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96" r:id="rId7"/>
    <p:sldId id="300" r:id="rId8"/>
    <p:sldId id="299" r:id="rId9"/>
    <p:sldId id="298" r:id="rId10"/>
    <p:sldId id="302" r:id="rId11"/>
    <p:sldId id="303" r:id="rId12"/>
    <p:sldId id="30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660"/>
  </p:normalViewPr>
  <p:slideViewPr>
    <p:cSldViewPr showGuides="1">
      <p:cViewPr varScale="1">
        <p:scale>
          <a:sx n="100" d="100"/>
          <a:sy n="100" d="100"/>
        </p:scale>
        <p:origin x="156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86233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239394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682407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89066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70396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406426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169490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200876"/>
          </a:xfrm>
          <a:prstGeom prst="rect">
            <a:avLst/>
          </a:prstGeom>
          <a:noFill/>
        </p:spPr>
        <p:txBody>
          <a:bodyPr wrap="square" rtlCol="0">
            <a:spAutoFit/>
          </a:bodyPr>
          <a:lstStyle/>
          <a:p>
            <a:r>
              <a:rPr lang="en-US" sz="2400" b="1" dirty="0" smtClean="0"/>
              <a:t>NPRR1023:  </a:t>
            </a:r>
            <a:r>
              <a:rPr lang="en-US" sz="2400" b="1" dirty="0" smtClean="0"/>
              <a:t>Remaining items to clarify</a:t>
            </a:r>
            <a:endParaRPr lang="en-US" sz="2400" b="1" dirty="0"/>
          </a:p>
          <a:p>
            <a:endParaRPr lang="en-US" dirty="0" smtClean="0"/>
          </a:p>
          <a:p>
            <a:endParaRPr lang="en-US" dirty="0" smtClean="0"/>
          </a:p>
          <a:p>
            <a:endParaRPr lang="en-US" dirty="0"/>
          </a:p>
          <a:p>
            <a:r>
              <a:rPr lang="en-US" sz="2000" dirty="0" smtClean="0"/>
              <a:t>Donald House</a:t>
            </a:r>
            <a:endParaRPr lang="en-US" sz="2000" dirty="0"/>
          </a:p>
          <a:p>
            <a:r>
              <a:rPr lang="en-US" sz="2000" dirty="0" smtClean="0"/>
              <a:t>Supervisor, CRR</a:t>
            </a:r>
            <a:endParaRPr lang="en-US" sz="2000" dirty="0"/>
          </a:p>
          <a:p>
            <a:endParaRPr lang="en-US" sz="2000" dirty="0"/>
          </a:p>
          <a:p>
            <a:r>
              <a:rPr lang="en-US" sz="2000" dirty="0" smtClean="0"/>
              <a:t>CMWG</a:t>
            </a:r>
          </a:p>
          <a:p>
            <a:r>
              <a:rPr lang="en-US" sz="2000" dirty="0" smtClean="0"/>
              <a:t>October 5, </a:t>
            </a:r>
            <a:r>
              <a:rPr lang="en-US" sz="2000" dirty="0" smtClean="0"/>
              <a:t>2020</a:t>
            </a:r>
            <a:endParaRPr lang="en-US" sz="20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Process </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marL="0" indent="0">
              <a:spcAft>
                <a:spcPts val="800"/>
              </a:spcAft>
              <a:buNone/>
            </a:pPr>
            <a:r>
              <a:rPr lang="en-US" sz="2400" dirty="0" smtClean="0"/>
              <a:t>There are still some decisions to make in order to revise the </a:t>
            </a:r>
            <a:r>
              <a:rPr lang="en-US" sz="2400" dirty="0" smtClean="0"/>
              <a:t>current NPRR language and to get it moving forward. We hope to discuss the below items in detail today, along with any other clarifications that are needed for this NPRR.</a:t>
            </a:r>
          </a:p>
          <a:p>
            <a:pPr marL="400050">
              <a:spcAft>
                <a:spcPts val="800"/>
              </a:spcAft>
            </a:pPr>
            <a:r>
              <a:rPr lang="en-US" sz="2000" dirty="0" smtClean="0"/>
              <a:t>Liquidating all CRRs vs liquidating and/or voiding CRRs</a:t>
            </a:r>
          </a:p>
          <a:p>
            <a:pPr marL="400050">
              <a:spcAft>
                <a:spcPts val="800"/>
              </a:spcAft>
            </a:pPr>
            <a:r>
              <a:rPr lang="en-US" sz="2000" dirty="0" smtClean="0"/>
              <a:t>When liquidating,</a:t>
            </a:r>
          </a:p>
          <a:p>
            <a:pPr lvl="1">
              <a:spcAft>
                <a:spcPts val="800"/>
              </a:spcAft>
            </a:pPr>
            <a:r>
              <a:rPr lang="en-US" sz="1800" dirty="0" smtClean="0"/>
              <a:t>W</a:t>
            </a:r>
            <a:r>
              <a:rPr lang="en-US" sz="1800" dirty="0" smtClean="0"/>
              <a:t>hat offer prices should be used?</a:t>
            </a:r>
          </a:p>
          <a:p>
            <a:pPr lvl="1">
              <a:spcAft>
                <a:spcPts val="800"/>
              </a:spcAft>
            </a:pPr>
            <a:r>
              <a:rPr lang="en-US" sz="1800" dirty="0" smtClean="0"/>
              <a:t>Do we need to establish a portfolio threshold to help avoid excessive impacts to an auction?</a:t>
            </a:r>
          </a:p>
          <a:p>
            <a:pPr lvl="1">
              <a:spcAft>
                <a:spcPts val="800"/>
              </a:spcAft>
            </a:pPr>
            <a:r>
              <a:rPr lang="en-US" sz="1800" dirty="0" smtClean="0"/>
              <a:t>Are we willing to accept the results of an auction when repossessed CRRs are offered?</a:t>
            </a:r>
          </a:p>
          <a:p>
            <a:pPr lvl="2">
              <a:spcAft>
                <a:spcPts val="800"/>
              </a:spcAft>
            </a:pPr>
            <a:endParaRPr lang="en-US" sz="2000" dirty="0"/>
          </a:p>
          <a:p>
            <a:pPr marL="914400" lvl="2" indent="0">
              <a:spcAft>
                <a:spcPts val="8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56886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Process </a:t>
            </a:r>
            <a:r>
              <a:rPr lang="en-US" dirty="0" smtClean="0"/>
              <a:t>– Liquidating CRRs</a:t>
            </a:r>
            <a:endParaRPr lang="en-US" b="1" dirty="0">
              <a:solidFill>
                <a:schemeClr val="accent1"/>
              </a:solidFill>
            </a:endParaRPr>
          </a:p>
        </p:txBody>
      </p:sp>
      <p:sp>
        <p:nvSpPr>
          <p:cNvPr id="3" name="Content Placeholder 2"/>
          <p:cNvSpPr>
            <a:spLocks noGrp="1"/>
          </p:cNvSpPr>
          <p:nvPr>
            <p:ph idx="1"/>
          </p:nvPr>
        </p:nvSpPr>
        <p:spPr>
          <a:xfrm>
            <a:off x="266700" y="1295400"/>
            <a:ext cx="8534400" cy="4876800"/>
          </a:xfrm>
        </p:spPr>
        <p:txBody>
          <a:bodyPr/>
          <a:lstStyle/>
          <a:p>
            <a:pPr marL="0" indent="0">
              <a:spcAft>
                <a:spcPts val="800"/>
              </a:spcAft>
              <a:buNone/>
            </a:pPr>
            <a:r>
              <a:rPr lang="en-US" sz="2000" dirty="0" smtClean="0"/>
              <a:t>In the last two CMWG meetings, ERCOT has heard a desire to </a:t>
            </a:r>
            <a:r>
              <a:rPr lang="en-US" sz="2000" b="1" dirty="0" smtClean="0"/>
              <a:t>never</a:t>
            </a:r>
            <a:r>
              <a:rPr lang="en-US" sz="2000" dirty="0" smtClean="0"/>
              <a:t> void any of the repossessed CRRs</a:t>
            </a:r>
          </a:p>
          <a:p>
            <a:pPr>
              <a:spcAft>
                <a:spcPts val="800"/>
              </a:spcAft>
            </a:pPr>
            <a:r>
              <a:rPr lang="en-US" sz="1800" dirty="0" smtClean="0"/>
              <a:t>This means that repossessed CRRs will either be sold in an auction or will settle in DAM</a:t>
            </a:r>
          </a:p>
          <a:p>
            <a:pPr>
              <a:spcAft>
                <a:spcPts val="800"/>
              </a:spcAft>
            </a:pPr>
            <a:r>
              <a:rPr lang="en-US" sz="1800" dirty="0" smtClean="0"/>
              <a:t>Voiding CRRs could remove counter-flow, which could result in shortpays</a:t>
            </a:r>
          </a:p>
          <a:p>
            <a:pPr lvl="1">
              <a:spcAft>
                <a:spcPts val="800"/>
              </a:spcAft>
            </a:pPr>
            <a:r>
              <a:rPr lang="en-US" sz="1600" dirty="0" smtClean="0"/>
              <a:t>This impact would be felt by CRR owners and Load if the CRR Balancing Account is used to payback shortpays</a:t>
            </a:r>
          </a:p>
          <a:p>
            <a:pPr>
              <a:spcAft>
                <a:spcPts val="800"/>
              </a:spcAft>
            </a:pPr>
            <a:r>
              <a:rPr lang="en-US" sz="1800" dirty="0" smtClean="0"/>
              <a:t>Selling CRRs into an auction or settling them in DAM will be tracked to the default</a:t>
            </a:r>
          </a:p>
          <a:p>
            <a:pPr lvl="1">
              <a:spcAft>
                <a:spcPts val="800"/>
              </a:spcAft>
            </a:pPr>
            <a:r>
              <a:rPr lang="en-US" sz="1800" dirty="0" smtClean="0"/>
              <a:t>This impact would be felt by the entire market in the Default Uplift</a:t>
            </a:r>
          </a:p>
          <a:p>
            <a:pPr>
              <a:spcAft>
                <a:spcPts val="800"/>
              </a:spcAft>
            </a:pPr>
            <a:r>
              <a:rPr lang="en-US" sz="1800" dirty="0" smtClean="0"/>
              <a:t>If CRR sell offers are not fully awarded in an auction, the CRRs would be auctioned again and again until they are awarded or eventually settle in DAM</a:t>
            </a:r>
          </a:p>
          <a:p>
            <a:pPr lvl="1">
              <a:spcAft>
                <a:spcPts val="800"/>
              </a:spcAft>
            </a:pPr>
            <a:r>
              <a:rPr lang="en-US" sz="1600" dirty="0" smtClean="0"/>
              <a:t>This would extend the default clearing to as long as 3 years, but the likelihood of this can be reduced by properly setting the offer price (more on next slide)</a:t>
            </a:r>
            <a:endParaRPr lang="en-US" sz="1600" dirty="0" smtClean="0"/>
          </a:p>
          <a:p>
            <a:pPr>
              <a:spcAft>
                <a:spcPts val="800"/>
              </a:spcAft>
            </a:pPr>
            <a:endParaRPr lang="en-US" sz="1800" dirty="0" smtClean="0"/>
          </a:p>
          <a:p>
            <a:pPr>
              <a:spcAft>
                <a:spcPts val="800"/>
              </a:spcAft>
            </a:pPr>
            <a:endParaRPr lang="en-US" sz="1800" dirty="0" smtClean="0"/>
          </a:p>
          <a:p>
            <a:pPr lvl="1">
              <a:spcAft>
                <a:spcPts val="800"/>
              </a:spcAft>
            </a:pPr>
            <a:endParaRPr lang="en-US" sz="22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80534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Process </a:t>
            </a:r>
            <a:r>
              <a:rPr lang="en-US" dirty="0" smtClean="0"/>
              <a:t>– Offer prices </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marL="0" indent="0">
              <a:spcAft>
                <a:spcPts val="800"/>
              </a:spcAft>
              <a:buNone/>
            </a:pPr>
            <a:r>
              <a:rPr lang="en-US" sz="2400" dirty="0" smtClean="0"/>
              <a:t>If offering repossessed CRRs into an auction, it is highly desirable to </a:t>
            </a:r>
            <a:r>
              <a:rPr lang="en-US" sz="2400" dirty="0" smtClean="0"/>
              <a:t>submit price-taking offers in order to get them awarded in the first available auction</a:t>
            </a:r>
            <a:endParaRPr lang="en-US" sz="2400" dirty="0" smtClean="0"/>
          </a:p>
          <a:p>
            <a:pPr>
              <a:spcAft>
                <a:spcPts val="800"/>
              </a:spcAft>
            </a:pPr>
            <a:r>
              <a:rPr lang="en-US" sz="2000" dirty="0" smtClean="0"/>
              <a:t>Consistent agreement in previous discussions on -$</a:t>
            </a:r>
            <a:r>
              <a:rPr lang="en-US" sz="2000" dirty="0" smtClean="0"/>
              <a:t>0.01 for </a:t>
            </a:r>
            <a:r>
              <a:rPr lang="en-US" sz="2000" dirty="0" smtClean="0"/>
              <a:t>Options</a:t>
            </a:r>
            <a:endParaRPr lang="en-US" sz="2000" dirty="0" smtClean="0"/>
          </a:p>
          <a:p>
            <a:pPr>
              <a:spcAft>
                <a:spcPts val="800"/>
              </a:spcAft>
            </a:pPr>
            <a:r>
              <a:rPr lang="en-US" sz="2000" dirty="0" smtClean="0"/>
              <a:t>For Obligations, the current draft has -$</a:t>
            </a:r>
            <a:r>
              <a:rPr lang="en-US" sz="2000" dirty="0" smtClean="0"/>
              <a:t>250</a:t>
            </a:r>
            <a:endParaRPr lang="en-US" sz="2000" dirty="0" smtClean="0"/>
          </a:p>
          <a:p>
            <a:pPr lvl="1">
              <a:spcAft>
                <a:spcPts val="800"/>
              </a:spcAft>
            </a:pPr>
            <a:r>
              <a:rPr lang="en-US" sz="1800" dirty="0" smtClean="0"/>
              <a:t>This seems like a reasonable price given that it is much lower than historical offers and clearing prices. But, do we want to go even lower than this price? </a:t>
            </a:r>
            <a:endParaRPr lang="en-US" sz="1800" dirty="0" smtClean="0"/>
          </a:p>
          <a:p>
            <a:pPr lvl="2">
              <a:spcAft>
                <a:spcPts val="800"/>
              </a:spcAft>
            </a:pPr>
            <a:r>
              <a:rPr lang="en-US" sz="1600" dirty="0" smtClean="0"/>
              <a:t>One concern that ERCOT has is if there is an extremely low clearing price for some reason in an auction, we likely don’t want to award any repossessed CRRs at that clearing price because it could potentially add a large amount to the default. So, we might not want to set the offer price too low to protect against this.</a:t>
            </a:r>
            <a:endParaRPr lang="en-US" sz="1600" dirty="0" smtClean="0"/>
          </a:p>
          <a:p>
            <a:pPr lvl="1">
              <a:spcAft>
                <a:spcPts val="800"/>
              </a:spcAft>
            </a:pPr>
            <a:endParaRPr lang="en-US" sz="22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267135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a:t>
            </a:r>
            <a:r>
              <a:rPr lang="en-US" dirty="0" smtClean="0"/>
              <a:t>Process – Portfolio threshold </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marL="0" indent="0">
              <a:spcAft>
                <a:spcPts val="800"/>
              </a:spcAft>
              <a:buNone/>
            </a:pPr>
            <a:r>
              <a:rPr lang="en-US" sz="2400" dirty="0" smtClean="0"/>
              <a:t>Do we want to protect against having too much of an impact on an auction by setting a portfolio threshold to determine how ERCOT will handle the offers for the repossessed CRRs?</a:t>
            </a:r>
            <a:endParaRPr lang="en-US" sz="2400" dirty="0" smtClean="0"/>
          </a:p>
          <a:p>
            <a:pPr>
              <a:spcAft>
                <a:spcPts val="800"/>
              </a:spcAft>
            </a:pPr>
            <a:r>
              <a:rPr lang="en-US" sz="2000" dirty="0" smtClean="0"/>
              <a:t>Below the threshold will be handled on the “main path” where the entire portfolio of available CRRs are offered into an auction for the effective period</a:t>
            </a:r>
          </a:p>
          <a:p>
            <a:pPr>
              <a:spcAft>
                <a:spcPts val="800"/>
              </a:spcAft>
            </a:pPr>
            <a:r>
              <a:rPr lang="en-US" sz="2000" dirty="0" smtClean="0"/>
              <a:t>Above the threshold will be handled differently</a:t>
            </a:r>
          </a:p>
          <a:p>
            <a:pPr lvl="1">
              <a:spcAft>
                <a:spcPts val="800"/>
              </a:spcAft>
            </a:pPr>
            <a:r>
              <a:rPr lang="en-US" sz="1800" dirty="0" smtClean="0"/>
              <a:t>ERCOT </a:t>
            </a:r>
            <a:r>
              <a:rPr lang="en-US" sz="1800" dirty="0" smtClean="0"/>
              <a:t>would only offer a number of CRRs into an auction that is below the threshold amount</a:t>
            </a:r>
          </a:p>
          <a:p>
            <a:pPr lvl="1">
              <a:spcAft>
                <a:spcPts val="800"/>
              </a:spcAft>
            </a:pPr>
            <a:r>
              <a:rPr lang="en-US" sz="1800" dirty="0" smtClean="0"/>
              <a:t>The rest of the CRRs would be offered into a later auction or would go to DAM settlements if another auction isn’t available</a:t>
            </a:r>
          </a:p>
          <a:p>
            <a:pPr lvl="2">
              <a:spcAft>
                <a:spcPts val="800"/>
              </a:spcAft>
            </a:pPr>
            <a:endParaRPr lang="en-US" sz="1400" dirty="0" smtClean="0"/>
          </a:p>
          <a:p>
            <a:pPr lvl="1">
              <a:spcAft>
                <a:spcPts val="800"/>
              </a:spcAft>
            </a:pPr>
            <a:endParaRPr lang="en-US" sz="22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21827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a:t>
            </a:r>
            <a:r>
              <a:rPr lang="en-US" dirty="0" smtClean="0"/>
              <a:t>Process – Determining the Portfolio threshold </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marL="0" indent="0">
              <a:spcAft>
                <a:spcPts val="800"/>
              </a:spcAft>
              <a:buNone/>
            </a:pPr>
            <a:r>
              <a:rPr lang="en-US" sz="2400" dirty="0" smtClean="0"/>
              <a:t>If we want to determine a threshold, should it be based on portfolio size or value?</a:t>
            </a:r>
          </a:p>
          <a:p>
            <a:pPr>
              <a:spcAft>
                <a:spcPts val="800"/>
              </a:spcAft>
            </a:pPr>
            <a:r>
              <a:rPr lang="en-US" sz="2000" dirty="0" smtClean="0"/>
              <a:t>Some options for size:</a:t>
            </a:r>
          </a:p>
          <a:p>
            <a:pPr lvl="1">
              <a:spcAft>
                <a:spcPts val="800"/>
              </a:spcAft>
            </a:pPr>
            <a:r>
              <a:rPr lang="en-US" sz="1800" dirty="0" smtClean="0"/>
              <a:t>Total MW per month and TOU</a:t>
            </a:r>
          </a:p>
          <a:p>
            <a:pPr lvl="1">
              <a:spcAft>
                <a:spcPts val="800"/>
              </a:spcAft>
            </a:pPr>
            <a:r>
              <a:rPr lang="en-US" sz="1800" dirty="0" smtClean="0"/>
              <a:t>MW % of total owned baseload CRRs per month and TOU</a:t>
            </a:r>
          </a:p>
          <a:p>
            <a:pPr lvl="1">
              <a:spcAft>
                <a:spcPts val="800"/>
              </a:spcAft>
            </a:pPr>
            <a:r>
              <a:rPr lang="en-US" sz="1800" dirty="0" smtClean="0"/>
              <a:t>MW % of average offered MW in similar auctions (long-term or monthly)</a:t>
            </a:r>
            <a:endParaRPr lang="en-US" sz="1800" dirty="0" smtClean="0"/>
          </a:p>
          <a:p>
            <a:pPr>
              <a:spcAft>
                <a:spcPts val="800"/>
              </a:spcAft>
            </a:pPr>
            <a:r>
              <a:rPr lang="en-US" sz="2000" dirty="0" smtClean="0"/>
              <a:t>A </a:t>
            </a:r>
            <a:r>
              <a:rPr lang="en-US" sz="2000" dirty="0" smtClean="0"/>
              <a:t>simple option </a:t>
            </a:r>
            <a:r>
              <a:rPr lang="en-US" sz="2000" dirty="0" smtClean="0"/>
              <a:t>for value:</a:t>
            </a:r>
            <a:endParaRPr lang="en-US" sz="2000" dirty="0" smtClean="0"/>
          </a:p>
          <a:p>
            <a:pPr lvl="1">
              <a:spcAft>
                <a:spcPts val="800"/>
              </a:spcAft>
            </a:pPr>
            <a:r>
              <a:rPr lang="en-US" sz="1800" dirty="0" smtClean="0"/>
              <a:t>Calculate </a:t>
            </a:r>
            <a:r>
              <a:rPr lang="en-US" sz="1800" dirty="0" smtClean="0"/>
              <a:t>value </a:t>
            </a:r>
            <a:r>
              <a:rPr lang="en-US" sz="1800" dirty="0" smtClean="0"/>
              <a:t>of CRRs per month and TOU using </a:t>
            </a:r>
            <a:r>
              <a:rPr lang="en-US" sz="1800" dirty="0" smtClean="0"/>
              <a:t>most recent Auction Clearing Price (ACP</a:t>
            </a:r>
            <a:r>
              <a:rPr lang="en-US" sz="1800" dirty="0" smtClean="0"/>
              <a:t>)</a:t>
            </a:r>
          </a:p>
          <a:p>
            <a:pPr>
              <a:spcAft>
                <a:spcPts val="800"/>
              </a:spcAft>
            </a:pPr>
            <a:r>
              <a:rPr lang="en-US" sz="2000" dirty="0" smtClean="0"/>
              <a:t>What should the threshold value be for the selected option?</a:t>
            </a:r>
          </a:p>
          <a:p>
            <a:pPr>
              <a:spcAft>
                <a:spcPts val="800"/>
              </a:spcAft>
            </a:pPr>
            <a:r>
              <a:rPr lang="en-US" sz="2000" dirty="0" smtClean="0"/>
              <a:t>Any other ideas on how to determine a threshold?</a:t>
            </a:r>
            <a:endParaRPr lang="en-US" sz="20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396176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a:t>
            </a:r>
            <a:r>
              <a:rPr lang="en-US" dirty="0" smtClean="0"/>
              <a:t>Process – Accepting auction results</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marL="0" indent="0">
              <a:spcAft>
                <a:spcPts val="800"/>
              </a:spcAft>
              <a:buNone/>
            </a:pPr>
            <a:r>
              <a:rPr lang="en-US" sz="2400" dirty="0" smtClean="0"/>
              <a:t>ERCOT would like to have a well established process for offering the repossessed CRRs into an auction so that the market can agree that the results will be acceptable</a:t>
            </a:r>
          </a:p>
          <a:p>
            <a:pPr>
              <a:spcAft>
                <a:spcPts val="800"/>
              </a:spcAft>
            </a:pPr>
            <a:r>
              <a:rPr lang="en-US" sz="2000" dirty="0" smtClean="0"/>
              <a:t>Undefined discretion to approve or reject the results could lead to inconsistent decisions</a:t>
            </a:r>
          </a:p>
          <a:p>
            <a:pPr>
              <a:spcAft>
                <a:spcPts val="800"/>
              </a:spcAft>
            </a:pPr>
            <a:r>
              <a:rPr lang="en-US" sz="2000" dirty="0" smtClean="0"/>
              <a:t>If the results are rejected, ERCOT is limited on time to change the offers, rerun the auction, analyze the results and post acceptable results</a:t>
            </a:r>
          </a:p>
          <a:p>
            <a:pPr lvl="1">
              <a:spcAft>
                <a:spcPts val="800"/>
              </a:spcAft>
            </a:pPr>
            <a:r>
              <a:rPr lang="en-US" sz="1800" dirty="0" smtClean="0"/>
              <a:t>This is especially true for monthly auctions</a:t>
            </a:r>
          </a:p>
          <a:p>
            <a:pPr>
              <a:spcAft>
                <a:spcPts val="800"/>
              </a:spcAft>
            </a:pPr>
            <a:r>
              <a:rPr lang="en-US" sz="2000" dirty="0" smtClean="0"/>
              <a:t>This is where we see the importance of the offer prices and establishing a portfolio threshold to determine how many repossessed CRRs can be offered into one auction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153954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NPRR1023 – Change to CRR Repossession Process </a:t>
            </a:r>
            <a:endParaRPr lang="en-US" b="1" dirty="0">
              <a:solidFill>
                <a:schemeClr val="accent1"/>
              </a:solidFill>
            </a:endParaRPr>
          </a:p>
        </p:txBody>
      </p:sp>
      <p:sp>
        <p:nvSpPr>
          <p:cNvPr id="3" name="Content Placeholder 2"/>
          <p:cNvSpPr>
            <a:spLocks noGrp="1"/>
          </p:cNvSpPr>
          <p:nvPr>
            <p:ph idx="1"/>
          </p:nvPr>
        </p:nvSpPr>
        <p:spPr>
          <a:xfrm>
            <a:off x="381000" y="1371600"/>
            <a:ext cx="8534400" cy="4876800"/>
          </a:xfrm>
        </p:spPr>
        <p:txBody>
          <a:bodyPr/>
          <a:lstStyle/>
          <a:p>
            <a:pPr>
              <a:spcAft>
                <a:spcPts val="800"/>
              </a:spcAft>
            </a:pPr>
            <a:r>
              <a:rPr lang="en-US" sz="2400" dirty="0" smtClean="0"/>
              <a:t>Please </a:t>
            </a:r>
            <a:r>
              <a:rPr lang="en-US" sz="2400" dirty="0" smtClean="0"/>
              <a:t>share other comments, concerns, ideas or questions about this </a:t>
            </a:r>
            <a:r>
              <a:rPr lang="en-US" sz="2400" dirty="0" smtClean="0"/>
              <a:t>NPRR</a:t>
            </a:r>
            <a:endParaRPr lang="en-US" sz="2400" dirty="0" smtClean="0"/>
          </a:p>
          <a:p>
            <a:pPr>
              <a:spcAft>
                <a:spcPts val="800"/>
              </a:spcAft>
            </a:pPr>
            <a:r>
              <a:rPr lang="en-US" sz="2400" dirty="0" smtClean="0"/>
              <a:t>ERCOT welcomes submitted comments to the NPRR or we can work to incorporate today’s discussion into one set of comments</a:t>
            </a:r>
            <a:endParaRPr lang="en-US" sz="2400" dirty="0" smtClean="0"/>
          </a:p>
          <a:p>
            <a:pPr marL="457200" lvl="1" indent="0">
              <a:spcAft>
                <a:spcPts val="800"/>
              </a:spcAft>
              <a:buNone/>
            </a:pPr>
            <a:endParaRPr lang="en-US" sz="2200" dirty="0" smtClean="0"/>
          </a:p>
          <a:p>
            <a:pPr>
              <a:spcAft>
                <a:spcPts val="800"/>
              </a:spcAft>
            </a:pPr>
            <a:endParaRPr lang="en-US" sz="1800" dirty="0" smtClean="0"/>
          </a:p>
          <a:p>
            <a:pPr lvl="1">
              <a:spcAft>
                <a:spcPts val="800"/>
              </a:spcAft>
            </a:pPr>
            <a:endParaRPr lang="en-US" sz="2200" dirty="0" smtClean="0"/>
          </a:p>
          <a:p>
            <a:pPr>
              <a:spcAft>
                <a:spcPts val="800"/>
              </a:spcAft>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90816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4127</TotalTime>
  <Words>837</Words>
  <Application>Microsoft Office PowerPoint</Application>
  <PresentationFormat>On-screen Show (4:3)</PresentationFormat>
  <Paragraphs>75</Paragraphs>
  <Slides>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1_Custom Design</vt:lpstr>
      <vt:lpstr>Office Theme</vt:lpstr>
      <vt:lpstr>PowerPoint Presentation</vt:lpstr>
      <vt:lpstr>NPRR1023 – Change to CRR Repossession Process </vt:lpstr>
      <vt:lpstr>NPRR1023 – Change to CRR Repossession Process – Liquidating CRRs</vt:lpstr>
      <vt:lpstr>NPRR1023 – Change to CRR Repossession Process – Offer prices </vt:lpstr>
      <vt:lpstr>NPRR1023 – Change to CRR Repossession Process – Portfolio threshold </vt:lpstr>
      <vt:lpstr>NPRR1023 – Change to CRR Repossession Process – Determining the Portfolio threshold </vt:lpstr>
      <vt:lpstr>NPRR1023 – Change to CRR Repossession Process – Accepting auction results</vt:lpstr>
      <vt:lpstr>NPRR1023 – Change to CRR Repossession Process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dhouse</dc:creator>
  <cp:lastModifiedBy>House, Donald</cp:lastModifiedBy>
  <cp:revision>180</cp:revision>
  <cp:lastPrinted>2016-01-21T20:53:15Z</cp:lastPrinted>
  <dcterms:created xsi:type="dcterms:W3CDTF">2016-01-21T15:20:31Z</dcterms:created>
  <dcterms:modified xsi:type="dcterms:W3CDTF">2020-10-01T22:32:20Z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