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67" r:id="rId7"/>
    <p:sldId id="277" r:id="rId8"/>
    <p:sldId id="268" r:id="rId9"/>
    <p:sldId id="270" r:id="rId10"/>
    <p:sldId id="269" r:id="rId11"/>
    <p:sldId id="278" r:id="rId12"/>
    <p:sldId id="273" r:id="rId13"/>
    <p:sldId id="275" r:id="rId14"/>
    <p:sldId id="274" r:id="rId15"/>
    <p:sldId id="280" r:id="rId16"/>
    <p:sldId id="2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2" d="100"/>
          <a:sy n="122" d="100"/>
        </p:scale>
        <p:origin x="120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677656"/>
          </a:xfrm>
          <a:prstGeom prst="rect">
            <a:avLst/>
          </a:prstGeom>
          <a:noFill/>
        </p:spPr>
        <p:txBody>
          <a:bodyPr wrap="square" rtlCol="0">
            <a:spAutoFit/>
          </a:bodyPr>
          <a:lstStyle/>
          <a:p>
            <a:r>
              <a:rPr lang="en-US" sz="2000" b="1" dirty="0" smtClean="0">
                <a:solidFill>
                  <a:schemeClr val="tx2"/>
                </a:solidFill>
              </a:rPr>
              <a:t>Energy Storage Resource </a:t>
            </a:r>
          </a:p>
          <a:p>
            <a:r>
              <a:rPr lang="en-US" sz="2000" b="1" dirty="0" smtClean="0">
                <a:solidFill>
                  <a:schemeClr val="tx2"/>
                </a:solidFill>
              </a:rPr>
              <a:t>Responsive Reserve Service </a:t>
            </a:r>
          </a:p>
          <a:p>
            <a:r>
              <a:rPr lang="en-US" sz="2000" b="1" dirty="0" smtClean="0">
                <a:solidFill>
                  <a:schemeClr val="tx2"/>
                </a:solidFill>
              </a:rPr>
              <a:t>Qualification Process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Operations Analysis</a:t>
            </a:r>
            <a:endParaRPr lang="en-US" dirty="0">
              <a:solidFill>
                <a:schemeClr val="tx2"/>
              </a:solidFill>
            </a:endParaRPr>
          </a:p>
          <a:p>
            <a:endParaRPr lang="en-US" dirty="0">
              <a:solidFill>
                <a:schemeClr val="tx2"/>
              </a:solidFill>
            </a:endParaRPr>
          </a:p>
          <a:p>
            <a:r>
              <a:rPr lang="en-US" smtClean="0">
                <a:solidFill>
                  <a:schemeClr val="tx2"/>
                </a:solidFill>
              </a:rPr>
              <a:t>4</a:t>
            </a:r>
            <a:r>
              <a:rPr lang="en-US" smtClean="0">
                <a:solidFill>
                  <a:schemeClr val="tx2"/>
                </a:solidFill>
              </a:rPr>
              <a:t>/15/2020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4"/>
          <p:cNvSpPr/>
          <p:nvPr/>
        </p:nvSpPr>
        <p:spPr>
          <a:xfrm>
            <a:off x="342900" y="3200400"/>
            <a:ext cx="85344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676400" y="2971800"/>
            <a:ext cx="762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TextBox 6"/>
          <p:cNvSpPr txBox="1"/>
          <p:nvPr/>
        </p:nvSpPr>
        <p:spPr>
          <a:xfrm>
            <a:off x="645746" y="1942195"/>
            <a:ext cx="2133600" cy="646331"/>
          </a:xfrm>
          <a:prstGeom prst="rect">
            <a:avLst/>
          </a:prstGeom>
          <a:noFill/>
        </p:spPr>
        <p:txBody>
          <a:bodyPr wrap="square" rtlCol="0">
            <a:spAutoFit/>
          </a:bodyPr>
          <a:lstStyle/>
          <a:p>
            <a:pPr algn="ctr"/>
            <a:r>
              <a:rPr lang="en-US" dirty="0" smtClean="0"/>
              <a:t>3 Requisite Tests submitted</a:t>
            </a:r>
            <a:endParaRPr lang="en-US" dirty="0"/>
          </a:p>
        </p:txBody>
      </p:sp>
      <p:sp>
        <p:nvSpPr>
          <p:cNvPr id="8" name="TextBox 7"/>
          <p:cNvSpPr txBox="1"/>
          <p:nvPr/>
        </p:nvSpPr>
        <p:spPr>
          <a:xfrm>
            <a:off x="531446" y="3718240"/>
            <a:ext cx="2362200" cy="369332"/>
          </a:xfrm>
          <a:prstGeom prst="rect">
            <a:avLst/>
          </a:prstGeom>
          <a:noFill/>
        </p:spPr>
        <p:txBody>
          <a:bodyPr wrap="square" rtlCol="0">
            <a:spAutoFit/>
          </a:bodyPr>
          <a:lstStyle/>
          <a:p>
            <a:pPr algn="ctr"/>
            <a:r>
              <a:rPr lang="en-US" dirty="0" smtClean="0"/>
              <a:t>Current Day</a:t>
            </a:r>
            <a:endParaRPr lang="en-US" dirty="0"/>
          </a:p>
        </p:txBody>
      </p:sp>
      <p:sp>
        <p:nvSpPr>
          <p:cNvPr id="9" name="Rectangle 8"/>
          <p:cNvSpPr/>
          <p:nvPr/>
        </p:nvSpPr>
        <p:spPr>
          <a:xfrm>
            <a:off x="4533900" y="2971800"/>
            <a:ext cx="762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TextBox 9"/>
          <p:cNvSpPr txBox="1"/>
          <p:nvPr/>
        </p:nvSpPr>
        <p:spPr>
          <a:xfrm>
            <a:off x="3390900" y="3619500"/>
            <a:ext cx="2362200" cy="369332"/>
          </a:xfrm>
          <a:prstGeom prst="rect">
            <a:avLst/>
          </a:prstGeom>
          <a:noFill/>
        </p:spPr>
        <p:txBody>
          <a:bodyPr wrap="square" rtlCol="0">
            <a:spAutoFit/>
          </a:bodyPr>
          <a:lstStyle/>
          <a:p>
            <a:pPr algn="ctr"/>
            <a:r>
              <a:rPr lang="en-US" dirty="0" smtClean="0"/>
              <a:t>CD + 7 BD</a:t>
            </a:r>
            <a:endParaRPr lang="en-US" dirty="0"/>
          </a:p>
        </p:txBody>
      </p:sp>
      <p:sp>
        <p:nvSpPr>
          <p:cNvPr id="11" name="TextBox 10"/>
          <p:cNvSpPr txBox="1"/>
          <p:nvPr/>
        </p:nvSpPr>
        <p:spPr>
          <a:xfrm>
            <a:off x="3373315" y="1803450"/>
            <a:ext cx="2400300" cy="923330"/>
          </a:xfrm>
          <a:prstGeom prst="rect">
            <a:avLst/>
          </a:prstGeom>
          <a:noFill/>
        </p:spPr>
        <p:txBody>
          <a:bodyPr wrap="square" rtlCol="0">
            <a:spAutoFit/>
          </a:bodyPr>
          <a:lstStyle/>
          <a:p>
            <a:pPr algn="ctr"/>
            <a:r>
              <a:rPr lang="en-US" dirty="0" smtClean="0"/>
              <a:t>ERCOT will provide qualification results and submit Model CR</a:t>
            </a:r>
            <a:endParaRPr lang="en-US" dirty="0"/>
          </a:p>
        </p:txBody>
      </p:sp>
      <p:sp>
        <p:nvSpPr>
          <p:cNvPr id="12" name="Rectangle 11"/>
          <p:cNvSpPr/>
          <p:nvPr/>
        </p:nvSpPr>
        <p:spPr>
          <a:xfrm>
            <a:off x="7391400" y="2971800"/>
            <a:ext cx="762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3" name="TextBox 12"/>
          <p:cNvSpPr txBox="1"/>
          <p:nvPr/>
        </p:nvSpPr>
        <p:spPr>
          <a:xfrm>
            <a:off x="6236677" y="3718240"/>
            <a:ext cx="2362200" cy="369332"/>
          </a:xfrm>
          <a:prstGeom prst="rect">
            <a:avLst/>
          </a:prstGeom>
          <a:noFill/>
        </p:spPr>
        <p:txBody>
          <a:bodyPr wrap="square" rtlCol="0">
            <a:spAutoFit/>
          </a:bodyPr>
          <a:lstStyle/>
          <a:p>
            <a:pPr algn="ctr"/>
            <a:r>
              <a:rPr lang="en-US" dirty="0" smtClean="0"/>
              <a:t>CD + 14 – 21 Days</a:t>
            </a:r>
            <a:endParaRPr lang="en-US" dirty="0"/>
          </a:p>
        </p:txBody>
      </p:sp>
      <p:sp>
        <p:nvSpPr>
          <p:cNvPr id="14" name="TextBox 13"/>
          <p:cNvSpPr txBox="1"/>
          <p:nvPr/>
        </p:nvSpPr>
        <p:spPr>
          <a:xfrm>
            <a:off x="6362700" y="1510032"/>
            <a:ext cx="2133600" cy="1477328"/>
          </a:xfrm>
          <a:prstGeom prst="rect">
            <a:avLst/>
          </a:prstGeom>
          <a:noFill/>
        </p:spPr>
        <p:txBody>
          <a:bodyPr wrap="square" rtlCol="0">
            <a:spAutoFit/>
          </a:bodyPr>
          <a:lstStyle/>
          <a:p>
            <a:pPr algn="ctr"/>
            <a:r>
              <a:rPr lang="en-US" dirty="0" smtClean="0"/>
              <a:t>Updated RRS Percentage Limits Incorporated into Model and Visible to DAM</a:t>
            </a:r>
            <a:endParaRPr lang="en-US" dirty="0"/>
          </a:p>
        </p:txBody>
      </p:sp>
      <p:sp>
        <p:nvSpPr>
          <p:cNvPr id="15" name="TextBox 14"/>
          <p:cNvSpPr txBox="1"/>
          <p:nvPr/>
        </p:nvSpPr>
        <p:spPr>
          <a:xfrm>
            <a:off x="381000" y="5410200"/>
            <a:ext cx="5943600" cy="369332"/>
          </a:xfrm>
          <a:prstGeom prst="rect">
            <a:avLst/>
          </a:prstGeom>
          <a:noFill/>
        </p:spPr>
        <p:txBody>
          <a:bodyPr wrap="square" rtlCol="0">
            <a:spAutoFit/>
          </a:bodyPr>
          <a:lstStyle/>
          <a:p>
            <a:r>
              <a:rPr lang="en-US" dirty="0" smtClean="0"/>
              <a:t>* Current Day (CD), Business Days (BD)</a:t>
            </a:r>
            <a:endParaRPr lang="en-US" dirty="0"/>
          </a:p>
        </p:txBody>
      </p:sp>
    </p:spTree>
    <p:extLst>
      <p:ext uri="{BB962C8B-B14F-4D97-AF65-F5344CB8AC3E}">
        <p14:creationId xmlns:p14="http://schemas.microsoft.com/office/powerpoint/2010/main" val="76325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extLst>
      <p:ext uri="{BB962C8B-B14F-4D97-AF65-F5344CB8AC3E}">
        <p14:creationId xmlns:p14="http://schemas.microsoft.com/office/powerpoint/2010/main" val="3727231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 Used</a:t>
            </a:r>
            <a:endParaRPr lang="en-US" dirty="0"/>
          </a:p>
        </p:txBody>
      </p:sp>
      <p:sp>
        <p:nvSpPr>
          <p:cNvPr id="3" name="Content Placeholder 2"/>
          <p:cNvSpPr>
            <a:spLocks noGrp="1"/>
          </p:cNvSpPr>
          <p:nvPr>
            <p:ph idx="1"/>
          </p:nvPr>
        </p:nvSpPr>
        <p:spPr/>
        <p:txBody>
          <a:bodyPr/>
          <a:lstStyle/>
          <a:p>
            <a:r>
              <a:rPr lang="en-US" dirty="0" smtClean="0"/>
              <a:t>AS – Ancillary Service</a:t>
            </a:r>
          </a:p>
          <a:p>
            <a:r>
              <a:rPr lang="en-US" dirty="0" smtClean="0"/>
              <a:t>CLR – Controllable Load Resource</a:t>
            </a:r>
          </a:p>
          <a:p>
            <a:r>
              <a:rPr lang="en-US" dirty="0" smtClean="0"/>
              <a:t>CR – Change Request</a:t>
            </a:r>
          </a:p>
          <a:p>
            <a:r>
              <a:rPr lang="en-US" dirty="0" smtClean="0"/>
              <a:t>DAM – Day Ahead Market</a:t>
            </a:r>
          </a:p>
          <a:p>
            <a:r>
              <a:rPr lang="en-US" dirty="0" smtClean="0"/>
              <a:t>ESR – Energy Storage Resource</a:t>
            </a:r>
          </a:p>
          <a:p>
            <a:r>
              <a:rPr lang="en-US" dirty="0" smtClean="0"/>
              <a:t>GR – Generation Resource </a:t>
            </a:r>
          </a:p>
          <a:p>
            <a:r>
              <a:rPr lang="en-US" dirty="0" smtClean="0"/>
              <a:t>NDCRC – Net Dependable Capability and Reactive Capability</a:t>
            </a:r>
          </a:p>
          <a:p>
            <a:r>
              <a:rPr lang="en-US" dirty="0" smtClean="0"/>
              <a:t>QSE – Qualified Service Entity</a:t>
            </a:r>
          </a:p>
          <a:p>
            <a:r>
              <a:rPr lang="en-US" dirty="0" smtClean="0"/>
              <a:t>RRS – Responsive Reserve Service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36734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Topics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Summary</a:t>
            </a:r>
          </a:p>
          <a:p>
            <a:pPr>
              <a:lnSpc>
                <a:spcPct val="150000"/>
              </a:lnSpc>
            </a:pPr>
            <a:r>
              <a:rPr lang="en-US" sz="2000" dirty="0" smtClean="0">
                <a:solidFill>
                  <a:schemeClr val="tx2"/>
                </a:solidFill>
              </a:rPr>
              <a:t>RRS AS Qualification Test</a:t>
            </a:r>
          </a:p>
          <a:p>
            <a:pPr>
              <a:lnSpc>
                <a:spcPct val="150000"/>
              </a:lnSpc>
            </a:pPr>
            <a:r>
              <a:rPr lang="en-US" sz="2000" dirty="0"/>
              <a:t>NDCRC Primary Frequency Response </a:t>
            </a:r>
            <a:r>
              <a:rPr lang="en-US" sz="2000" dirty="0" smtClean="0"/>
              <a:t>Test</a:t>
            </a:r>
            <a:endParaRPr lang="en-US" sz="2000" dirty="0" smtClean="0">
              <a:solidFill>
                <a:schemeClr val="tx2"/>
              </a:solidFill>
            </a:endParaRPr>
          </a:p>
          <a:p>
            <a:pPr>
              <a:lnSpc>
                <a:spcPct val="150000"/>
              </a:lnSpc>
            </a:pPr>
            <a:r>
              <a:rPr lang="en-US" sz="2000" dirty="0" smtClean="0"/>
              <a:t>RRS Hourly Capability Test</a:t>
            </a:r>
          </a:p>
          <a:p>
            <a:pPr>
              <a:lnSpc>
                <a:spcPct val="150000"/>
              </a:lnSpc>
            </a:pPr>
            <a:r>
              <a:rPr lang="en-US" sz="2000" dirty="0" smtClean="0"/>
              <a:t>RRS MW Qualification Amount Calculation</a:t>
            </a:r>
            <a:endParaRPr lang="en-US" sz="2000" dirty="0" smtClean="0">
              <a:solidFill>
                <a:schemeClr val="tx2"/>
              </a:solidFill>
            </a:endParaRPr>
          </a:p>
          <a:p>
            <a:pPr>
              <a:lnSpc>
                <a:spcPct val="150000"/>
              </a:lnSpc>
            </a:pPr>
            <a:r>
              <a:rPr lang="en-US" sz="2000" dirty="0" smtClean="0"/>
              <a:t>Timeline</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ESRs looking to obtain RRS qualification will have to submit the following tests for evaluation by ERCOT</a:t>
            </a:r>
          </a:p>
          <a:p>
            <a:pPr lvl="1"/>
            <a:r>
              <a:rPr lang="en-US" dirty="0" smtClean="0"/>
              <a:t>RRS AS Qualification Test</a:t>
            </a:r>
          </a:p>
          <a:p>
            <a:pPr lvl="1"/>
            <a:r>
              <a:rPr lang="en-US" dirty="0" smtClean="0"/>
              <a:t>NDCRC Primary Frequency Response Test</a:t>
            </a:r>
          </a:p>
          <a:p>
            <a:pPr lvl="1"/>
            <a:r>
              <a:rPr lang="en-US" dirty="0" smtClean="0"/>
              <a:t>RRS Hourly Capability Test</a:t>
            </a:r>
          </a:p>
          <a:p>
            <a:r>
              <a:rPr lang="en-US" dirty="0" smtClean="0"/>
              <a:t>ERCOT will evaluate the three tests and will identify RRS qualification as well as the RRS Percentage Limit for the Resource</a:t>
            </a:r>
          </a:p>
          <a:p>
            <a:r>
              <a:rPr lang="en-US" dirty="0" smtClean="0"/>
              <a:t>RRS Percentage Limits will be identified through a model change request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6032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AS Qualification Test</a:t>
            </a:r>
            <a:endParaRPr lang="en-US" dirty="0"/>
          </a:p>
        </p:txBody>
      </p:sp>
      <p:sp>
        <p:nvSpPr>
          <p:cNvPr id="3" name="Content Placeholder 2"/>
          <p:cNvSpPr>
            <a:spLocks noGrp="1"/>
          </p:cNvSpPr>
          <p:nvPr>
            <p:ph idx="1"/>
          </p:nvPr>
        </p:nvSpPr>
        <p:spPr/>
        <p:txBody>
          <a:bodyPr/>
          <a:lstStyle/>
          <a:p>
            <a:r>
              <a:rPr lang="en-US" sz="2400" dirty="0" smtClean="0"/>
              <a:t>Qualification tests allow the Resource Entity and QSE to demonstrate the minimum capabilities necessary to deploy an AS</a:t>
            </a:r>
          </a:p>
          <a:p>
            <a:r>
              <a:rPr lang="en-US" sz="2400" dirty="0"/>
              <a:t>The RRS test is performed during a continuous 8 hour window per Protocols Section 8.1.1.2.1.2 (8</a:t>
            </a:r>
            <a:r>
              <a:rPr lang="en-US" sz="2400" dirty="0" smtClean="0"/>
              <a:t>)</a:t>
            </a:r>
          </a:p>
          <a:p>
            <a:r>
              <a:rPr lang="en-US" dirty="0"/>
              <a:t>Test Evaluation</a:t>
            </a:r>
          </a:p>
          <a:p>
            <a:pPr lvl="1"/>
            <a:r>
              <a:rPr lang="en-US" dirty="0"/>
              <a:t>ESR GR and CLR are tested </a:t>
            </a:r>
            <a:r>
              <a:rPr lang="en-US" dirty="0" smtClean="0"/>
              <a:t>separately</a:t>
            </a:r>
          </a:p>
          <a:p>
            <a:pPr lvl="1"/>
            <a:r>
              <a:rPr lang="en-US" dirty="0" smtClean="0"/>
              <a:t>Must </a:t>
            </a:r>
            <a:r>
              <a:rPr lang="en-US" dirty="0"/>
              <a:t>verify that the QSE updated its AS Schedule for the Resource desiring qualification within 15 seconds of the RRS signal deployment</a:t>
            </a:r>
          </a:p>
          <a:p>
            <a:endParaRPr lang="en-US" sz="2400" dirty="0"/>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307430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NDCRC Primary Frequency Response Test</a:t>
            </a:r>
            <a:endParaRPr lang="en-US" dirty="0"/>
          </a:p>
        </p:txBody>
      </p:sp>
      <p:sp>
        <p:nvSpPr>
          <p:cNvPr id="3" name="Content Placeholder 2"/>
          <p:cNvSpPr>
            <a:spLocks noGrp="1"/>
          </p:cNvSpPr>
          <p:nvPr>
            <p:ph idx="1"/>
          </p:nvPr>
        </p:nvSpPr>
        <p:spPr/>
        <p:txBody>
          <a:bodyPr/>
          <a:lstStyle/>
          <a:p>
            <a:r>
              <a:rPr lang="en-US" sz="2400" dirty="0"/>
              <a:t>Separate tests will be performed for the ESR-GR and </a:t>
            </a:r>
            <a:r>
              <a:rPr lang="en-US" sz="2400" dirty="0" smtClean="0"/>
              <a:t>ESR-CLR</a:t>
            </a:r>
          </a:p>
          <a:p>
            <a:r>
              <a:rPr lang="en-US" sz="2400" dirty="0" smtClean="0"/>
              <a:t>Tests will show Resource’s response to a +/-0.2Hz frequency offset from the </a:t>
            </a:r>
            <a:r>
              <a:rPr lang="en-US" sz="2400" dirty="0" err="1" smtClean="0"/>
              <a:t>deadband</a:t>
            </a:r>
            <a:endParaRPr lang="en-US" sz="2400" dirty="0" smtClean="0"/>
          </a:p>
          <a:p>
            <a:r>
              <a:rPr lang="en-US" sz="2400" dirty="0" smtClean="0"/>
              <a:t>The Actual PFR will be measured against the Expected PFR and used to identify a Passed or Failed test</a:t>
            </a:r>
          </a:p>
          <a:p>
            <a:r>
              <a:rPr lang="en-US" sz="2400" dirty="0" smtClean="0"/>
              <a:t>The submitted values will be used to identify a calculated droop which is used in determining the RRS Percentage Limit for the Resource</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0245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Hourly Capability Test</a:t>
            </a:r>
            <a:endParaRPr lang="en-US" dirty="0"/>
          </a:p>
        </p:txBody>
      </p:sp>
      <p:sp>
        <p:nvSpPr>
          <p:cNvPr id="3" name="Content Placeholder 2"/>
          <p:cNvSpPr>
            <a:spLocks noGrp="1"/>
          </p:cNvSpPr>
          <p:nvPr>
            <p:ph idx="1"/>
          </p:nvPr>
        </p:nvSpPr>
        <p:spPr/>
        <p:txBody>
          <a:bodyPr/>
          <a:lstStyle/>
          <a:p>
            <a:r>
              <a:rPr lang="en-US" sz="2400" dirty="0" smtClean="0"/>
              <a:t>General capacity testing must be used to verify a Resource’s Net Dependable Capability (Protocols Section 8.1.1.1 (2))</a:t>
            </a:r>
          </a:p>
          <a:p>
            <a:r>
              <a:rPr lang="en-US" sz="2400" dirty="0" smtClean="0"/>
              <a:t>QSE provides ERCOT the start and end timestamps for when the ESR-GR and ESR-CLR provided a sustained hour long output</a:t>
            </a:r>
          </a:p>
          <a:p>
            <a:pPr lvl="1"/>
            <a:r>
              <a:rPr lang="en-US" sz="2000" dirty="0" smtClean="0"/>
              <a:t>ESR-GR will inject</a:t>
            </a:r>
          </a:p>
          <a:p>
            <a:pPr lvl="1"/>
            <a:r>
              <a:rPr lang="en-US" sz="2000" dirty="0" smtClean="0"/>
              <a:t>ESR-CLR </a:t>
            </a:r>
            <a:r>
              <a:rPr lang="en-US" sz="2000" dirty="0" smtClean="0"/>
              <a:t>will charge</a:t>
            </a:r>
            <a:endParaRPr lang="en-US" sz="2000" dirty="0"/>
          </a:p>
          <a:p>
            <a:r>
              <a:rPr lang="en-US" sz="2400" dirty="0" smtClean="0"/>
              <a:t>ERCOT will use telemetry data received to evaluate the MW level at which the Resource may be qualified</a:t>
            </a:r>
          </a:p>
          <a:p>
            <a:pPr lvl="1"/>
            <a:r>
              <a:rPr lang="en-US" sz="2000" dirty="0" smtClean="0"/>
              <a:t>Identified MW capability is compared against the submitted HSL to identify a potential RRS Percentage Limit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64070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Hourly Capability Test Cont.</a:t>
            </a:r>
            <a:endParaRPr lang="en-US" dirty="0"/>
          </a:p>
        </p:txBody>
      </p:sp>
      <p:sp>
        <p:nvSpPr>
          <p:cNvPr id="3" name="Content Placeholder 2"/>
          <p:cNvSpPr>
            <a:spLocks noGrp="1"/>
          </p:cNvSpPr>
          <p:nvPr>
            <p:ph idx="1"/>
          </p:nvPr>
        </p:nvSpPr>
        <p:spPr/>
        <p:txBody>
          <a:bodyPr/>
          <a:lstStyle/>
          <a:p>
            <a:r>
              <a:rPr lang="en-US" sz="2400" dirty="0" smtClean="0"/>
              <a:t>When evaluating the hourly capability test, ERCOT is expecting the following:</a:t>
            </a:r>
          </a:p>
          <a:p>
            <a:pPr lvl="1"/>
            <a:r>
              <a:rPr lang="en-US" sz="2200" dirty="0" smtClean="0"/>
              <a:t>The resource will not respond to frequency deviations during the sustained hour long testing period</a:t>
            </a:r>
          </a:p>
          <a:p>
            <a:pPr lvl="1"/>
            <a:r>
              <a:rPr lang="en-US" sz="2200" dirty="0" smtClean="0"/>
              <a:t>The submitted data for the Resource’s hourly capability test shall not include the periods where the Resource is ramping up to the qualification MW amount and ramping down to pretest output levels</a:t>
            </a:r>
          </a:p>
          <a:p>
            <a:pPr lvl="1"/>
            <a:r>
              <a:rPr lang="en-US" sz="2200" dirty="0" smtClean="0"/>
              <a:t>The 5</a:t>
            </a:r>
            <a:r>
              <a:rPr lang="en-US" sz="2200" baseline="30000" dirty="0" smtClean="0"/>
              <a:t>th</a:t>
            </a:r>
            <a:r>
              <a:rPr lang="en-US" sz="2200" dirty="0" smtClean="0"/>
              <a:t> percentile will be used to identify the hourly capability of the Resource</a:t>
            </a:r>
          </a:p>
          <a:p>
            <a:pPr lvl="1"/>
            <a:endParaRPr lang="en-US" sz="1800"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456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the RRS Percentage Limit</a:t>
            </a:r>
            <a:endParaRPr lang="en-US" dirty="0"/>
          </a:p>
        </p:txBody>
      </p:sp>
      <p:sp>
        <p:nvSpPr>
          <p:cNvPr id="3" name="Content Placeholder 2"/>
          <p:cNvSpPr>
            <a:spLocks noGrp="1"/>
          </p:cNvSpPr>
          <p:nvPr>
            <p:ph idx="1"/>
          </p:nvPr>
        </p:nvSpPr>
        <p:spPr/>
        <p:txBody>
          <a:bodyPr/>
          <a:lstStyle/>
          <a:p>
            <a:r>
              <a:rPr lang="en-US" sz="2400" dirty="0" smtClean="0"/>
              <a:t>An RRS Percentage Limit will be identified once the RRS AS Qualification Test, RRS Hourly Capability Test, and NDCRC PFR Tests are submitted</a:t>
            </a:r>
          </a:p>
          <a:p>
            <a:r>
              <a:rPr lang="en-US" sz="2400" dirty="0" smtClean="0"/>
              <a:t>RRS Percentage Limit is initially identified as the minimum of:</a:t>
            </a:r>
          </a:p>
          <a:p>
            <a:pPr lvl="1"/>
            <a:r>
              <a:rPr lang="en-US" sz="2000" dirty="0" smtClean="0"/>
              <a:t>RRS Percentage Limit derived from the NDCRC calculated droop</a:t>
            </a:r>
          </a:p>
          <a:p>
            <a:pPr lvl="1"/>
            <a:r>
              <a:rPr lang="en-US" sz="2000" dirty="0" smtClean="0"/>
              <a:t>RRS Percentage Limit derived from the RRS Hourly Capability Test</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38727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Finalize RRS Qualification Process	</a:t>
            </a:r>
            <a:br>
              <a:rPr lang="en-US" dirty="0" smtClean="0"/>
            </a:br>
            <a:endParaRPr lang="en-US" dirty="0"/>
          </a:p>
        </p:txBody>
      </p:sp>
      <p:sp>
        <p:nvSpPr>
          <p:cNvPr id="3" name="Content Placeholder 2"/>
          <p:cNvSpPr>
            <a:spLocks noGrp="1"/>
          </p:cNvSpPr>
          <p:nvPr>
            <p:ph idx="1"/>
          </p:nvPr>
        </p:nvSpPr>
        <p:spPr/>
        <p:txBody>
          <a:bodyPr/>
          <a:lstStyle/>
          <a:p>
            <a:r>
              <a:rPr lang="en-US" sz="2400" dirty="0" smtClean="0"/>
              <a:t>ERCOT will finalize the RRS Percentage Limit and RRS Qualification status for the qualifying Resource within 7 days of receiving all three requisite tests</a:t>
            </a:r>
          </a:p>
          <a:p>
            <a:r>
              <a:rPr lang="en-US" sz="2400" dirty="0" smtClean="0"/>
              <a:t>The RRS Percentage Limit will be incorporated into the model through the next available snapshot</a:t>
            </a:r>
          </a:p>
          <a:p>
            <a:pPr lvl="1"/>
            <a:r>
              <a:rPr lang="en-US" sz="2000" dirty="0" smtClean="0"/>
              <a:t>Typically, a model is pushed into production about two weeks after the snapshot is taken</a:t>
            </a:r>
          </a:p>
          <a:p>
            <a:r>
              <a:rPr lang="en-US" sz="2400" dirty="0" smtClean="0"/>
              <a:t>Once the RRS Percentage Limit is incorporated into the production model, RRS AS offers may be submitted into DAM with accordance to the new updated RRS Percentage Limits</a:t>
            </a:r>
          </a:p>
          <a:p>
            <a:pPr lvl="1"/>
            <a:r>
              <a:rPr lang="en-US" sz="2000" dirty="0" smtClean="0"/>
              <a:t>RRS Qualified Resources will initially have the default RRS Percentage Limit of 20%</a:t>
            </a:r>
          </a:p>
          <a:p>
            <a:pPr lvl="1"/>
            <a:r>
              <a:rPr lang="en-US" sz="2000" dirty="0" smtClean="0"/>
              <a:t>MW offers will be limited by the identified RRS Percentage Limit</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83356478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482</TotalTime>
  <Words>685</Words>
  <Application>Microsoft Office PowerPoint</Application>
  <PresentationFormat>On-screen Show (4:3)</PresentationFormat>
  <Paragraphs>89</Paragraphs>
  <Slides>12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1_Custom Design</vt:lpstr>
      <vt:lpstr>Office Theme</vt:lpstr>
      <vt:lpstr>PowerPoint Presentation</vt:lpstr>
      <vt:lpstr>Topics</vt:lpstr>
      <vt:lpstr>Summary</vt:lpstr>
      <vt:lpstr>RRS AS Qualification Test</vt:lpstr>
      <vt:lpstr>NDCRC Primary Frequency Response Test</vt:lpstr>
      <vt:lpstr>RRS Hourly Capability Test</vt:lpstr>
      <vt:lpstr>RRS Hourly Capability Test Cont.</vt:lpstr>
      <vt:lpstr>Calculating the RRS Percentage Limit</vt:lpstr>
      <vt:lpstr>Finalize RRS Qualification Process  </vt:lpstr>
      <vt:lpstr>Timeline</vt:lpstr>
      <vt:lpstr>Questions?</vt:lpstr>
      <vt:lpstr>Acronyms Used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Emmanuel</cp:lastModifiedBy>
  <cp:revision>55</cp:revision>
  <cp:lastPrinted>2016-01-21T20:53:15Z</cp:lastPrinted>
  <dcterms:created xsi:type="dcterms:W3CDTF">2016-01-21T15:20:31Z</dcterms:created>
  <dcterms:modified xsi:type="dcterms:W3CDTF">2020-10-01T21:25:47Z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