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59" r:id="rId5"/>
    <p:sldId id="336" r:id="rId6"/>
    <p:sldId id="337" r:id="rId7"/>
    <p:sldId id="314" r:id="rId8"/>
    <p:sldId id="338" r:id="rId9"/>
    <p:sldId id="339" r:id="rId10"/>
    <p:sldId id="340" r:id="rId11"/>
    <p:sldId id="341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27" autoAdjust="0"/>
    <p:restoredTop sz="94689" autoAdjust="0"/>
  </p:normalViewPr>
  <p:slideViewPr>
    <p:cSldViewPr>
      <p:cViewPr varScale="1">
        <p:scale>
          <a:sx n="92" d="100"/>
          <a:sy n="92" d="100"/>
        </p:scale>
        <p:origin x="1248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r">
              <a:defRPr sz="1200"/>
            </a:lvl1pPr>
          </a:lstStyle>
          <a:p>
            <a:fld id="{FD72825D-FAD1-44C9-A936-D3B05620559B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2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7" rIns="94215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5" tIns="47107" rIns="94215" bIns="471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r">
              <a:defRPr sz="1200"/>
            </a:lvl1pPr>
          </a:lstStyle>
          <a:p>
            <a:fld id="{8173BF9B-2C3B-43FA-A144-61917F5B4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6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88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70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58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87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30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39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3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3F5E-3ADC-4CE5-8041-4C3A0233CC76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5EB4-A191-47EE-BD06-BE5B459ABE80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3209-67EC-4E7B-B19A-BDED719BBEBD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A2D-61BE-4B96-BB08-2EAD9480EE66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8B2F-41D8-423A-82E4-B6E87B957319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9E7-7BD7-475C-90B1-81FD037F457D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68B-1312-402E-8455-965818B9FAA8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37B4-1CDD-4BEC-AF95-9BAEFEC07B09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59B5-3B98-49EF-9094-E3544B9F128F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66AE-88FD-4D7B-A61B-7F993FE56FAF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F9F9-5031-47D2-A525-1C1A79309028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732A0-8885-4CB8-B835-73C3A1F38C0D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0/9/24/195736-SAW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rcot.com/gridinfo/resour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0/9/24/195736-SAW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297C-19A3-4FDB-AF11-D50A8431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Supply Analysis Working Group Report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F99A-BC66-4C43-9AA2-5CFBD25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24" y="2971800"/>
            <a:ext cx="8077200" cy="914401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7, 2020 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Caitlin Smith, Chair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 Warnken, Vice Chair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Ian Haley, Vice Chair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5CB5B-DDF3-42C7-A2F0-155F47D0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2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826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September SAWG Meeting – Astrape Update on 2020 Reserve Margin Study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Study Quantifies the following for 2024: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Economically Optimal Reserve Margin (EORM)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Equilibrium Reserve Margin (MERM)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in 10 LOLE reserve margin</a:t>
            </a:r>
          </a:p>
          <a:p>
            <a:pPr lvl="1"/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Changes to 2020 Study from 2018: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wind and solar penetration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methodology for modeling PRD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ORDC Changes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technologies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 Combustion Turbine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Hour Battery Storage</a:t>
            </a:r>
          </a:p>
          <a:p>
            <a:pPr lvl="3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study used Combined Cycle Gas Turbine 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39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826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September SAWG Meeting – Astrape Update on 2020 Reserve Margin Study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Astrape will present updated 2020 report at next SAWG Meeting on October 26</a:t>
            </a:r>
            <a:r>
              <a:rPr lang="en-US" sz="1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Astrape will post final 2020 report following October SAWG 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Astrape presentation: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http://www.ercot.com/calendar/2020/9/24/195736-SAWG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reserve margin report is on ERCOT’s Resource Adequacy page: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http://www.ercot.com/gridinfo/resource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465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458200" cy="13112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September Meeting SAWG Meeting &amp; Possible October WMS Voting Item – Summer cut-off date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4987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from August SAWG: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presented an update on NERC 2020 LTRA Preparation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Noted that July 15th is the summer cut-off date for including planned resources in NERC LTRA 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 question/discussion around moving CDR cut-off from June 1 to July 1 or July 15 </a:t>
            </a:r>
          </a:p>
          <a:p>
            <a:pPr marL="457200" lvl="1" indent="0"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SAWG Meeting: 	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presentation updated post-meeting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http://www.ercot.com/calendar/2020/9/24/195736-SAWG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endParaRPr lang="en-US" sz="27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13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458200" cy="10826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September Meeting SAWG Meeting &amp; Possible October WMS Voting Item – Summer cut-off date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550227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 season cut-off dates too conservative in light of when seasonal peaks typically occur?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Cut-off dates are beginning of season: Spring  -- March 1st; Summer -- June 1st; Fall -- October 1st; Winter -- December 1st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sz="27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030" y="2647084"/>
            <a:ext cx="6828539" cy="407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61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0826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September Meeting SAWG Meeting &amp; Possible October WMS Voting Item – Summer cut-off date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819399"/>
            <a:ext cx="8153400" cy="3810001"/>
          </a:xfrm>
        </p:spPr>
        <p:txBody>
          <a:bodyPr numCol="2">
            <a:normAutofit fontScale="77500" lnSpcReduction="20000"/>
          </a:bodyPr>
          <a:lstStyle/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1: For all planned units, push back three of the four seasonal cut-off dates based on current SARA and NERC LTRA practice:</a:t>
            </a:r>
          </a:p>
          <a:p>
            <a:pPr lvl="1"/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Spring, move the cut-off from March 1 to April 15</a:t>
            </a:r>
          </a:p>
          <a:p>
            <a:pPr lvl="1"/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Summer, move the cut-off from June 1 to July 15</a:t>
            </a:r>
          </a:p>
          <a:p>
            <a:pPr lvl="1"/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Fall, continue to use a cut-off of October 1</a:t>
            </a:r>
          </a:p>
          <a:p>
            <a:pPr lvl="1"/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Winter, move the cut-off from December 1 to December 15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2: Push back cut-off dates for Spring and Summer only, with a shorter extension than Option 1:</a:t>
            </a:r>
          </a:p>
          <a:p>
            <a:pPr lvl="1"/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Spring, move the cut-off from March 1 to April 1</a:t>
            </a:r>
          </a:p>
          <a:p>
            <a:pPr lvl="1"/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Summer, move the cut-off from June 1 to July 1</a:t>
            </a:r>
          </a:p>
          <a:p>
            <a:pPr lvl="1"/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Fall, continue to use a cut-off of October 1</a:t>
            </a:r>
          </a:p>
          <a:p>
            <a:pPr lvl="1"/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Winter, continue to use a cut-off of December 1</a:t>
            </a:r>
          </a:p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3: Apply Option 1 cut-off dates only for units with synchronization approvals expected by the start of the Spring/Summer/Winter seasons</a:t>
            </a:r>
          </a:p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4: Apply Option 2 cut-off dates only for units with synchronization approvals expected by the start of the Spring/Summer seasons</a:t>
            </a:r>
          </a:p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5: No changes to cut-off dates and report incremental planned unit capacity with extended cut-off dates for informational purposes only</a:t>
            </a:r>
          </a:p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7B651F-180C-40FE-9B8F-6E966E236BCC}"/>
              </a:ext>
            </a:extLst>
          </p:cNvPr>
          <p:cNvSpPr txBox="1"/>
          <p:nvPr/>
        </p:nvSpPr>
        <p:spPr>
          <a:xfrm>
            <a:off x="609600" y="1311275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Takeaway from ERCOT presentation: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exception of Fall, most seasonal peaks in ERCOT have not occurred at the start of the season</a:t>
            </a:r>
          </a:p>
          <a:p>
            <a:pPr lvl="1"/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Options presented by ERCOT:</a:t>
            </a:r>
          </a:p>
        </p:txBody>
      </p:sp>
    </p:spTree>
    <p:extLst>
      <p:ext uri="{BB962C8B-B14F-4D97-AF65-F5344CB8AC3E}">
        <p14:creationId xmlns:p14="http://schemas.microsoft.com/office/powerpoint/2010/main" val="283398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458200" cy="13112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September Meeting SAWG Meeting &amp; Possible October WMS Voting Item – Summer cut-off date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49875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Motion:</a:t>
            </a:r>
          </a:p>
          <a:p>
            <a:pPr lvl="1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Consensus about preliminary concept of Option 2 in presentation </a:t>
            </a:r>
          </a:p>
          <a:p>
            <a:pPr lvl="2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2: Push back cut-off dates for Spring and Summer only:</a:t>
            </a:r>
          </a:p>
          <a:p>
            <a:pPr lvl="3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Spring, move the cut-off from March 1 to April 1</a:t>
            </a:r>
          </a:p>
          <a:p>
            <a:pPr lvl="3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Summer, move the cut-off from June 1 to July 1</a:t>
            </a:r>
          </a:p>
          <a:p>
            <a:pPr lvl="3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Fall, continue to use a cut-off of October 1</a:t>
            </a:r>
          </a:p>
          <a:p>
            <a:pPr lvl="3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Winter, continue to use a cut-off of December 1</a:t>
            </a:r>
          </a:p>
          <a:p>
            <a:pPr marL="1371600" lvl="3" indent="0">
              <a:buNone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implement this by Summer 2021, would need to pass ERCOT Board of Directors February 2021</a:t>
            </a:r>
          </a:p>
          <a:p>
            <a:pPr marL="457200" lvl="1" indent="0">
              <a:buNone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has a draft NPRR with language for changing Summer cut-off to July 1 for CDR</a:t>
            </a:r>
          </a:p>
          <a:p>
            <a:pPr lvl="2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for Spring cut-off to April 1 is only needed for SARA report, which does not require NPRR</a:t>
            </a:r>
          </a:p>
          <a:p>
            <a:pPr marL="914400" lvl="2" indent="0">
              <a:buNone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changes affect the estimates for planned non-IRR capacity, IRR capacity, and planned DC tie capacity</a:t>
            </a:r>
          </a:p>
          <a:p>
            <a:pPr marL="457200" lvl="1" indent="0">
              <a:buNone/>
            </a:pPr>
            <a:endParaRPr lang="en-US" sz="23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7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07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458200" cy="13112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September Meeting SAWG Meeting &amp; Possible October WMS Voting Item – Summer cut-off date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498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Motion Language:</a:t>
            </a:r>
          </a:p>
          <a:p>
            <a:pPr lvl="1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“Motion to endorse the concept as described (moving spring cutoff from March 1 to April 1 and moving Summer cut-off from June 1 to July 1), and direct ERCOT to move forward with the required changes, including draft NPRR to move the Summer cut-off date to July 1 for planned new CDR capacity”</a:t>
            </a:r>
          </a:p>
          <a:p>
            <a:pPr lvl="1"/>
            <a:endParaRPr lang="en-US" sz="1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7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32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D7FB2E800D0445AB60BE4CF6693240" ma:contentTypeVersion="9" ma:contentTypeDescription="Create a new document." ma:contentTypeScope="" ma:versionID="cba75499531ceb3f246cf6adc3a33ce8">
  <xsd:schema xmlns:xsd="http://www.w3.org/2001/XMLSchema" xmlns:xs="http://www.w3.org/2001/XMLSchema" xmlns:p="http://schemas.microsoft.com/office/2006/metadata/properties" xmlns:ns3="ace0c983-095b-4ab2-a133-4fa3e902b0fc" targetNamespace="http://schemas.microsoft.com/office/2006/metadata/properties" ma:root="true" ma:fieldsID="3a86683aa51a3373566f47fbb9006bc8" ns3:_="">
    <xsd:import namespace="ace0c983-095b-4ab2-a133-4fa3e902b0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0c983-095b-4ab2-a133-4fa3e902b0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2F5E0E-2CBD-45B1-B655-24315E7D52A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e0c983-095b-4ab2-a133-4fa3e902b0f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8CE2DDC-B89F-47CA-A5CF-08D365F4B8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e0c983-095b-4ab2-a133-4fa3e902b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2ECC2F-A9D3-446E-81C4-139727DC35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15170</TotalTime>
  <Words>814</Words>
  <Application>Microsoft Office PowerPoint</Application>
  <PresentationFormat>On-screen Show (4:3)</PresentationFormat>
  <Paragraphs>105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Supply Analysis Working Group Report to WMS</vt:lpstr>
      <vt:lpstr>September SAWG Meeting – Astrape Update on 2020 Reserve Margin Study</vt:lpstr>
      <vt:lpstr>September SAWG Meeting – Astrape Update on 2020 Reserve Margin Study</vt:lpstr>
      <vt:lpstr>September Meeting SAWG Meeting &amp; Possible October WMS Voting Item – Summer cut-off date</vt:lpstr>
      <vt:lpstr>September Meeting SAWG Meeting &amp; Possible October WMS Voting Item – Summer cut-off date</vt:lpstr>
      <vt:lpstr>September Meeting SAWG Meeting &amp; Possible October WMS Voting Item – Summer cut-off date</vt:lpstr>
      <vt:lpstr>September Meeting SAWG Meeting &amp; Possible October WMS Voting Item – Summer cut-off date</vt:lpstr>
      <vt:lpstr>September Meeting SAWG Meeting &amp; Possible October WMS Voting Item – Summer cut-off date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Caitlin Smith</cp:lastModifiedBy>
  <cp:revision>220</cp:revision>
  <cp:lastPrinted>2020-09-01T02:46:55Z</cp:lastPrinted>
  <dcterms:created xsi:type="dcterms:W3CDTF">2018-10-08T15:17:08Z</dcterms:created>
  <dcterms:modified xsi:type="dcterms:W3CDTF">2020-09-28T22:12:57Z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0x0101008CD7FB2E800D0445AB60BE4CF6693240</vt:lpwstr>
  </property>
</Properties>
</file>