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3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60" r:id="rId3"/>
    <p:sldId id="293" r:id="rId4"/>
    <p:sldId id="294" r:id="rId5"/>
    <p:sldId id="295" r:id="rId6"/>
    <p:sldId id="297" r:id="rId7"/>
    <p:sldId id="298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732" autoAdjust="0"/>
  </p:normalViewPr>
  <p:slideViewPr>
    <p:cSldViewPr showGuides="1">
      <p:cViewPr varScale="1">
        <p:scale>
          <a:sx n="100" d="100"/>
          <a:sy n="100" d="100"/>
        </p:scale>
        <p:origin x="1128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9/24/2020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3926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854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1828800"/>
            <a:ext cx="52578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Settlements </a:t>
            </a:r>
            <a:r>
              <a:rPr lang="en-US" sz="2400" b="1" dirty="0">
                <a:solidFill>
                  <a:schemeClr val="tx2"/>
                </a:solidFill>
              </a:rPr>
              <a:t>T</a:t>
            </a:r>
            <a:r>
              <a:rPr lang="en-US" sz="2400" b="1" dirty="0" smtClean="0">
                <a:solidFill>
                  <a:schemeClr val="tx2"/>
                </a:solidFill>
              </a:rPr>
              <a:t>hreshold Data </a:t>
            </a:r>
            <a:r>
              <a:rPr lang="en-US" sz="2400" b="1" dirty="0" smtClean="0">
                <a:solidFill>
                  <a:schemeClr val="tx2"/>
                </a:solidFill>
              </a:rPr>
              <a:t>Request for NPRR1024</a:t>
            </a:r>
            <a:endParaRPr lang="en-US" sz="2400" b="1" dirty="0">
              <a:solidFill>
                <a:srgbClr val="FF0000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Austin Rosel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ERCOT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WMS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October 07, 2020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66303"/>
            <a:ext cx="8458200" cy="518318"/>
          </a:xfrm>
        </p:spPr>
        <p:txBody>
          <a:bodyPr/>
          <a:lstStyle/>
          <a:p>
            <a:r>
              <a:rPr lang="en-US" dirty="0" smtClean="0"/>
              <a:t>Price Correction Impact on Settlements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algn="just">
              <a:spcBef>
                <a:spcPts val="600"/>
              </a:spcBef>
              <a:spcAft>
                <a:spcPts val="300"/>
              </a:spcAft>
            </a:pPr>
            <a:r>
              <a:rPr lang="en-US" sz="2000" dirty="0" smtClean="0"/>
              <a:t>After </a:t>
            </a:r>
            <a:r>
              <a:rPr lang="en-US" sz="2000" dirty="0" smtClean="0"/>
              <a:t>data </a:t>
            </a:r>
            <a:r>
              <a:rPr lang="en-US" sz="2000" dirty="0" smtClean="0"/>
              <a:t>was presented at the September WMS meeting, WMS requested </a:t>
            </a:r>
            <a:r>
              <a:rPr lang="en-US" sz="2000" dirty="0" smtClean="0"/>
              <a:t>additional information regarding the thresholds being proposed in NPRR1024. </a:t>
            </a:r>
            <a:endParaRPr lang="en-US" sz="2000" dirty="0" smtClean="0"/>
          </a:p>
          <a:p>
            <a:pPr algn="just">
              <a:spcBef>
                <a:spcPts val="600"/>
              </a:spcBef>
              <a:spcAft>
                <a:spcPts val="300"/>
              </a:spcAft>
            </a:pPr>
            <a:r>
              <a:rPr lang="en-US" sz="2200" dirty="0" smtClean="0"/>
              <a:t>Operating </a:t>
            </a:r>
            <a:r>
              <a:rPr lang="en-US" sz="2200" dirty="0"/>
              <a:t>Days </a:t>
            </a:r>
            <a:r>
              <a:rPr lang="en-US" sz="2200" dirty="0" smtClean="0"/>
              <a:t>included:</a:t>
            </a:r>
            <a:endParaRPr lang="en-US" sz="2200" dirty="0"/>
          </a:p>
          <a:p>
            <a:pPr lvl="1" algn="just">
              <a:spcBef>
                <a:spcPts val="600"/>
              </a:spcBef>
              <a:spcAft>
                <a:spcPts val="300"/>
              </a:spcAft>
            </a:pPr>
            <a:r>
              <a:rPr lang="en-US" sz="1800" dirty="0" smtClean="0"/>
              <a:t>RTM</a:t>
            </a:r>
          </a:p>
          <a:p>
            <a:pPr lvl="2" algn="just">
              <a:spcBef>
                <a:spcPts val="0"/>
              </a:spcBef>
              <a:spcAft>
                <a:spcPts val="300"/>
              </a:spcAft>
            </a:pPr>
            <a:r>
              <a:rPr lang="en-US" sz="1800" dirty="0" smtClean="0"/>
              <a:t>10/16/19 – 10/20/19 (bus shift factor issue)</a:t>
            </a:r>
          </a:p>
          <a:p>
            <a:pPr lvl="2" algn="just">
              <a:spcBef>
                <a:spcPts val="0"/>
              </a:spcBef>
              <a:spcAft>
                <a:spcPts val="300"/>
              </a:spcAft>
            </a:pPr>
            <a:r>
              <a:rPr lang="en-US" sz="1800" dirty="0" smtClean="0"/>
              <a:t>10/23/19, 10/24/19, 10/26/19, 10/29/19 - 10/31/19, 11/4/19 (open-ended transmission bus contingency issue)</a:t>
            </a:r>
          </a:p>
          <a:p>
            <a:pPr lvl="3" algn="just">
              <a:spcBef>
                <a:spcPts val="0"/>
              </a:spcBef>
              <a:spcAft>
                <a:spcPts val="300"/>
              </a:spcAft>
            </a:pPr>
            <a:r>
              <a:rPr lang="en-US" sz="1700" dirty="0" smtClean="0"/>
              <a:t>Not included in September data reported to WMS</a:t>
            </a:r>
          </a:p>
          <a:p>
            <a:pPr lvl="2" algn="just">
              <a:spcBef>
                <a:spcPts val="0"/>
              </a:spcBef>
              <a:spcAft>
                <a:spcPts val="300"/>
              </a:spcAft>
            </a:pPr>
            <a:r>
              <a:rPr lang="en-US" sz="1800" dirty="0" smtClean="0"/>
              <a:t>07/01/20 (dynamic ratings issue)</a:t>
            </a:r>
            <a:endParaRPr lang="en-US" sz="1800" dirty="0"/>
          </a:p>
          <a:p>
            <a:pPr lvl="1" algn="just">
              <a:spcBef>
                <a:spcPts val="600"/>
              </a:spcBef>
              <a:spcAft>
                <a:spcPts val="300"/>
              </a:spcAft>
            </a:pPr>
            <a:r>
              <a:rPr lang="en-US" sz="1800" dirty="0" smtClean="0"/>
              <a:t>DAM</a:t>
            </a:r>
          </a:p>
          <a:p>
            <a:pPr lvl="2" algn="just">
              <a:spcBef>
                <a:spcPts val="0"/>
              </a:spcBef>
              <a:spcAft>
                <a:spcPts val="300"/>
              </a:spcAft>
            </a:pPr>
            <a:r>
              <a:rPr lang="en-US" sz="1800" dirty="0" smtClean="0"/>
              <a:t>9/16/19 – 9/23/19 (outage modeling issue)</a:t>
            </a:r>
          </a:p>
          <a:p>
            <a:pPr lvl="2" algn="just">
              <a:spcBef>
                <a:spcPts val="0"/>
              </a:spcBef>
              <a:spcAft>
                <a:spcPts val="300"/>
              </a:spcAft>
            </a:pPr>
            <a:r>
              <a:rPr lang="en-US" sz="1800" dirty="0" smtClean="0"/>
              <a:t>6/8/20 </a:t>
            </a:r>
            <a:r>
              <a:rPr lang="en-US" sz="1800" dirty="0"/>
              <a:t>– </a:t>
            </a:r>
            <a:r>
              <a:rPr lang="en-US" sz="1800" dirty="0" smtClean="0"/>
              <a:t>6/12/20</a:t>
            </a:r>
            <a:r>
              <a:rPr lang="en-US" sz="1800" dirty="0"/>
              <a:t>, </a:t>
            </a:r>
            <a:r>
              <a:rPr lang="en-US" sz="1800" dirty="0" smtClean="0"/>
              <a:t>6/15/20</a:t>
            </a:r>
            <a:r>
              <a:rPr lang="en-US" sz="1800" dirty="0"/>
              <a:t> – </a:t>
            </a:r>
            <a:r>
              <a:rPr lang="en-US" sz="1800" dirty="0" smtClean="0"/>
              <a:t>6/17/20</a:t>
            </a:r>
            <a:r>
              <a:rPr lang="en-US" sz="1800" dirty="0"/>
              <a:t>, </a:t>
            </a:r>
            <a:r>
              <a:rPr lang="en-US" sz="1800" dirty="0" smtClean="0"/>
              <a:t>6/19/20</a:t>
            </a:r>
            <a:r>
              <a:rPr lang="en-US" sz="1800" dirty="0"/>
              <a:t> – </a:t>
            </a:r>
            <a:r>
              <a:rPr lang="en-US" sz="1800" dirty="0" smtClean="0"/>
              <a:t>6/20/20</a:t>
            </a:r>
            <a:r>
              <a:rPr lang="en-US" sz="1800" dirty="0"/>
              <a:t>, </a:t>
            </a:r>
            <a:r>
              <a:rPr lang="en-US" sz="1800" dirty="0" smtClean="0"/>
              <a:t>6/24/20</a:t>
            </a:r>
            <a:r>
              <a:rPr lang="en-US" sz="1800" dirty="0"/>
              <a:t> – </a:t>
            </a:r>
            <a:r>
              <a:rPr lang="en-US" sz="1800" dirty="0" smtClean="0"/>
              <a:t>6/25/20</a:t>
            </a:r>
            <a:r>
              <a:rPr lang="en-US" sz="1800" dirty="0"/>
              <a:t>, </a:t>
            </a:r>
            <a:r>
              <a:rPr lang="en-US" sz="1800" dirty="0" smtClean="0"/>
              <a:t>6/28/20</a:t>
            </a:r>
            <a:r>
              <a:rPr lang="en-US" sz="1800" dirty="0"/>
              <a:t> – </a:t>
            </a:r>
            <a:r>
              <a:rPr lang="en-US" sz="1800" dirty="0" smtClean="0"/>
              <a:t>7/6/20 (dynamic ratings issue)</a:t>
            </a:r>
            <a:endParaRPr lang="en-US" sz="1800" dirty="0"/>
          </a:p>
          <a:p>
            <a:pPr marL="457200" lvl="1" indent="0" algn="just">
              <a:spcBef>
                <a:spcPts val="600"/>
              </a:spcBef>
              <a:spcAft>
                <a:spcPts val="300"/>
              </a:spcAft>
              <a:buNone/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631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Price Correction Impact on Settlements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following slides show:</a:t>
            </a:r>
          </a:p>
          <a:p>
            <a:pPr lvl="1"/>
            <a:r>
              <a:rPr lang="en-US" dirty="0" smtClean="0"/>
              <a:t>The number of Counter-Parties that would trigger the price correction and resettlement under NPRR1024 language at various $ thresholds and 2% impact.</a:t>
            </a:r>
          </a:p>
          <a:p>
            <a:pPr lvl="1"/>
            <a:r>
              <a:rPr lang="en-US" dirty="0" smtClean="0"/>
              <a:t>The maximum absolute value Counter-Party impact for the Operating Day.</a:t>
            </a:r>
          </a:p>
          <a:p>
            <a:r>
              <a:rPr lang="en-US" dirty="0" smtClean="0"/>
              <a:t>Only one Counter-Party needs to hit the threshold in order to trigger a price correction and resettlement.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730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Real-Time Counter-Party Impact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234078"/>
              </p:ext>
            </p:extLst>
          </p:nvPr>
        </p:nvGraphicFramePr>
        <p:xfrm>
          <a:off x="404812" y="1797653"/>
          <a:ext cx="8410575" cy="3319650"/>
        </p:xfrm>
        <a:graphic>
          <a:graphicData uri="http://schemas.openxmlformats.org/drawingml/2006/table">
            <a:tbl>
              <a:tblPr/>
              <a:tblGrid>
                <a:gridCol w="971377"/>
                <a:gridCol w="900987"/>
                <a:gridCol w="1024874"/>
                <a:gridCol w="1024874"/>
                <a:gridCol w="1024874"/>
                <a:gridCol w="1114972"/>
                <a:gridCol w="872242"/>
                <a:gridCol w="1476375"/>
              </a:tblGrid>
              <a:tr h="1987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$500 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$1,000 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$2,000 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$5,000 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$10,000 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$20,000 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Max of </a:t>
                      </a:r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ABS Delta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875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10/16/2019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11,192 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5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10/17/2019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2,718 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5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10/18/2019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18,724 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5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10/19/2019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49,563 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5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10/20/2019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19,350 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5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10/23/2019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    6 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5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10/24/2019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    1 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5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10/26/2019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  60 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5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10/29/2019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  25 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5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10/30/2019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  19 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5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10/31/2019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  23 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5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11/4/2019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    1 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5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7/1/2020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46,890 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5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Days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361950" y="990600"/>
            <a:ext cx="84534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Number of Counter-Parties with an absolute value impact of more than 2% and the $ amount in the column below.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04825" y="5280764"/>
            <a:ext cx="85629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“Total Days” is number of days qualifying for resettlement out of the 13 days analyzed.</a:t>
            </a:r>
          </a:p>
          <a:p>
            <a:r>
              <a:rPr lang="en-US" sz="1600" dirty="0" smtClean="0"/>
              <a:t>There were approximately 170 total Counter-Parties per Operating Day.</a:t>
            </a:r>
          </a:p>
        </p:txBody>
      </p:sp>
    </p:spTree>
    <p:extLst>
      <p:ext uri="{BB962C8B-B14F-4D97-AF65-F5344CB8AC3E}">
        <p14:creationId xmlns:p14="http://schemas.microsoft.com/office/powerpoint/2010/main" val="1550825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Day-Ahead Counter-Party Impact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61950" y="990600"/>
            <a:ext cx="850745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Counter-Parties with an absolute value impact of more than 2% and the $ amount</a:t>
            </a:r>
          </a:p>
          <a:p>
            <a:r>
              <a:rPr lang="en-US" dirty="0" smtClean="0"/>
              <a:t>In the column below.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724808"/>
              </p:ext>
            </p:extLst>
          </p:nvPr>
        </p:nvGraphicFramePr>
        <p:xfrm>
          <a:off x="533400" y="1875056"/>
          <a:ext cx="7924800" cy="3341700"/>
        </p:xfrm>
        <a:graphic>
          <a:graphicData uri="http://schemas.openxmlformats.org/drawingml/2006/table">
            <a:tbl>
              <a:tblPr/>
              <a:tblGrid>
                <a:gridCol w="935750"/>
                <a:gridCol w="813696"/>
                <a:gridCol w="935750"/>
                <a:gridCol w="935750"/>
                <a:gridCol w="935750"/>
                <a:gridCol w="1006948"/>
                <a:gridCol w="1006948"/>
                <a:gridCol w="1354208"/>
              </a:tblGrid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$500 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$1,000 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$2,000 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$5,000 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$10,000 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$20,000 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Max of </a:t>
                      </a:r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ABS Delta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9/16/2019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86,151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9/17/2019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22,195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9/18/2019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46,727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9/19/2019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203,071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9/20/2019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11,809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9/21/2019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22,783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9/22/2019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4,367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9/23/2019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42,657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6/8/2020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10,665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6/9/2020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35,250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6/10/2020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1,185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6/11/2020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7,970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6/12/2020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14,486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6/15/2020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30,062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5821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Day-Ahead Counter-Party Impact Cont.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71475" y="917108"/>
            <a:ext cx="850745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Counter-Parties with an absolute value impact of more than 2% and the $ amount</a:t>
            </a:r>
          </a:p>
          <a:p>
            <a:r>
              <a:rPr lang="en-US" dirty="0" smtClean="0"/>
              <a:t>In the column below.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138812"/>
              </p:ext>
            </p:extLst>
          </p:nvPr>
        </p:nvGraphicFramePr>
        <p:xfrm>
          <a:off x="598442" y="1706164"/>
          <a:ext cx="8240758" cy="3783885"/>
        </p:xfrm>
        <a:graphic>
          <a:graphicData uri="http://schemas.openxmlformats.org/drawingml/2006/table">
            <a:tbl>
              <a:tblPr/>
              <a:tblGrid>
                <a:gridCol w="960183"/>
                <a:gridCol w="892291"/>
                <a:gridCol w="1008676"/>
                <a:gridCol w="1008676"/>
                <a:gridCol w="1008676"/>
                <a:gridCol w="1086267"/>
                <a:gridCol w="874180"/>
                <a:gridCol w="1401809"/>
              </a:tblGrid>
              <a:tr h="1950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$500 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$1,000 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$2,000 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$5,000 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$10,000 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$20,000 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Max of </a:t>
                      </a:r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ABS Delta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50" marR="7950" marT="795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500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6/16/2020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149 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00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6/17/2020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6,060 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00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6/19/2020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452 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00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6/20/2020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294 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00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6/24/2020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3,330 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00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6/25/2020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4,173 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00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6/28/2020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7,200 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00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6/29/2020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4,121 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00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6/30/2020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371 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00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7/1/2020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1,215 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00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7/2/2020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1,990 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00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7/3/2020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8,620 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00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7/4/2020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2,930 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00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7/5/2020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4,290 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00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7/6/2020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7,660 </a:t>
                      </a: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00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Days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533400" y="5632774"/>
            <a:ext cx="8305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“Total Days” is number of days qualifying for resettlement out of the </a:t>
            </a:r>
            <a:r>
              <a:rPr lang="en-US" sz="1600" dirty="0" smtClean="0"/>
              <a:t>29 </a:t>
            </a:r>
            <a:r>
              <a:rPr lang="en-US" sz="1600" dirty="0"/>
              <a:t>days analyzed.</a:t>
            </a:r>
          </a:p>
          <a:p>
            <a:r>
              <a:rPr lang="en-US" sz="1600" dirty="0"/>
              <a:t>There were approximately </a:t>
            </a:r>
            <a:r>
              <a:rPr lang="en-US" sz="1600" dirty="0" smtClean="0"/>
              <a:t>200 </a:t>
            </a:r>
            <a:r>
              <a:rPr lang="en-US" sz="1600" dirty="0"/>
              <a:t>total Counter-Parties per Operating Day.</a:t>
            </a:r>
          </a:p>
        </p:txBody>
      </p:sp>
    </p:spTree>
    <p:extLst>
      <p:ext uri="{BB962C8B-B14F-4D97-AF65-F5344CB8AC3E}">
        <p14:creationId xmlns:p14="http://schemas.microsoft.com/office/powerpoint/2010/main" val="384347114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806</Words>
  <Application>Microsoft Office PowerPoint</Application>
  <PresentationFormat>On-screen Show (4:3)</PresentationFormat>
  <Paragraphs>416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PowerPoint Presentation</vt:lpstr>
      <vt:lpstr>Price Correction Impact on Settlements</vt:lpstr>
      <vt:lpstr>Price Correction Impact on Settlements</vt:lpstr>
      <vt:lpstr>Real-Time Counter-Party Impact</vt:lpstr>
      <vt:lpstr>Day-Ahead Counter-Party Impact</vt:lpstr>
      <vt:lpstr>Day-Ahead Counter-Party Impact Cont.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2019-10-29T21:07:14Z</dcterms:created>
  <dcterms:modified xsi:type="dcterms:W3CDTF">2020-09-24T14:14:45Z</dcterms:modified>
</cp:coreProperties>
</file>