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370" r:id="rId7"/>
    <p:sldId id="371" r:id="rId8"/>
    <p:sldId id="361" r:id="rId9"/>
    <p:sldId id="372" r:id="rId10"/>
    <p:sldId id="364" r:id="rId11"/>
    <p:sldId id="365" r:id="rId12"/>
    <p:sldId id="366" r:id="rId13"/>
    <p:sldId id="36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hn, Doug" initials="FD" lastIdx="1" clrIdx="0">
    <p:extLst>
      <p:ext uri="{19B8F6BF-5375-455C-9EA6-DF929625EA0E}">
        <p15:presenceInfo xmlns:p15="http://schemas.microsoft.com/office/powerpoint/2012/main" userId="S-1-5-21-639947351-343809578-3807592339-503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912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380285797608631E-2"/>
          <c:y val="0.13763481269386782"/>
          <c:w val="0.86976537023781131"/>
          <c:h val="0.6344955460112941"/>
        </c:manualLayout>
      </c:layout>
      <c:barChart>
        <c:barDir val="bar"/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Meeting 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7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Meeting 2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6">
                  <c:v>1</c:v>
                </c:pt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Not Started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8">
                  <c:v>1</c:v>
                </c:pt>
                <c:pt idx="14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Meeting 3</c:v>
                </c:pt>
              </c:strCache>
            </c:strRef>
          </c:tx>
          <c:spPr>
            <a:solidFill>
              <a:srgbClr val="FF99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BESTF Consensus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Approved by TAC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7">
                  <c:v>1</c:v>
                </c:pt>
                <c:pt idx="9">
                  <c:v>5</c:v>
                </c:pt>
                <c:pt idx="11">
                  <c:v>7</c:v>
                </c:pt>
                <c:pt idx="14">
                  <c:v>2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Revision Request In Progress</c:v>
                </c:pt>
              </c:strCache>
            </c:strRef>
          </c:tx>
          <c:spPr>
            <a:solidFill>
              <a:schemeClr val="accent4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4">
                  <c:v>1</c:v>
                </c:pt>
                <c:pt idx="5">
                  <c:v>1</c:v>
                </c:pt>
                <c:pt idx="6">
                  <c:v>3</c:v>
                </c:pt>
                <c:pt idx="10">
                  <c:v>14</c:v>
                </c:pt>
                <c:pt idx="12">
                  <c:v>11</c:v>
                </c:pt>
                <c:pt idx="14">
                  <c:v>2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Revision Request Approved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Closed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6">
                  <c:v>1</c:v>
                </c:pt>
                <c:pt idx="9">
                  <c:v>1</c:v>
                </c:pt>
                <c:pt idx="11">
                  <c:v>1</c:v>
                </c:pt>
                <c:pt idx="1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229399584"/>
        <c:axId val="229407424"/>
      </c:barChart>
      <c:catAx>
        <c:axId val="2293995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9407424"/>
        <c:crosses val="autoZero"/>
        <c:auto val="1"/>
        <c:lblAlgn val="ctr"/>
        <c:lblOffset val="100"/>
        <c:noMultiLvlLbl val="0"/>
      </c:catAx>
      <c:valAx>
        <c:axId val="22940742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 smtClean="0"/>
                  <a:t>#</a:t>
                </a:r>
                <a:r>
                  <a:rPr lang="en-US" sz="1200" baseline="0" dirty="0" smtClean="0"/>
                  <a:t> Items</a:t>
                </a:r>
                <a:endParaRPr lang="en-US" sz="1200" dirty="0"/>
              </a:p>
            </c:rich>
          </c:tx>
          <c:layout>
            <c:manualLayout>
              <c:xMode val="edge"/>
              <c:yMode val="edge"/>
              <c:x val="0.44416607015032217"/>
              <c:y val="4.484848484848485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9399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5836895388076508E-2"/>
          <c:y val="0.78982840213155181"/>
          <c:w val="0.90254193225846768"/>
          <c:h val="0.167242304939155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13496961528458E-2"/>
          <c:y val="0.16764753837588484"/>
          <c:w val="0.88135974557234398"/>
          <c:h val="0.64748091147697451"/>
        </c:manualLayout>
      </c:layout>
      <c:barChart>
        <c:barDir val="bar"/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Meeting 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7">
                  <c:v>50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Meeting 2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6">
                  <c:v>17</c:v>
                </c:pt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Not Started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8">
                  <c:v>100</c:v>
                </c:pt>
                <c:pt idx="14">
                  <c:v>50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Meeting 3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BESTF Consensus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Approved by TAC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7">
                  <c:v>50</c:v>
                </c:pt>
                <c:pt idx="9">
                  <c:v>86</c:v>
                </c:pt>
                <c:pt idx="11">
                  <c:v>87</c:v>
                </c:pt>
                <c:pt idx="14">
                  <c:v>25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Revision Request In Progress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10">
                  <c:v>100</c:v>
                </c:pt>
                <c:pt idx="12">
                  <c:v>100</c:v>
                </c:pt>
                <c:pt idx="14">
                  <c:v>25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Revision Request Approved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50</c:v>
                </c:pt>
                <c:pt idx="5">
                  <c:v>50</c:v>
                </c:pt>
                <c:pt idx="6">
                  <c:v>17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Closed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6">
                  <c:v>16</c:v>
                </c:pt>
                <c:pt idx="9">
                  <c:v>14</c:v>
                </c:pt>
                <c:pt idx="11">
                  <c:v>13</c:v>
                </c:pt>
                <c:pt idx="13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9409776"/>
        <c:axId val="228356536"/>
      </c:barChart>
      <c:catAx>
        <c:axId val="2294097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356536"/>
        <c:crosses val="autoZero"/>
        <c:auto val="0"/>
        <c:lblAlgn val="ctr"/>
        <c:lblOffset val="100"/>
        <c:noMultiLvlLbl val="0"/>
      </c:catAx>
      <c:valAx>
        <c:axId val="228356536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% Items 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44951526329479086"/>
              <c:y val="4.545454545454545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9409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0237048071693735E-2"/>
          <c:y val="0.85100751610594128"/>
          <c:w val="0.87357995791066645"/>
          <c:h val="0.133840968742543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</cdr:x>
      <cdr:y>0.69697</cdr:y>
    </cdr:from>
    <cdr:to>
      <cdr:x>0.31429</cdr:x>
      <cdr:y>0.72727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00200" y="3505200"/>
          <a:ext cx="914400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29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011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20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286000"/>
            <a:ext cx="49530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Arial Rounded MT Bold" panose="020F0704030504030204" pitchFamily="34" charset="0"/>
              </a:rPr>
              <a:t>Battery Energy Storage Task Force (BESTF) </a:t>
            </a:r>
            <a:r>
              <a:rPr lang="en-US" sz="2000" b="1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General Update</a:t>
            </a:r>
            <a:endParaRPr lang="en-US" sz="2000" b="1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endParaRPr lang="en-US" sz="2400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Kenneth Ragsdale	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September </a:t>
            </a:r>
            <a:r>
              <a:rPr lang="en-US" dirty="0" smtClean="0">
                <a:solidFill>
                  <a:schemeClr val="tx2"/>
                </a:solidFill>
              </a:rPr>
              <a:t>29, </a:t>
            </a:r>
            <a:r>
              <a:rPr lang="en-US" dirty="0" smtClean="0">
                <a:solidFill>
                  <a:schemeClr val="tx2"/>
                </a:solidFill>
              </a:rPr>
              <a:t>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Battery Energy Task Force Status Dashboard </a:t>
            </a:r>
            <a:r>
              <a:rPr lang="en-US" sz="1400" dirty="0"/>
              <a:t>(as </a:t>
            </a:r>
            <a:r>
              <a:rPr lang="en-US" sz="1400" dirty="0" smtClean="0"/>
              <a:t>of September 15, </a:t>
            </a:r>
            <a:r>
              <a:rPr lang="en-US" sz="1400" dirty="0"/>
              <a:t>2020)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Chart 4"/>
          <p:cNvGraphicFramePr/>
          <p:nvPr>
            <p:extLst/>
          </p:nvPr>
        </p:nvGraphicFramePr>
        <p:xfrm>
          <a:off x="533400" y="762000"/>
          <a:ext cx="8001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4997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Battery Energy Task Force Status Dashboard </a:t>
            </a:r>
            <a:r>
              <a:rPr lang="en-US" sz="1400" dirty="0" smtClean="0"/>
              <a:t>(as of </a:t>
            </a:r>
            <a:r>
              <a:rPr lang="en-US" sz="1400" dirty="0"/>
              <a:t>September 15, </a:t>
            </a:r>
            <a:r>
              <a:rPr lang="en-US" sz="1400" dirty="0" smtClean="0"/>
              <a:t>2020)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Chart 5"/>
          <p:cNvGraphicFramePr/>
          <p:nvPr>
            <p:extLst/>
          </p:nvPr>
        </p:nvGraphicFramePr>
        <p:xfrm>
          <a:off x="357384" y="8382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5140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AEC7"/>
                </a:solidFill>
              </a:rPr>
              <a:t>Energy Storage Roadmap </a:t>
            </a:r>
            <a:r>
              <a:rPr lang="en-US" sz="1000" dirty="0" smtClean="0">
                <a:solidFill>
                  <a:srgbClr val="00AEC7"/>
                </a:solidFill>
              </a:rPr>
              <a:t>(updated 9-15-20)</a:t>
            </a:r>
            <a:endParaRPr lang="en-US" sz="1000" dirty="0">
              <a:solidFill>
                <a:srgbClr val="00AEC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04800" y="838200"/>
            <a:ext cx="8476936" cy="3182995"/>
            <a:chOff x="207986" y="1423807"/>
            <a:chExt cx="8476936" cy="3182995"/>
          </a:xfrm>
        </p:grpSpPr>
        <p:cxnSp>
          <p:nvCxnSpPr>
            <p:cNvPr id="38" name="Elbow Connector 37"/>
            <p:cNvCxnSpPr>
              <a:stCxn id="49" idx="3"/>
              <a:endCxn id="45" idx="0"/>
            </p:cNvCxnSpPr>
            <p:nvPr/>
          </p:nvCxnSpPr>
          <p:spPr>
            <a:xfrm>
              <a:off x="2623001" y="2211175"/>
              <a:ext cx="3728309" cy="1474898"/>
            </a:xfrm>
            <a:prstGeom prst="bentConnector2">
              <a:avLst/>
            </a:prstGeom>
            <a:ln w="28575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0" name="Bent-Up Arrow 9"/>
            <p:cNvSpPr/>
            <p:nvPr/>
          </p:nvSpPr>
          <p:spPr>
            <a:xfrm rot="10800000" flipH="1">
              <a:off x="207986" y="2030377"/>
              <a:ext cx="6380228" cy="1665379"/>
            </a:xfrm>
            <a:prstGeom prst="bentUpArrow">
              <a:avLst>
                <a:gd name="adj1" fmla="val 20182"/>
                <a:gd name="adj2" fmla="val 14483"/>
                <a:gd name="adj3" fmla="val 16310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701331" y="1725259"/>
              <a:ext cx="299" cy="202413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4" idx="2"/>
            </p:cNvCxnSpPr>
            <p:nvPr/>
          </p:nvCxnSpPr>
          <p:spPr>
            <a:xfrm flipH="1">
              <a:off x="2185955" y="1731584"/>
              <a:ext cx="42408" cy="2125287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25" idx="2"/>
            </p:cNvCxnSpPr>
            <p:nvPr/>
          </p:nvCxnSpPr>
          <p:spPr>
            <a:xfrm>
              <a:off x="5846164" y="1731584"/>
              <a:ext cx="18866" cy="2154616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10225" y="1447024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2020</a:t>
              </a:r>
              <a:endParaRPr lang="en-US" sz="1400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413272" y="1423807"/>
              <a:ext cx="16301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Jan 1, 2021</a:t>
              </a:r>
              <a:endParaRPr lang="en-US" sz="1400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555058" y="1423807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2024</a:t>
              </a:r>
              <a:endParaRPr lang="en-US" sz="1400" b="1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55189" y="3707011"/>
              <a:ext cx="6097547" cy="31367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2225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2"/>
                  </a:solidFill>
                </a:rPr>
                <a:t>Combination Model for ES</a:t>
              </a:r>
              <a:endParaRPr lang="en-US" sz="1600" b="1" dirty="0">
                <a:solidFill>
                  <a:schemeClr val="tx2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H="1" flipV="1">
              <a:off x="833906" y="4027418"/>
              <a:ext cx="4294" cy="57675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381000" y="4018958"/>
              <a:ext cx="3861" cy="576757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H="1" flipV="1">
              <a:off x="613461" y="4018958"/>
              <a:ext cx="4564" cy="58521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6557914" y="2487281"/>
              <a:ext cx="2127008" cy="52322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2"/>
                  </a:solidFill>
                </a:rPr>
                <a:t>Single-Model  ES Improvement NPRRs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H="1">
              <a:off x="7344946" y="3010501"/>
              <a:ext cx="9067" cy="64120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H="1">
              <a:off x="7907552" y="3018911"/>
              <a:ext cx="9067" cy="64120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1738768" y="1968233"/>
              <a:ext cx="884233" cy="646331"/>
            </a:xfrm>
            <a:prstGeom prst="rect">
              <a:avLst/>
            </a:prstGeom>
            <a:solidFill>
              <a:srgbClr val="26D07C"/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rgbClr val="FF0000"/>
                  </a:solidFill>
                </a:rPr>
                <a:t>Single Model NPRR (NPRR 1014</a:t>
              </a:r>
              <a:r>
                <a:rPr lang="en-US" sz="900" dirty="0" smtClean="0">
                  <a:solidFill>
                    <a:srgbClr val="FF0000"/>
                  </a:solidFill>
                </a:rPr>
                <a:t>) </a:t>
              </a:r>
              <a:r>
                <a:rPr lang="en-US" sz="900" dirty="0" smtClean="0">
                  <a:solidFill>
                    <a:srgbClr val="FF0000"/>
                  </a:solidFill>
                </a:rPr>
                <a:t>Approved</a:t>
              </a:r>
              <a:endParaRPr lang="en-US" sz="900" dirty="0">
                <a:solidFill>
                  <a:srgbClr val="FF0000"/>
                </a:solidFill>
              </a:endParaRPr>
            </a:p>
          </p:txBody>
        </p:sp>
        <p:sp>
          <p:nvSpPr>
            <p:cNvPr id="3" name="Right Arrow 2"/>
            <p:cNvSpPr/>
            <p:nvPr/>
          </p:nvSpPr>
          <p:spPr>
            <a:xfrm>
              <a:off x="6353225" y="3581400"/>
              <a:ext cx="2190426" cy="579332"/>
            </a:xfrm>
            <a:prstGeom prst="rightArrow">
              <a:avLst/>
            </a:prstGeom>
            <a:solidFill>
              <a:srgbClr val="26D07C">
                <a:alpha val="80000"/>
              </a:srgb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  </a:t>
              </a:r>
              <a:r>
                <a:rPr lang="en-US" sz="1200" b="1" dirty="0" smtClean="0">
                  <a:solidFill>
                    <a:schemeClr val="tx2"/>
                  </a:solidFill>
                </a:rPr>
                <a:t>Single Model for ES</a:t>
              </a:r>
              <a:endParaRPr lang="en-US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45" name="5-Point Star 44"/>
            <p:cNvSpPr/>
            <p:nvPr/>
          </p:nvSpPr>
          <p:spPr>
            <a:xfrm>
              <a:off x="6165442" y="3686073"/>
              <a:ext cx="371735" cy="396756"/>
            </a:xfrm>
            <a:prstGeom prst="star5">
              <a:avLst/>
            </a:prstGeom>
            <a:solidFill>
              <a:srgbClr val="FFD100"/>
            </a:solidFill>
            <a:ln>
              <a:solidFill>
                <a:srgbClr val="003865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rgbClr val="FFFF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437825" y="1989714"/>
              <a:ext cx="195438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Implementation Goal</a:t>
              </a:r>
              <a:endParaRPr lang="en-US" sz="1400" b="1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619632" y="4015596"/>
              <a:ext cx="14477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890C58"/>
                  </a:solidFill>
                </a:rPr>
                <a:t>RTC and EMS 3.3 Go-Live</a:t>
              </a:r>
              <a:endParaRPr lang="en-US" sz="1400" dirty="0">
                <a:solidFill>
                  <a:srgbClr val="890C58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42321" y="2132445"/>
              <a:ext cx="795097" cy="461665"/>
            </a:xfrm>
            <a:prstGeom prst="rect">
              <a:avLst/>
            </a:prstGeom>
            <a:solidFill>
              <a:srgbClr val="26D07C"/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000">
                  <a:solidFill>
                    <a:schemeClr val="tx2"/>
                  </a:solidFill>
                </a:defRPr>
              </a:lvl1pPr>
            </a:lstStyle>
            <a:p>
              <a:r>
                <a:rPr lang="en-US" sz="800" dirty="0">
                  <a:solidFill>
                    <a:srgbClr val="FF0000"/>
                  </a:solidFill>
                </a:rPr>
                <a:t>File Single Model </a:t>
              </a:r>
              <a:r>
                <a:rPr lang="en-US" sz="800" dirty="0" smtClean="0">
                  <a:solidFill>
                    <a:srgbClr val="FF0000"/>
                  </a:solidFill>
                </a:rPr>
                <a:t>NPRR (NPRR 1014)</a:t>
              </a:r>
              <a:endParaRPr lang="en-US" sz="800" dirty="0">
                <a:solidFill>
                  <a:srgbClr val="FF0000"/>
                </a:solidFill>
              </a:endParaRPr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 flipH="1" flipV="1">
              <a:off x="2081875" y="4018039"/>
              <a:ext cx="4294" cy="57675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flipH="1" flipV="1">
              <a:off x="3357229" y="4030044"/>
              <a:ext cx="4294" cy="57675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ounded Rectangle 32"/>
            <p:cNvSpPr/>
            <p:nvPr/>
          </p:nvSpPr>
          <p:spPr>
            <a:xfrm>
              <a:off x="1187611" y="2783698"/>
              <a:ext cx="876854" cy="73720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5B677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1000" b="1" dirty="0" smtClean="0">
                  <a:solidFill>
                    <a:schemeClr val="tx1"/>
                  </a:solidFill>
                </a:rPr>
                <a:t>MMS Change Freeze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 flipH="1">
              <a:off x="1104916" y="2606927"/>
              <a:ext cx="2424" cy="1041707"/>
            </a:xfrm>
            <a:prstGeom prst="straightConnector1">
              <a:avLst/>
            </a:prstGeom>
            <a:ln w="28575">
              <a:solidFill>
                <a:schemeClr val="accent3">
                  <a:lumMod val="75000"/>
                </a:schemeClr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H="1">
              <a:off x="2123384" y="2650203"/>
              <a:ext cx="3641" cy="963556"/>
            </a:xfrm>
            <a:prstGeom prst="straightConnector1">
              <a:avLst/>
            </a:prstGeom>
            <a:ln w="28575">
              <a:solidFill>
                <a:schemeClr val="accent3">
                  <a:lumMod val="75000"/>
                </a:schemeClr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ounded Rectangle 43"/>
            <p:cNvSpPr/>
            <p:nvPr/>
          </p:nvSpPr>
          <p:spPr>
            <a:xfrm>
              <a:off x="4736620" y="2819654"/>
              <a:ext cx="1370169" cy="761622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5B677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lnSpc>
                  <a:spcPct val="150000"/>
                </a:lnSpc>
              </a:pPr>
              <a:r>
                <a:rPr lang="en-US" sz="1100" b="1" dirty="0" smtClean="0">
                  <a:solidFill>
                    <a:schemeClr val="tx1"/>
                  </a:solidFill>
                </a:rPr>
                <a:t>EMS/MMS Change Freeze</a:t>
              </a:r>
              <a:endParaRPr lang="en-US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5942977" y="5282221"/>
            <a:ext cx="2515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 that NPRR 1014 is written “on top of” filed RTC NPRRs</a:t>
            </a:r>
            <a:endParaRPr lang="en-US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314164" y="3730190"/>
            <a:ext cx="5248436" cy="236988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Combination </a:t>
            </a:r>
            <a:r>
              <a:rPr lang="en-US" sz="1600" b="1" dirty="0" smtClean="0">
                <a:solidFill>
                  <a:schemeClr val="tx1"/>
                </a:solidFill>
              </a:rPr>
              <a:t>Model </a:t>
            </a:r>
            <a:r>
              <a:rPr lang="en-US" sz="1600" b="1" dirty="0">
                <a:solidFill>
                  <a:schemeClr val="tx1"/>
                </a:solidFill>
              </a:rPr>
              <a:t>NPRRs</a:t>
            </a:r>
          </a:p>
          <a:p>
            <a:r>
              <a:rPr lang="en-US" sz="1100" dirty="0" smtClean="0">
                <a:solidFill>
                  <a:srgbClr val="00B050"/>
                </a:solidFill>
              </a:rPr>
              <a:t>*NPRR </a:t>
            </a:r>
            <a:r>
              <a:rPr lang="en-US" sz="1100" dirty="0">
                <a:solidFill>
                  <a:srgbClr val="00B050"/>
                </a:solidFill>
              </a:rPr>
              <a:t>957: Board approved</a:t>
            </a:r>
          </a:p>
          <a:p>
            <a:r>
              <a:rPr lang="en-US" sz="1100" dirty="0" smtClean="0">
                <a:solidFill>
                  <a:srgbClr val="00B050"/>
                </a:solidFill>
              </a:rPr>
              <a:t>*NPRR </a:t>
            </a:r>
            <a:r>
              <a:rPr lang="en-US" sz="1100" dirty="0">
                <a:solidFill>
                  <a:srgbClr val="00B050"/>
                </a:solidFill>
              </a:rPr>
              <a:t>963: Board approved</a:t>
            </a:r>
          </a:p>
          <a:p>
            <a:r>
              <a:rPr lang="en-US" sz="1100" dirty="0">
                <a:solidFill>
                  <a:srgbClr val="00B050"/>
                </a:solidFill>
              </a:rPr>
              <a:t>NPRR 986: Board approved</a:t>
            </a:r>
          </a:p>
          <a:p>
            <a:r>
              <a:rPr lang="en-US" sz="1100" dirty="0">
                <a:solidFill>
                  <a:srgbClr val="00B050"/>
                </a:solidFill>
              </a:rPr>
              <a:t>NPRR 987: Board </a:t>
            </a:r>
            <a:r>
              <a:rPr lang="en-US" sz="1100" dirty="0" smtClean="0">
                <a:solidFill>
                  <a:srgbClr val="00B050"/>
                </a:solidFill>
              </a:rPr>
              <a:t>approved</a:t>
            </a:r>
          </a:p>
          <a:p>
            <a:r>
              <a:rPr lang="en-US" sz="1100" dirty="0">
                <a:solidFill>
                  <a:srgbClr val="00B050"/>
                </a:solidFill>
              </a:rPr>
              <a:t>NPRR 989: </a:t>
            </a:r>
            <a:r>
              <a:rPr lang="en-US" sz="1100" dirty="0" smtClean="0">
                <a:solidFill>
                  <a:srgbClr val="00B050"/>
                </a:solidFill>
              </a:rPr>
              <a:t>Board approved</a:t>
            </a:r>
            <a:endParaRPr lang="en-US" sz="1100" dirty="0">
              <a:solidFill>
                <a:srgbClr val="00B050"/>
              </a:solidFill>
            </a:endParaRPr>
          </a:p>
          <a:p>
            <a:r>
              <a:rPr lang="en-US" sz="1100" dirty="0">
                <a:solidFill>
                  <a:srgbClr val="00B050"/>
                </a:solidFill>
              </a:rPr>
              <a:t>NPRR 1002: </a:t>
            </a:r>
            <a:r>
              <a:rPr lang="en-US" sz="1100" dirty="0" smtClean="0">
                <a:solidFill>
                  <a:srgbClr val="00B050"/>
                </a:solidFill>
              </a:rPr>
              <a:t>Board approved</a:t>
            </a:r>
            <a:endParaRPr lang="en-US" sz="1100" dirty="0">
              <a:solidFill>
                <a:srgbClr val="00B050"/>
              </a:solidFill>
            </a:endParaRPr>
          </a:p>
          <a:p>
            <a:r>
              <a:rPr lang="en-US" sz="1100" dirty="0" smtClean="0">
                <a:solidFill>
                  <a:srgbClr val="00B050"/>
                </a:solidFill>
              </a:rPr>
              <a:t>*NPRR 1020: </a:t>
            </a:r>
            <a:r>
              <a:rPr lang="en-US" sz="1100" dirty="0">
                <a:solidFill>
                  <a:srgbClr val="00B050"/>
                </a:solidFill>
              </a:rPr>
              <a:t>Board approved</a:t>
            </a:r>
            <a:endParaRPr lang="en-US" sz="1100" dirty="0" smtClean="0">
              <a:solidFill>
                <a:srgbClr val="0070C0"/>
              </a:solidFill>
            </a:endParaRPr>
          </a:p>
          <a:p>
            <a:r>
              <a:rPr lang="en-US" sz="1100" dirty="0" smtClean="0">
                <a:solidFill>
                  <a:srgbClr val="0070C0"/>
                </a:solidFill>
              </a:rPr>
              <a:t>NPRR 1026: Self-Limiting Facilities and Self-Limiting Resources</a:t>
            </a:r>
          </a:p>
          <a:p>
            <a:r>
              <a:rPr lang="en-US" sz="1100" b="1" dirty="0" smtClean="0">
                <a:solidFill>
                  <a:srgbClr val="0070C0"/>
                </a:solidFill>
              </a:rPr>
              <a:t>NPRR 1029: DC-Coupled </a:t>
            </a:r>
            <a:r>
              <a:rPr lang="en-US" sz="1100" b="1" dirty="0" smtClean="0">
                <a:solidFill>
                  <a:srgbClr val="0070C0"/>
                </a:solidFill>
              </a:rPr>
              <a:t>Resources [Also Part of Passport Delivery]</a:t>
            </a:r>
            <a:endParaRPr lang="en-US" sz="1100" b="1" dirty="0" smtClean="0">
              <a:solidFill>
                <a:srgbClr val="0070C0"/>
              </a:solidFill>
            </a:endParaRPr>
          </a:p>
          <a:p>
            <a:r>
              <a:rPr lang="en-US" sz="1100" dirty="0" smtClean="0">
                <a:solidFill>
                  <a:srgbClr val="0070C0"/>
                </a:solidFill>
              </a:rPr>
              <a:t>NPRR 1038 </a:t>
            </a:r>
            <a:r>
              <a:rPr lang="en-US" sz="1100" dirty="0">
                <a:solidFill>
                  <a:srgbClr val="0070C0"/>
                </a:solidFill>
              </a:rPr>
              <a:t>Limited Exemption from Reactive Power Requirements</a:t>
            </a:r>
          </a:p>
          <a:p>
            <a:r>
              <a:rPr lang="en-US" sz="1100" dirty="0" smtClean="0">
                <a:solidFill>
                  <a:srgbClr val="0070C0"/>
                </a:solidFill>
              </a:rPr>
              <a:t>NPRR 1043: </a:t>
            </a:r>
            <a:r>
              <a:rPr lang="en-US" sz="11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Clarification of NPRR986 Language Related to </a:t>
            </a:r>
            <a:r>
              <a:rPr lang="en-US" sz="11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WSL</a:t>
            </a:r>
          </a:p>
          <a:p>
            <a:r>
              <a:rPr lang="en-US" sz="11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*NPRR 995: Create Definition and Terms for Settlement Only Energy </a:t>
            </a:r>
            <a:r>
              <a:rPr lang="en-US" sz="11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Storage</a:t>
            </a:r>
            <a:endParaRPr lang="en-US" sz="1100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58086" y="4199879"/>
            <a:ext cx="2350696" cy="7386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Most Combo Model NPRR language will carry over to Single Model era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4935" y="6166749"/>
            <a:ext cx="383009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* Denotes Market Participant-sponsored </a:t>
            </a:r>
            <a:r>
              <a:rPr lang="en-US" sz="1200" dirty="0" smtClean="0"/>
              <a:t>NPRRs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9484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5334000"/>
          </a:xfrm>
        </p:spPr>
        <p:txBody>
          <a:bodyPr/>
          <a:lstStyle/>
          <a:p>
            <a:pPr marL="682625"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rgbClr val="0070C0"/>
                </a:solidFill>
              </a:rPr>
              <a:t>Oct</a:t>
            </a:r>
            <a:r>
              <a:rPr lang="en-US" sz="1600" dirty="0" smtClean="0">
                <a:solidFill>
                  <a:srgbClr val="0070C0"/>
                </a:solidFill>
              </a:rPr>
              <a:t>.15 </a:t>
            </a:r>
            <a:r>
              <a:rPr lang="en-US" sz="1600" dirty="0">
                <a:solidFill>
                  <a:srgbClr val="0070C0"/>
                </a:solidFill>
              </a:rPr>
              <a:t>– PRS</a:t>
            </a:r>
            <a:endParaRPr lang="en-US" sz="1600" dirty="0" smtClean="0">
              <a:solidFill>
                <a:srgbClr val="0070C0"/>
              </a:solidFill>
            </a:endParaRP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rgbClr val="0070C0"/>
                </a:solidFill>
              </a:rPr>
              <a:t>Oct</a:t>
            </a:r>
            <a:r>
              <a:rPr lang="en-US" sz="1600" dirty="0">
                <a:solidFill>
                  <a:srgbClr val="0070C0"/>
                </a:solidFill>
              </a:rPr>
              <a:t>. </a:t>
            </a:r>
            <a:r>
              <a:rPr lang="en-US" sz="1600" dirty="0" smtClean="0">
                <a:solidFill>
                  <a:srgbClr val="0070C0"/>
                </a:solidFill>
              </a:rPr>
              <a:t>22 </a:t>
            </a:r>
            <a:r>
              <a:rPr lang="en-US" sz="1600" dirty="0">
                <a:solidFill>
                  <a:srgbClr val="0070C0"/>
                </a:solidFill>
              </a:rPr>
              <a:t>– </a:t>
            </a:r>
            <a:r>
              <a:rPr lang="en-US" sz="1600" dirty="0" smtClean="0">
                <a:solidFill>
                  <a:srgbClr val="0070C0"/>
                </a:solidFill>
              </a:rPr>
              <a:t>BES</a:t>
            </a:r>
            <a:r>
              <a:rPr lang="en-US" sz="1600" dirty="0" smtClean="0">
                <a:solidFill>
                  <a:srgbClr val="0070C0"/>
                </a:solidFill>
              </a:rPr>
              <a:t>TF  </a:t>
            </a:r>
            <a:r>
              <a:rPr lang="en-US" sz="1600" dirty="0">
                <a:solidFill>
                  <a:srgbClr val="0070C0"/>
                </a:solidFill>
              </a:rPr>
              <a:t>(last expected </a:t>
            </a:r>
            <a:r>
              <a:rPr lang="en-US" sz="1600" dirty="0" smtClean="0">
                <a:solidFill>
                  <a:srgbClr val="0070C0"/>
                </a:solidFill>
              </a:rPr>
              <a:t>meeting before…..)</a:t>
            </a:r>
            <a:endParaRPr lang="en-US" sz="1600" dirty="0">
              <a:solidFill>
                <a:srgbClr val="0070C0"/>
              </a:solidFill>
            </a:endParaRP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70C0"/>
                </a:solidFill>
              </a:rPr>
              <a:t>Nov. 5 – </a:t>
            </a:r>
            <a:r>
              <a:rPr lang="en-US" sz="1600" dirty="0" smtClean="0">
                <a:solidFill>
                  <a:srgbClr val="0070C0"/>
                </a:solidFill>
              </a:rPr>
              <a:t>ROS</a:t>
            </a:r>
            <a:endParaRPr lang="en-US" sz="1400" dirty="0">
              <a:solidFill>
                <a:srgbClr val="0070C0"/>
              </a:solidFill>
            </a:endParaRP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rgbClr val="0070C0"/>
                </a:solidFill>
              </a:rPr>
              <a:t>Nov. 11 – PRS</a:t>
            </a:r>
          </a:p>
          <a:p>
            <a:pPr marL="1082675"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70C0"/>
                </a:solidFill>
              </a:rPr>
              <a:t>RTC NPRR1007-1013 - ERCOT will file comments for urgency &amp; seek approval</a:t>
            </a:r>
          </a:p>
          <a:p>
            <a:pPr marL="1082675" lvl="1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rgbClr val="0070C0"/>
                </a:solidFill>
              </a:rPr>
              <a:t>BESTF NPRR1014 (single model)  and NPRR1029 (DC Coupled) – ERCOT will file comments for urgency &amp; seek approval.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rgbClr val="FF0000"/>
                </a:solidFill>
              </a:rPr>
              <a:t>Nov</a:t>
            </a:r>
            <a:r>
              <a:rPr lang="en-US" sz="1600" dirty="0">
                <a:solidFill>
                  <a:srgbClr val="FF0000"/>
                </a:solidFill>
              </a:rPr>
              <a:t>. 18 – TAC</a:t>
            </a:r>
          </a:p>
          <a:p>
            <a:pPr marL="1082675"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FF0000"/>
                </a:solidFill>
              </a:rPr>
              <a:t>Approve RTCTF 7 RTC NPRRs and RTC NOGRR211</a:t>
            </a:r>
          </a:p>
          <a:p>
            <a:pPr marL="1082675"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FF0000"/>
                </a:solidFill>
              </a:rPr>
              <a:t>Approve RTC OBDRR020 (with urgency)</a:t>
            </a:r>
          </a:p>
          <a:p>
            <a:pPr marL="1082675"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FF0000"/>
                </a:solidFill>
              </a:rPr>
              <a:t>Approve BESTF NPRR1014 and NPRR1029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70C0"/>
                </a:solidFill>
              </a:rPr>
              <a:t>Dec. 8 – ERCOT Board</a:t>
            </a:r>
          </a:p>
          <a:p>
            <a:pPr marL="1082675"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70C0"/>
                </a:solidFill>
              </a:rPr>
              <a:t>Approve items from TAC</a:t>
            </a:r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1600" dirty="0" smtClean="0"/>
              <a:t>Credit </a:t>
            </a:r>
            <a:r>
              <a:rPr lang="en-US" sz="1600" dirty="0"/>
              <a:t>Working Group has reviewed NPRR 1014 and NPRR1029 and completed their Credit Assessment</a:t>
            </a:r>
            <a:endParaRPr lang="en-US" sz="1200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</a:pPr>
            <a:endParaRPr lang="en-US" sz="1600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General Update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88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In-flight NPRRs </a:t>
            </a:r>
            <a:r>
              <a:rPr lang="en-US" sz="1200" dirty="0" smtClean="0"/>
              <a:t>[as </a:t>
            </a:r>
            <a:r>
              <a:rPr lang="en-US" sz="1200" dirty="0"/>
              <a:t>of September </a:t>
            </a:r>
            <a:r>
              <a:rPr lang="en-US" sz="1200" dirty="0"/>
              <a:t>2</a:t>
            </a:r>
            <a:r>
              <a:rPr lang="en-US" sz="1200" dirty="0" smtClean="0"/>
              <a:t>8, </a:t>
            </a:r>
            <a:r>
              <a:rPr lang="en-US" sz="1200" dirty="0" smtClean="0"/>
              <a:t>2020</a:t>
            </a:r>
            <a:r>
              <a:rPr lang="en-US" sz="1200" dirty="0"/>
              <a:t>]</a:t>
            </a:r>
            <a:r>
              <a:rPr lang="en-US" sz="1200" dirty="0" smtClean="0"/>
              <a:t> </a:t>
            </a:r>
            <a:r>
              <a:rPr lang="en-US" sz="12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2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blue</a:t>
            </a:r>
            <a:r>
              <a:rPr lang="en-US" sz="12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)  </a:t>
            </a:r>
            <a:endParaRPr lang="en-US" sz="1200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769" y="917172"/>
            <a:ext cx="8534400" cy="5471160"/>
          </a:xfrm>
        </p:spPr>
        <p:txBody>
          <a:bodyPr/>
          <a:lstStyle/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NPRR 1014</a:t>
            </a:r>
            <a:r>
              <a:rPr lang="en-US" sz="1800" dirty="0" smtClean="0"/>
              <a:t>  (BESTF-4) Energy Storage Resource Single Model: </a:t>
            </a:r>
            <a:r>
              <a:rPr lang="en-US" sz="1400" dirty="0"/>
              <a:t>[</a:t>
            </a:r>
            <a:r>
              <a:rPr lang="en-US" sz="1400" b="1" dirty="0"/>
              <a:t>Target 12/8/20 </a:t>
            </a:r>
            <a:r>
              <a:rPr lang="en-US" sz="1400" b="1" dirty="0" err="1"/>
              <a:t>BoD</a:t>
            </a:r>
            <a:r>
              <a:rPr lang="en-US" sz="1400" dirty="0"/>
              <a:t>] </a:t>
            </a:r>
            <a:r>
              <a:rPr lang="en-US" sz="1400" dirty="0" smtClean="0"/>
              <a:t> [10/15/20 </a:t>
            </a:r>
            <a:r>
              <a:rPr lang="en-US" sz="1400" dirty="0"/>
              <a:t>PRS  </a:t>
            </a:r>
            <a:r>
              <a:rPr lang="en-US" sz="1400" dirty="0" smtClean="0"/>
              <a:t>  </a:t>
            </a:r>
            <a:r>
              <a:rPr lang="en-US" sz="1400" b="1" dirty="0" smtClean="0"/>
              <a:t>11/18/20 </a:t>
            </a:r>
            <a:r>
              <a:rPr lang="en-US" sz="1400" b="1" dirty="0" smtClean="0"/>
              <a:t>TAC</a:t>
            </a:r>
            <a:r>
              <a:rPr lang="en-US" sz="1400" dirty="0" smtClean="0"/>
              <a:t>]  </a:t>
            </a: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endParaRPr lang="en-US" sz="1800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/>
              <a:t>NPRR 1029</a:t>
            </a:r>
            <a:r>
              <a:rPr lang="en-US" sz="1800" dirty="0"/>
              <a:t>  (BESTF-6) DC-Coupled </a:t>
            </a:r>
            <a:r>
              <a:rPr lang="en-US" sz="1800" dirty="0" smtClean="0"/>
              <a:t>Resources: </a:t>
            </a:r>
            <a:r>
              <a:rPr lang="en-US" sz="1400" dirty="0"/>
              <a:t>[</a:t>
            </a:r>
            <a:r>
              <a:rPr lang="en-US" sz="1400" b="1" dirty="0"/>
              <a:t>Target 12/8/20 </a:t>
            </a:r>
            <a:r>
              <a:rPr lang="en-US" sz="1400" b="1" dirty="0" err="1"/>
              <a:t>BoD</a:t>
            </a:r>
            <a:r>
              <a:rPr lang="en-US" sz="1400" dirty="0"/>
              <a:t>]  [10/15/20 </a:t>
            </a:r>
            <a:r>
              <a:rPr lang="en-US" sz="1400" dirty="0" smtClean="0"/>
              <a:t>PRS </a:t>
            </a:r>
            <a:r>
              <a:rPr lang="en-US" sz="1400" dirty="0" smtClean="0"/>
              <a:t>  </a:t>
            </a:r>
            <a:r>
              <a:rPr lang="en-US" sz="1400" b="1" dirty="0" smtClean="0"/>
              <a:t>11/18/20 </a:t>
            </a:r>
            <a:r>
              <a:rPr lang="en-US" sz="1400" b="1" dirty="0"/>
              <a:t>TAC</a:t>
            </a:r>
            <a:r>
              <a:rPr lang="en-US" sz="1400" dirty="0" smtClean="0"/>
              <a:t>]</a:t>
            </a: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/>
              <a:t>NPRR 1026</a:t>
            </a:r>
            <a:r>
              <a:rPr lang="en-US" sz="1800" dirty="0"/>
              <a:t>  </a:t>
            </a:r>
            <a:r>
              <a:rPr lang="en-US" sz="1800" dirty="0" smtClean="0"/>
              <a:t>(BESTF-7) </a:t>
            </a:r>
            <a:r>
              <a:rPr lang="en-US" sz="1800" dirty="0"/>
              <a:t>Self-Limiting </a:t>
            </a:r>
            <a:r>
              <a:rPr lang="en-US" sz="1800" dirty="0" smtClean="0"/>
              <a:t>Facilities:  </a:t>
            </a:r>
            <a:r>
              <a:rPr lang="en-US" sz="1400" dirty="0" smtClean="0"/>
              <a:t>[10/15/20 </a:t>
            </a:r>
            <a:r>
              <a:rPr lang="en-US" sz="1400" dirty="0" smtClean="0"/>
              <a:t>PRS </a:t>
            </a:r>
            <a:r>
              <a:rPr lang="en-US" sz="1400" dirty="0" smtClean="0"/>
              <a:t>  10/28/20 or 11/18/20 TAC]</a:t>
            </a: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endParaRPr lang="en-US" sz="1400" u="sng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NPRR </a:t>
            </a:r>
            <a:r>
              <a:rPr lang="en-US" sz="1800" u="sng" dirty="0"/>
              <a:t>995</a:t>
            </a:r>
            <a:r>
              <a:rPr lang="en-US" sz="1800" dirty="0"/>
              <a:t> (RTF-6) Create Definition and Terms for Settlement Only Energy </a:t>
            </a:r>
            <a:r>
              <a:rPr lang="en-US" sz="1800" dirty="0" smtClean="0"/>
              <a:t>Storage:  </a:t>
            </a:r>
            <a:r>
              <a:rPr lang="en-US" sz="1400" dirty="0"/>
              <a:t>[Not on list]  </a:t>
            </a:r>
            <a:r>
              <a:rPr lang="en-US" sz="1400" dirty="0" smtClean="0"/>
              <a:t>[</a:t>
            </a:r>
            <a:r>
              <a:rPr lang="en-US" sz="1400" dirty="0"/>
              <a:t>10/7/20 WMS 10/15/20 PRS </a:t>
            </a:r>
            <a:r>
              <a:rPr lang="en-US" sz="1400" dirty="0" smtClean="0"/>
              <a:t>  10/28/20 or </a:t>
            </a:r>
            <a:r>
              <a:rPr lang="en-US" sz="1400" dirty="0"/>
              <a:t>11/18/20</a:t>
            </a:r>
            <a:r>
              <a:rPr lang="en-US" sz="1400" dirty="0" smtClean="0"/>
              <a:t>TAC</a:t>
            </a:r>
            <a:r>
              <a:rPr lang="en-US" sz="1400" dirty="0"/>
              <a:t>]</a:t>
            </a:r>
            <a:endParaRPr lang="en-US" sz="1400" dirty="0" smtClean="0"/>
          </a:p>
          <a:p>
            <a:pPr marL="800100" lvl="1" indent="-342900">
              <a:buFont typeface="+mj-lt"/>
              <a:buAutoNum type="arabicPeriod"/>
            </a:pPr>
            <a:endParaRPr lang="en-US" sz="14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/>
              <a:t>NPRR 1043:</a:t>
            </a:r>
            <a:r>
              <a:rPr lang="en-US" sz="1800" dirty="0"/>
              <a:t>  Clarification of NPRR 986 Language Related to WSL</a:t>
            </a:r>
            <a:r>
              <a:rPr lang="en-US" sz="1800" dirty="0" smtClean="0"/>
              <a:t>:  </a:t>
            </a:r>
            <a:r>
              <a:rPr lang="en-US" sz="1400" dirty="0"/>
              <a:t>[Not on list]  [9/29/20 BESTF  </a:t>
            </a:r>
            <a:r>
              <a:rPr lang="en-US" sz="1400" dirty="0" smtClean="0"/>
              <a:t>10/15/20 PRS </a:t>
            </a:r>
            <a:r>
              <a:rPr lang="en-US" sz="1400" dirty="0" smtClean="0"/>
              <a:t>  10/28/20 </a:t>
            </a:r>
            <a:r>
              <a:rPr lang="en-US" sz="1400" dirty="0" smtClean="0"/>
              <a:t>or </a:t>
            </a:r>
            <a:r>
              <a:rPr lang="en-US" sz="1400" dirty="0"/>
              <a:t>11/18/20TAC</a:t>
            </a:r>
            <a:r>
              <a:rPr lang="en-US" sz="1400" dirty="0" smtClean="0"/>
              <a:t>]</a:t>
            </a:r>
          </a:p>
          <a:p>
            <a:pPr marL="800100" lvl="1" indent="-342900">
              <a:buFont typeface="+mj-lt"/>
              <a:buAutoNum type="arabicPeriod"/>
            </a:pP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</p:spPr>
        <p:txBody>
          <a:bodyPr/>
          <a:lstStyle/>
          <a:p>
            <a:r>
              <a:rPr lang="en-US" dirty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722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KTCs Recently Approved by TAC …Working on </a:t>
            </a:r>
            <a:r>
              <a:rPr lang="en-US" sz="1800" dirty="0"/>
              <a:t>NPRRs </a:t>
            </a:r>
            <a:r>
              <a:rPr lang="en-US" sz="1200" dirty="0"/>
              <a:t>[as of </a:t>
            </a:r>
            <a:r>
              <a:rPr lang="en-US" sz="1200" dirty="0" smtClean="0"/>
              <a:t>Sep </a:t>
            </a:r>
            <a:r>
              <a:rPr lang="en-US" sz="1200" dirty="0"/>
              <a:t>2</a:t>
            </a:r>
            <a:r>
              <a:rPr lang="en-US" sz="1200" dirty="0" smtClean="0"/>
              <a:t>8, </a:t>
            </a:r>
            <a:r>
              <a:rPr lang="en-US" sz="1200" dirty="0"/>
              <a:t>2020] </a:t>
            </a:r>
            <a:r>
              <a:rPr lang="en-US" sz="1200" dirty="0" smtClean="0">
                <a:solidFill>
                  <a:srgbClr val="00B050"/>
                </a:solidFill>
              </a:rPr>
              <a:t>(green)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839200" cy="5410200"/>
          </a:xfrm>
        </p:spPr>
        <p:txBody>
          <a:bodyPr/>
          <a:lstStyle/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KTC-8-1</a:t>
            </a:r>
            <a:r>
              <a:rPr lang="en-US" sz="1800" dirty="0" smtClean="0"/>
              <a:t>  Should WSL treatment extend to batteries that can self-serve PUN Load with stored Energy  </a:t>
            </a:r>
            <a:r>
              <a:rPr lang="en-US" sz="1400" dirty="0" smtClean="0"/>
              <a:t>[No NPRR is required (N/A)]</a:t>
            </a: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endParaRPr lang="en-US" sz="14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KTC-10</a:t>
            </a:r>
            <a:r>
              <a:rPr lang="en-US" sz="1800" dirty="0" smtClean="0"/>
              <a:t>  ESR Study and Capacity Assumptions </a:t>
            </a:r>
            <a:r>
              <a:rPr lang="en-US" sz="1400" dirty="0" smtClean="0"/>
              <a:t>[at SAWG and ROS]</a:t>
            </a:r>
          </a:p>
          <a:p>
            <a:pPr marL="800100" lvl="1" indent="-342900">
              <a:buFont typeface="+mj-lt"/>
              <a:buAutoNum type="arabicPeriod"/>
            </a:pPr>
            <a:endParaRPr lang="en-US" sz="14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KTC-12</a:t>
            </a:r>
            <a:r>
              <a:rPr lang="en-US" sz="1800" dirty="0" smtClean="0"/>
              <a:t> Co Located AC Connected ESRs </a:t>
            </a:r>
            <a:r>
              <a:rPr lang="en-US" sz="1400" dirty="0"/>
              <a:t>[No NPRR is required (N/A</a:t>
            </a:r>
            <a:r>
              <a:rPr lang="en-US" sz="1400" dirty="0" smtClean="0"/>
              <a:t>)]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u="sng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KTC-15-2</a:t>
            </a:r>
            <a:r>
              <a:rPr lang="en-US" sz="1800" dirty="0" smtClean="0"/>
              <a:t> </a:t>
            </a:r>
            <a:r>
              <a:rPr lang="en-US" sz="1800" dirty="0"/>
              <a:t>Energy Storage Resources Market Suspension and Market Restart </a:t>
            </a:r>
            <a:r>
              <a:rPr lang="en-US" sz="1800" dirty="0" smtClean="0"/>
              <a:t>Settlement  </a:t>
            </a:r>
            <a:r>
              <a:rPr lang="en-US" sz="1400" dirty="0" smtClean="0"/>
              <a:t>[NPRR language in NPRR 1029]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KTC-15-7</a:t>
            </a:r>
            <a:r>
              <a:rPr lang="en-US" sz="1800" dirty="0" smtClean="0"/>
              <a:t> </a:t>
            </a:r>
            <a:r>
              <a:rPr lang="en-US" sz="1800" dirty="0"/>
              <a:t>Ancillary Service Responsibility Compliance Related to EEA Level 3 Charging Suspensions</a:t>
            </a:r>
            <a:r>
              <a:rPr lang="en-US" sz="1800" dirty="0" smtClean="0"/>
              <a:t> </a:t>
            </a:r>
            <a:r>
              <a:rPr lang="en-US" sz="1400" dirty="0" smtClean="0"/>
              <a:t>[</a:t>
            </a:r>
            <a:r>
              <a:rPr lang="en-US" sz="1400" dirty="0"/>
              <a:t>NPRR language </a:t>
            </a:r>
            <a:r>
              <a:rPr lang="en-US" sz="1400" dirty="0" smtClean="0"/>
              <a:t>being developed by ERCOT]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KTC-15-8</a:t>
            </a:r>
            <a:r>
              <a:rPr lang="en-US" sz="1800" dirty="0" smtClean="0"/>
              <a:t> Limited </a:t>
            </a:r>
            <a:r>
              <a:rPr lang="en-US" sz="1800" dirty="0"/>
              <a:t>Exemption from Reactive Power Requirements for Certain Energy Storage </a:t>
            </a:r>
            <a:r>
              <a:rPr lang="en-US" sz="1800" dirty="0" smtClean="0"/>
              <a:t>Resources  </a:t>
            </a:r>
            <a:r>
              <a:rPr lang="en-US" sz="1400" dirty="0"/>
              <a:t>[NPRR </a:t>
            </a:r>
            <a:r>
              <a:rPr lang="en-US" sz="1400" dirty="0" smtClean="0"/>
              <a:t>1038 </a:t>
            </a:r>
            <a:r>
              <a:rPr lang="en-US" sz="1400" dirty="0" smtClean="0"/>
              <a:t>recommended for approval at</a:t>
            </a:r>
            <a:r>
              <a:rPr lang="en-US" sz="1400" dirty="0" smtClean="0"/>
              <a:t> 9/23/20 </a:t>
            </a:r>
            <a:r>
              <a:rPr lang="en-US" sz="1400" dirty="0" smtClean="0"/>
              <a:t>TAC]</a:t>
            </a: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r>
              <a:rPr lang="en-US" sz="1800" dirty="0" smtClean="0"/>
              <a:t> 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</p:spPr>
        <p:txBody>
          <a:bodyPr/>
          <a:lstStyle/>
          <a:p>
            <a:r>
              <a:rPr lang="en-US" dirty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274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Started or Not Yet </a:t>
            </a:r>
            <a:r>
              <a:rPr lang="en-US" dirty="0"/>
              <a:t>Completed </a:t>
            </a:r>
            <a:r>
              <a:rPr lang="en-US" sz="1200" dirty="0"/>
              <a:t>[as of </a:t>
            </a:r>
            <a:r>
              <a:rPr lang="en-US" sz="1200" dirty="0" smtClean="0"/>
              <a:t>Sep </a:t>
            </a:r>
            <a:r>
              <a:rPr lang="en-US" sz="1200" dirty="0" smtClean="0"/>
              <a:t>28</a:t>
            </a:r>
            <a:r>
              <a:rPr lang="en-US" sz="1200" dirty="0" smtClean="0"/>
              <a:t>, </a:t>
            </a:r>
            <a:r>
              <a:rPr lang="en-US" sz="1200" dirty="0"/>
              <a:t>2020] 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(grey</a:t>
            </a:r>
            <a:r>
              <a:rPr lang="en-US" sz="1000" dirty="0">
                <a:solidFill>
                  <a:srgbClr val="00B050"/>
                </a:solidFill>
              </a:rPr>
              <a:t> </a:t>
            </a:r>
            <a:r>
              <a:rPr lang="en-US" sz="1000" dirty="0">
                <a:solidFill>
                  <a:srgbClr val="FF0000"/>
                </a:solidFill>
              </a:rPr>
              <a:t>or red)</a:t>
            </a:r>
            <a:endParaRPr lang="en-US" sz="1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5257800"/>
          </a:xfrm>
        </p:spPr>
        <p:txBody>
          <a:bodyPr/>
          <a:lstStyle/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7-4</a:t>
            </a:r>
            <a:r>
              <a:rPr lang="en-US" sz="1800" dirty="0" smtClean="0"/>
              <a:t>  Settlement Only Energy Storage settled at Nodal pricing while charging and discharging </a:t>
            </a:r>
            <a:r>
              <a:rPr lang="en-US" sz="1400" dirty="0" smtClean="0"/>
              <a:t>[Part of NPRR 995]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KTC-8-2</a:t>
            </a:r>
            <a:r>
              <a:rPr lang="en-US" sz="1800" dirty="0" smtClean="0"/>
              <a:t> Should Wholesale Storage Load treatment extend to non-dispatched energy storage resources?  </a:t>
            </a:r>
            <a:r>
              <a:rPr lang="en-US" sz="1400" dirty="0" smtClean="0"/>
              <a:t>(</a:t>
            </a:r>
            <a:r>
              <a:rPr lang="en-US" sz="1400" dirty="0" smtClean="0"/>
              <a:t>Part of NPRR 995</a:t>
            </a:r>
            <a:r>
              <a:rPr lang="en-US" sz="1400" dirty="0" smtClean="0"/>
              <a:t>)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9-1</a:t>
            </a:r>
            <a:r>
              <a:rPr lang="en-US" sz="1800" dirty="0" smtClean="0"/>
              <a:t> ESR (in SCED) interconnected to distribution system ….  </a:t>
            </a:r>
            <a:r>
              <a:rPr lang="en-US" sz="1400" dirty="0" smtClean="0"/>
              <a:t>(to be discussed in coordination with DGR)</a:t>
            </a:r>
            <a:endParaRPr lang="en-US" sz="12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15-3 </a:t>
            </a:r>
            <a:r>
              <a:rPr lang="en-US" sz="1800" dirty="0" smtClean="0"/>
              <a:t> Switchable Resources </a:t>
            </a:r>
            <a:r>
              <a:rPr lang="en-US" sz="1400" dirty="0"/>
              <a:t>(TBD</a:t>
            </a:r>
            <a:r>
              <a:rPr lang="en-US" sz="1400" dirty="0" smtClean="0"/>
              <a:t>)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15-4</a:t>
            </a:r>
            <a:r>
              <a:rPr lang="en-US" sz="1800" dirty="0" smtClean="0"/>
              <a:t>  Provisions Associated with Delayed Outages </a:t>
            </a:r>
            <a:r>
              <a:rPr lang="en-US" sz="1400" dirty="0"/>
              <a:t>(TBD</a:t>
            </a:r>
            <a:r>
              <a:rPr lang="en-US" sz="1400" dirty="0" smtClean="0"/>
              <a:t>)</a:t>
            </a:r>
            <a:endParaRPr lang="en-US" sz="1400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15-5</a:t>
            </a:r>
            <a:r>
              <a:rPr lang="en-US" sz="1800" dirty="0" smtClean="0"/>
              <a:t>  Black </a:t>
            </a:r>
            <a:r>
              <a:rPr lang="en-US" sz="1800" dirty="0"/>
              <a:t>Start </a:t>
            </a:r>
            <a:r>
              <a:rPr lang="en-US" sz="1800" dirty="0" smtClean="0"/>
              <a:t>Service </a:t>
            </a:r>
            <a:r>
              <a:rPr lang="en-US" sz="1400" dirty="0"/>
              <a:t>(TBD</a:t>
            </a:r>
            <a:r>
              <a:rPr lang="en-US" sz="1400" dirty="0" smtClean="0"/>
              <a:t>)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15-6</a:t>
            </a:r>
            <a:r>
              <a:rPr lang="en-US" sz="1800" dirty="0" smtClean="0"/>
              <a:t>  RMR and MRA Services </a:t>
            </a:r>
            <a:r>
              <a:rPr lang="en-US" sz="1400" dirty="0"/>
              <a:t>(TBD</a:t>
            </a:r>
            <a:r>
              <a:rPr lang="en-US" sz="1400" dirty="0" smtClean="0"/>
              <a:t>)</a:t>
            </a:r>
          </a:p>
          <a:p>
            <a:pPr marL="457200" lvl="1" indent="0">
              <a:spcAft>
                <a:spcPts val="1200"/>
              </a:spcAft>
              <a:buNone/>
            </a:pPr>
            <a:endParaRPr lang="en-US" sz="1800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endParaRPr lang="en-US" sz="1800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endParaRPr lang="en-US" sz="1400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endParaRPr lang="en-US" sz="1800" u="sng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endParaRPr lang="en-US" sz="1400" dirty="0" smtClean="0"/>
          </a:p>
          <a:p>
            <a:pPr marL="457200" lvl="1" indent="0">
              <a:spcAft>
                <a:spcPts val="1200"/>
              </a:spcAft>
              <a:buNone/>
            </a:pPr>
            <a:r>
              <a:rPr lang="en-US" sz="1800" dirty="0" smtClean="0"/>
              <a:t>  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</p:spPr>
        <p:txBody>
          <a:bodyPr/>
          <a:lstStyle/>
          <a:p>
            <a:r>
              <a:rPr lang="en-US" dirty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031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4635"/>
            <a:ext cx="8458200" cy="518318"/>
          </a:xfrm>
        </p:spPr>
        <p:txBody>
          <a:bodyPr/>
          <a:lstStyle/>
          <a:p>
            <a:r>
              <a:rPr lang="en-US" sz="2000" dirty="0" smtClean="0"/>
              <a:t>List of NPRRs </a:t>
            </a:r>
            <a:r>
              <a:rPr lang="en-US" sz="1000" dirty="0"/>
              <a:t>[as of </a:t>
            </a:r>
            <a:r>
              <a:rPr lang="en-US" sz="1000" dirty="0" smtClean="0"/>
              <a:t>September </a:t>
            </a:r>
            <a:r>
              <a:rPr lang="en-US" sz="1000" dirty="0" smtClean="0"/>
              <a:t>28</a:t>
            </a:r>
            <a:r>
              <a:rPr lang="en-US" sz="1000" dirty="0" smtClean="0"/>
              <a:t>, </a:t>
            </a:r>
            <a:r>
              <a:rPr lang="en-US" sz="1000" dirty="0"/>
              <a:t>2020]</a:t>
            </a:r>
            <a:r>
              <a:rPr lang="en-US" sz="10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endParaRPr lang="en-US" sz="1000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97468"/>
            <a:ext cx="8534400" cy="5538768"/>
          </a:xfrm>
        </p:spPr>
        <p:txBody>
          <a:bodyPr/>
          <a:lstStyle/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/>
              <a:t>NPRR 1043</a:t>
            </a:r>
            <a:r>
              <a:rPr lang="en-US" sz="1100" dirty="0" smtClean="0"/>
              <a:t>  Clarification </a:t>
            </a:r>
            <a:r>
              <a:rPr lang="en-US" sz="1100" dirty="0"/>
              <a:t>of NPRR 986 Language Related to </a:t>
            </a:r>
            <a:r>
              <a:rPr lang="en-US" sz="1100" dirty="0" smtClean="0"/>
              <a:t>WSL</a:t>
            </a:r>
            <a:endParaRPr lang="en-US" sz="1100" u="sng" dirty="0" smtClean="0"/>
          </a:p>
          <a:p>
            <a:pPr marL="800100" lvl="1" indent="-342900">
              <a:buFont typeface="+mj-lt"/>
              <a:buAutoNum type="arabicPeriod"/>
            </a:pPr>
            <a:endParaRPr lang="en-US" sz="1100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/>
              <a:t>NPRR 1038</a:t>
            </a:r>
            <a:r>
              <a:rPr lang="en-US" sz="1100" dirty="0" smtClean="0"/>
              <a:t>  Limited </a:t>
            </a:r>
            <a:r>
              <a:rPr lang="en-US" sz="1100" dirty="0"/>
              <a:t>Exemption from Reactive Power Requirements for Certain Energy Storage Resources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dirty="0"/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/>
              <a:t>NPRR 1029</a:t>
            </a:r>
            <a:r>
              <a:rPr lang="en-US" sz="1100" dirty="0" smtClean="0"/>
              <a:t>  DC-Coupled Resources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/>
              <a:t>NPRR </a:t>
            </a:r>
            <a:r>
              <a:rPr lang="en-US" sz="1100" u="sng" dirty="0"/>
              <a:t>1026</a:t>
            </a:r>
            <a:r>
              <a:rPr lang="en-US" sz="1100" dirty="0"/>
              <a:t>  Self-Limiting Facilities and Self-Limiting Resources</a:t>
            </a:r>
            <a:endParaRPr lang="en-US" sz="1100" dirty="0" smtClean="0"/>
          </a:p>
          <a:p>
            <a:pPr marL="800100" lvl="1" indent="-342900">
              <a:buFont typeface="+mj-lt"/>
              <a:buAutoNum type="arabicPeriod"/>
            </a:pPr>
            <a:endParaRPr lang="en-US" sz="1100" dirty="0"/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>
                <a:solidFill>
                  <a:srgbClr val="00B050"/>
                </a:solidFill>
              </a:rPr>
              <a:t>NPRR 1020</a:t>
            </a:r>
            <a:r>
              <a:rPr lang="en-US" sz="1100" dirty="0">
                <a:solidFill>
                  <a:srgbClr val="00B050"/>
                </a:solidFill>
              </a:rPr>
              <a:t>  Add Definition of IBSS [Not on list]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dirty="0"/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/>
              <a:t>NPRR </a:t>
            </a:r>
            <a:r>
              <a:rPr lang="en-US" sz="1100" u="sng" dirty="0"/>
              <a:t>1014</a:t>
            </a:r>
            <a:r>
              <a:rPr lang="en-US" sz="1100" dirty="0"/>
              <a:t>  Energy Storage Resource </a:t>
            </a:r>
            <a:r>
              <a:rPr lang="en-US" sz="1100" dirty="0" smtClean="0"/>
              <a:t>Single Model</a:t>
            </a:r>
            <a:endParaRPr lang="en-US" sz="1100" dirty="0"/>
          </a:p>
          <a:p>
            <a:pPr marL="800100" lvl="1" indent="-342900">
              <a:buFont typeface="+mj-lt"/>
              <a:buAutoNum type="arabicPeriod"/>
            </a:pPr>
            <a:endParaRPr lang="en-US" sz="1100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>
                <a:solidFill>
                  <a:srgbClr val="00B050"/>
                </a:solidFill>
              </a:rPr>
              <a:t>NPRR 1002</a:t>
            </a:r>
            <a:r>
              <a:rPr lang="en-US" sz="1100" dirty="0">
                <a:solidFill>
                  <a:srgbClr val="00B050"/>
                </a:solidFill>
              </a:rPr>
              <a:t>  ESR Single Model Registration and Charging Restrictions in Emergency Conditions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dirty="0"/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/>
              <a:t>NPRR </a:t>
            </a:r>
            <a:r>
              <a:rPr lang="en-US" sz="1100" u="sng" dirty="0"/>
              <a:t>995</a:t>
            </a:r>
            <a:r>
              <a:rPr lang="en-US" sz="1100" dirty="0"/>
              <a:t> </a:t>
            </a:r>
            <a:r>
              <a:rPr lang="en-US" sz="1100" dirty="0" smtClean="0"/>
              <a:t> RTF-6 </a:t>
            </a:r>
            <a:r>
              <a:rPr lang="en-US" sz="1100" dirty="0"/>
              <a:t>Create Definition and Terms for Settlement Only Energy </a:t>
            </a:r>
            <a:r>
              <a:rPr lang="en-US" sz="1100" dirty="0" smtClean="0"/>
              <a:t>Storage  [Not on list]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>
                <a:solidFill>
                  <a:srgbClr val="00B050"/>
                </a:solidFill>
              </a:rPr>
              <a:t>NPRR </a:t>
            </a:r>
            <a:r>
              <a:rPr lang="en-US" sz="1100" u="sng" dirty="0">
                <a:solidFill>
                  <a:srgbClr val="00B050"/>
                </a:solidFill>
              </a:rPr>
              <a:t>989</a:t>
            </a:r>
            <a:r>
              <a:rPr lang="en-US" sz="1100" dirty="0">
                <a:solidFill>
                  <a:srgbClr val="00B050"/>
                </a:solidFill>
              </a:rPr>
              <a:t>  Energy Storage Resource Technical </a:t>
            </a:r>
            <a:r>
              <a:rPr lang="en-US" sz="1100" dirty="0" smtClean="0">
                <a:solidFill>
                  <a:srgbClr val="00B050"/>
                </a:solidFill>
              </a:rPr>
              <a:t>Requirements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u="sng" dirty="0" smtClean="0">
              <a:solidFill>
                <a:srgbClr val="00B05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>
                <a:solidFill>
                  <a:srgbClr val="00B050"/>
                </a:solidFill>
              </a:rPr>
              <a:t>NPRR </a:t>
            </a:r>
            <a:r>
              <a:rPr lang="en-US" sz="1100" u="sng" dirty="0">
                <a:solidFill>
                  <a:srgbClr val="00B050"/>
                </a:solidFill>
              </a:rPr>
              <a:t>987</a:t>
            </a:r>
            <a:r>
              <a:rPr lang="en-US" sz="1100" dirty="0">
                <a:solidFill>
                  <a:srgbClr val="00B050"/>
                </a:solidFill>
              </a:rPr>
              <a:t> </a:t>
            </a:r>
            <a:r>
              <a:rPr lang="en-US" sz="1100" dirty="0" smtClean="0">
                <a:solidFill>
                  <a:srgbClr val="00B050"/>
                </a:solidFill>
              </a:rPr>
              <a:t> Energy </a:t>
            </a:r>
            <a:r>
              <a:rPr lang="en-US" sz="1100" dirty="0">
                <a:solidFill>
                  <a:srgbClr val="00B050"/>
                </a:solidFill>
              </a:rPr>
              <a:t>Storage Resource Contribution to Physical Responsive Capability and Real-Time On-Line Reserve Capacity </a:t>
            </a:r>
            <a:r>
              <a:rPr lang="en-US" sz="1100" dirty="0" smtClean="0">
                <a:solidFill>
                  <a:srgbClr val="00B050"/>
                </a:solidFill>
              </a:rPr>
              <a:t>Calculations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u="sng" dirty="0" smtClean="0">
              <a:solidFill>
                <a:srgbClr val="00B05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>
                <a:solidFill>
                  <a:srgbClr val="00B050"/>
                </a:solidFill>
              </a:rPr>
              <a:t>NPRR 986</a:t>
            </a:r>
            <a:r>
              <a:rPr lang="en-US" sz="1100" dirty="0" smtClean="0">
                <a:solidFill>
                  <a:srgbClr val="00B050"/>
                </a:solidFill>
              </a:rPr>
              <a:t>  </a:t>
            </a:r>
            <a:r>
              <a:rPr lang="en-US" sz="1100" dirty="0">
                <a:solidFill>
                  <a:srgbClr val="00B050"/>
                </a:solidFill>
              </a:rPr>
              <a:t>Energy Storage Resource Energy Offer Curves, Pricing, Dispatch, and Mitigation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u="sng" dirty="0">
              <a:solidFill>
                <a:srgbClr val="00B05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>
                <a:solidFill>
                  <a:srgbClr val="00B050"/>
                </a:solidFill>
              </a:rPr>
              <a:t>NPRR </a:t>
            </a:r>
            <a:r>
              <a:rPr lang="en-US" sz="1100" u="sng" dirty="0" smtClean="0">
                <a:solidFill>
                  <a:srgbClr val="00B050"/>
                </a:solidFill>
              </a:rPr>
              <a:t>963</a:t>
            </a:r>
            <a:r>
              <a:rPr lang="en-US" sz="1100" dirty="0" smtClean="0">
                <a:solidFill>
                  <a:srgbClr val="00B050"/>
                </a:solidFill>
              </a:rPr>
              <a:t>  Base </a:t>
            </a:r>
            <a:r>
              <a:rPr lang="en-US" sz="1100" dirty="0">
                <a:solidFill>
                  <a:srgbClr val="00B050"/>
                </a:solidFill>
              </a:rPr>
              <a:t>Point Deviation Settlement and Deployment Performance Metrics for Energy Storage Resources (Combo Model</a:t>
            </a:r>
            <a:r>
              <a:rPr lang="en-US" sz="1100" dirty="0" smtClean="0">
                <a:solidFill>
                  <a:srgbClr val="00B050"/>
                </a:solidFill>
              </a:rPr>
              <a:t>)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dirty="0" smtClean="0">
              <a:solidFill>
                <a:srgbClr val="00B05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>
                <a:solidFill>
                  <a:srgbClr val="00B050"/>
                </a:solidFill>
              </a:rPr>
              <a:t>NPRR </a:t>
            </a:r>
            <a:r>
              <a:rPr lang="en-US" sz="1100" u="sng" dirty="0" smtClean="0">
                <a:solidFill>
                  <a:srgbClr val="00B050"/>
                </a:solidFill>
              </a:rPr>
              <a:t>957</a:t>
            </a:r>
            <a:r>
              <a:rPr lang="en-US" sz="1100" dirty="0" smtClean="0">
                <a:solidFill>
                  <a:srgbClr val="00B050"/>
                </a:solidFill>
              </a:rPr>
              <a:t>  RTF-4 </a:t>
            </a:r>
            <a:r>
              <a:rPr lang="en-US" sz="1100" dirty="0">
                <a:solidFill>
                  <a:srgbClr val="00B050"/>
                </a:solidFill>
              </a:rPr>
              <a:t>Definition of Energy Storage Resource and Related Registration and Telemetry Requirements</a:t>
            </a:r>
            <a:endParaRPr lang="en-US" sz="1100" dirty="0" smtClean="0">
              <a:solidFill>
                <a:srgbClr val="00B05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</p:spPr>
        <p:txBody>
          <a:bodyPr/>
          <a:lstStyle/>
          <a:p>
            <a:r>
              <a:rPr lang="en-US" dirty="0"/>
              <a:t>9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0" y="6236236"/>
            <a:ext cx="335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</a:t>
            </a:r>
            <a:r>
              <a:rPr lang="en-US" sz="1200" dirty="0" smtClean="0"/>
              <a:t> indicates approved by </a:t>
            </a:r>
            <a:r>
              <a:rPr lang="en-US" sz="1200" dirty="0" err="1" smtClean="0"/>
              <a:t>BoD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177868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AA658A-C103-45C1-832E-B28E7F58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9872</TotalTime>
  <Words>855</Words>
  <Application>Microsoft Office PowerPoint</Application>
  <PresentationFormat>On-screen Show (4:3)</PresentationFormat>
  <Paragraphs>148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Rounded MT Bold</vt:lpstr>
      <vt:lpstr>Calibri</vt:lpstr>
      <vt:lpstr>Courier New</vt:lpstr>
      <vt:lpstr>1_Custom Design</vt:lpstr>
      <vt:lpstr>Office Theme</vt:lpstr>
      <vt:lpstr>PowerPoint Presentation</vt:lpstr>
      <vt:lpstr>Battery Energy Task Force Status Dashboard (as of September 15, 2020)</vt:lpstr>
      <vt:lpstr>Battery Energy Task Force Status Dashboard (as of September 15, 2020)</vt:lpstr>
      <vt:lpstr>Energy Storage Roadmap (updated 9-15-20)</vt:lpstr>
      <vt:lpstr>General Update</vt:lpstr>
      <vt:lpstr>In-flight NPRRs [as of September 28, 2020] (blue)  </vt:lpstr>
      <vt:lpstr>KTCs Recently Approved by TAC …Working on NPRRs [as of Sep 28, 2020] (green)</vt:lpstr>
      <vt:lpstr>Not Started or Not Yet Completed [as of Sep 28, 2020]  (grey or red)</vt:lpstr>
      <vt:lpstr>List of NPRRs [as of September 28, 2020]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ERCOT</cp:lastModifiedBy>
  <cp:revision>391</cp:revision>
  <cp:lastPrinted>2019-10-21T19:26:36Z</cp:lastPrinted>
  <dcterms:created xsi:type="dcterms:W3CDTF">2016-01-21T15:20:31Z</dcterms:created>
  <dcterms:modified xsi:type="dcterms:W3CDTF">2020-09-28T19:45:58Z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