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367" r:id="rId7"/>
    <p:sldId id="369" r:id="rId8"/>
    <p:sldId id="368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hn, Doug" initials="FD" lastIdx="1" clrIdx="0">
    <p:extLst>
      <p:ext uri="{19B8F6BF-5375-455C-9EA6-DF929625EA0E}">
        <p15:presenceInfo xmlns:p15="http://schemas.microsoft.com/office/powerpoint/2012/main" userId="S-1-5-21-639947351-343809578-3807592339-503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91" d="100"/>
          <a:sy n="91" d="100"/>
        </p:scale>
        <p:origin x="850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9/24/2020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4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57600" y="2286000"/>
            <a:ext cx="4953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</a:rPr>
              <a:t>NPRR 995 Generation Accumulator Overview</a:t>
            </a:r>
            <a:endParaRPr lang="en-US" sz="2400" b="1" dirty="0">
              <a:solidFill>
                <a:schemeClr val="tx2"/>
              </a:solidFill>
              <a:latin typeface="+mj-lt"/>
            </a:endParaRP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ERCOT Staff	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BESTF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September 29, 2020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4635"/>
            <a:ext cx="8458200" cy="518318"/>
          </a:xfrm>
        </p:spPr>
        <p:txBody>
          <a:bodyPr/>
          <a:lstStyle/>
          <a:p>
            <a:r>
              <a:rPr lang="en-US" sz="2400" dirty="0" smtClean="0"/>
              <a:t>Generation Accumulator (GA) Overview</a:t>
            </a:r>
            <a:r>
              <a:rPr lang="en-US" sz="24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endParaRPr lang="en-US" sz="2400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4953000"/>
          </a:xfrm>
        </p:spPr>
        <p:txBody>
          <a:bodyPr/>
          <a:lstStyle/>
          <a:p>
            <a:pPr marL="400050"/>
            <a:r>
              <a:rPr lang="en-US" sz="2400" dirty="0" smtClean="0"/>
              <a:t>The purpose of </a:t>
            </a:r>
            <a:r>
              <a:rPr lang="en-US" sz="2400" dirty="0"/>
              <a:t>the GA is to ensure </a:t>
            </a:r>
            <a:r>
              <a:rPr lang="en-US" sz="2400" dirty="0" smtClean="0"/>
              <a:t>that the </a:t>
            </a:r>
            <a:r>
              <a:rPr lang="en-US" sz="2400" dirty="0"/>
              <a:t>charging energy settled at a nodal price </a:t>
            </a:r>
            <a:r>
              <a:rPr lang="en-US" sz="2400" b="1" dirty="0"/>
              <a:t>never exceeds</a:t>
            </a:r>
            <a:r>
              <a:rPr lang="en-US" sz="2400" dirty="0"/>
              <a:t> the amount injected by the </a:t>
            </a:r>
            <a:r>
              <a:rPr lang="en-US" sz="2400" dirty="0" smtClean="0"/>
              <a:t>ESS, </a:t>
            </a:r>
            <a:r>
              <a:rPr lang="en-US" sz="2400" dirty="0"/>
              <a:t>which is also settled at a nodal </a:t>
            </a:r>
            <a:r>
              <a:rPr lang="en-US" sz="2400" dirty="0" smtClean="0"/>
              <a:t>price</a:t>
            </a:r>
            <a:endParaRPr lang="en-US" sz="2400" dirty="0"/>
          </a:p>
          <a:p>
            <a:pPr marL="400050"/>
            <a:r>
              <a:rPr lang="en-US" sz="2400" dirty="0" smtClean="0"/>
              <a:t>The </a:t>
            </a:r>
            <a:r>
              <a:rPr lang="en-US" sz="2400" dirty="0"/>
              <a:t>GA is needed only </a:t>
            </a:r>
            <a:r>
              <a:rPr lang="en-US" sz="2400" dirty="0" smtClean="0"/>
              <a:t>if there </a:t>
            </a:r>
            <a:r>
              <a:rPr lang="en-US" sz="2400" dirty="0"/>
              <a:t>is customer Load at the site (in addition to the charging Load and the battery auxiliary Load</a:t>
            </a:r>
            <a:r>
              <a:rPr lang="en-US" sz="2400" dirty="0" smtClean="0"/>
              <a:t>)</a:t>
            </a:r>
          </a:p>
          <a:p>
            <a:pPr marL="400050"/>
            <a:r>
              <a:rPr lang="en-US" sz="2400" dirty="0" smtClean="0"/>
              <a:t>GA applies to Settlement Only Energy Storage (SOES)</a:t>
            </a:r>
          </a:p>
          <a:p>
            <a:pPr marL="800100" lvl="1"/>
            <a:r>
              <a:rPr lang="en-US" sz="2000" dirty="0" smtClean="0"/>
              <a:t>See </a:t>
            </a:r>
            <a:r>
              <a:rPr lang="en-US" sz="2000" dirty="0"/>
              <a:t>ERCOT’s Sept. 10 comments to NPRR </a:t>
            </a:r>
            <a:r>
              <a:rPr lang="en-US" sz="2000" dirty="0" smtClean="0"/>
              <a:t>995</a:t>
            </a:r>
          </a:p>
          <a:p>
            <a:pPr marL="800100" lvl="1"/>
            <a:r>
              <a:rPr lang="en-US" sz="2000" dirty="0" smtClean="0"/>
              <a:t>If the market desires to accommodate an Energy Storage Resource (</a:t>
            </a:r>
            <a:r>
              <a:rPr lang="en-US" sz="2000" dirty="0"/>
              <a:t>ESR) along with customer Load </a:t>
            </a:r>
            <a:r>
              <a:rPr lang="en-US" sz="2000" dirty="0" smtClean="0"/>
              <a:t>in a Private Use Network (PUN), an NPRR may be needed to incorporate the GA approach</a:t>
            </a:r>
            <a:endParaRPr lang="en-US" sz="2000" dirty="0" smtClean="0">
              <a:latin typeface="+mj-lt"/>
            </a:endParaRPr>
          </a:p>
          <a:p>
            <a:pPr marL="800100" lvl="1"/>
            <a:endParaRPr lang="en-US" sz="2000" dirty="0" smtClean="0">
              <a:latin typeface="+mj-lt"/>
            </a:endParaRPr>
          </a:p>
          <a:p>
            <a:pPr marL="400050"/>
            <a:endParaRPr lang="en-US" sz="2000" dirty="0" smtClean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86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4635"/>
            <a:ext cx="8458200" cy="518318"/>
          </a:xfrm>
        </p:spPr>
        <p:txBody>
          <a:bodyPr/>
          <a:lstStyle/>
          <a:p>
            <a:r>
              <a:rPr lang="en-US" sz="2400" dirty="0" smtClean="0"/>
              <a:t>Generation Accumulator (GA) Overview</a:t>
            </a:r>
            <a:r>
              <a:rPr lang="en-US" sz="24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endParaRPr lang="en-US" sz="2400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5105400"/>
          </a:xfrm>
        </p:spPr>
        <p:txBody>
          <a:bodyPr/>
          <a:lstStyle/>
          <a:p>
            <a:pPr marL="400050"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The </a:t>
            </a:r>
            <a:r>
              <a:rPr lang="en-US" sz="1800" dirty="0" smtClean="0"/>
              <a:t>GA </a:t>
            </a:r>
            <a:r>
              <a:rPr lang="en-US" sz="1800" dirty="0"/>
              <a:t>tracks how much energy is returned back </a:t>
            </a:r>
            <a:r>
              <a:rPr lang="en-US" sz="1800" u="sng" dirty="0" smtClean="0"/>
              <a:t>(injected) to </a:t>
            </a:r>
            <a:r>
              <a:rPr lang="en-US" sz="1800" u="sng" dirty="0"/>
              <a:t>the ERCOT </a:t>
            </a:r>
            <a:r>
              <a:rPr lang="en-US" sz="1800" u="sng" dirty="0" smtClean="0"/>
              <a:t>System</a:t>
            </a:r>
            <a:r>
              <a:rPr lang="en-US" sz="1800" dirty="0" smtClean="0"/>
              <a:t> </a:t>
            </a:r>
            <a:r>
              <a:rPr lang="en-US" sz="1800" dirty="0"/>
              <a:t>from </a:t>
            </a:r>
            <a:r>
              <a:rPr lang="en-US" sz="1800" dirty="0" smtClean="0"/>
              <a:t>a Settlement Only Energy Storage (SOES)</a:t>
            </a:r>
          </a:p>
          <a:p>
            <a:pPr marL="800100" lvl="1"/>
            <a:r>
              <a:rPr lang="en-US" sz="1300" dirty="0" smtClean="0"/>
              <a:t>If </a:t>
            </a:r>
            <a:r>
              <a:rPr lang="en-US" sz="1300" b="1" u="sng" dirty="0"/>
              <a:t>none</a:t>
            </a:r>
            <a:r>
              <a:rPr lang="en-US" sz="1300" dirty="0"/>
              <a:t> of the charging energy is returned back to the ERCOT </a:t>
            </a:r>
            <a:r>
              <a:rPr lang="en-US" sz="1300" dirty="0" smtClean="0"/>
              <a:t>system, then:</a:t>
            </a:r>
          </a:p>
          <a:p>
            <a:pPr marL="1257300" lvl="2" indent="-285750"/>
            <a:r>
              <a:rPr lang="en-US" sz="1300" dirty="0" smtClean="0"/>
              <a:t>All </a:t>
            </a:r>
            <a:r>
              <a:rPr lang="en-US" sz="1300" dirty="0"/>
              <a:t>of the charging energy (withdrawal) for the resource is settled using zonal </a:t>
            </a:r>
            <a:r>
              <a:rPr lang="en-US" sz="1300" dirty="0" smtClean="0"/>
              <a:t>prices</a:t>
            </a:r>
          </a:p>
          <a:p>
            <a:pPr marL="1257300" lvl="2" indent="-285750"/>
            <a:r>
              <a:rPr lang="en-US" sz="1300" dirty="0" smtClean="0"/>
              <a:t>GA </a:t>
            </a:r>
            <a:r>
              <a:rPr lang="en-US" sz="1300" dirty="0"/>
              <a:t>is not </a:t>
            </a:r>
            <a:r>
              <a:rPr lang="en-US" sz="1300" dirty="0" smtClean="0"/>
              <a:t>needed</a:t>
            </a:r>
          </a:p>
          <a:p>
            <a:pPr marL="800100" lvl="1"/>
            <a:r>
              <a:rPr lang="en-US" sz="1300" dirty="0" smtClean="0"/>
              <a:t>If </a:t>
            </a:r>
            <a:r>
              <a:rPr lang="en-US" sz="1300" b="1" u="sng" dirty="0" smtClean="0"/>
              <a:t>all*</a:t>
            </a:r>
            <a:r>
              <a:rPr lang="en-US" sz="1300" dirty="0" smtClean="0"/>
              <a:t> </a:t>
            </a:r>
            <a:r>
              <a:rPr lang="en-US" sz="1300" dirty="0"/>
              <a:t>of the charging energy is returned back to the ERCOT system by the SOES</a:t>
            </a:r>
            <a:r>
              <a:rPr lang="en-US" sz="1300" dirty="0" smtClean="0"/>
              <a:t>, then:</a:t>
            </a:r>
          </a:p>
          <a:p>
            <a:pPr marL="1257300" lvl="2" indent="-285750"/>
            <a:r>
              <a:rPr lang="en-US" sz="1300" dirty="0"/>
              <a:t>A</a:t>
            </a:r>
            <a:r>
              <a:rPr lang="en-US" sz="1300" dirty="0" smtClean="0"/>
              <a:t>ll </a:t>
            </a:r>
            <a:r>
              <a:rPr lang="en-US" sz="1300" dirty="0"/>
              <a:t>of the charging energy (withdrawal) for the resource is settled using </a:t>
            </a:r>
            <a:r>
              <a:rPr lang="en-US" sz="1300" dirty="0">
                <a:solidFill>
                  <a:srgbClr val="00B050"/>
                </a:solidFill>
              </a:rPr>
              <a:t>nodal</a:t>
            </a:r>
            <a:r>
              <a:rPr lang="en-US" sz="1300" dirty="0"/>
              <a:t> prices (and gets WSL treatment if appropriate</a:t>
            </a:r>
            <a:r>
              <a:rPr lang="en-US" sz="1300" dirty="0" smtClean="0"/>
              <a:t>)</a:t>
            </a:r>
          </a:p>
          <a:p>
            <a:pPr marL="1257300" lvl="2" indent="-285750"/>
            <a:r>
              <a:rPr lang="en-US" sz="1300" dirty="0" smtClean="0"/>
              <a:t>No customer Load </a:t>
            </a:r>
            <a:r>
              <a:rPr lang="en-US" sz="1300" dirty="0"/>
              <a:t>at the </a:t>
            </a:r>
            <a:r>
              <a:rPr lang="en-US" sz="1300" dirty="0" smtClean="0"/>
              <a:t>site, so GA </a:t>
            </a:r>
            <a:r>
              <a:rPr lang="en-US" sz="1300" dirty="0"/>
              <a:t>is not </a:t>
            </a:r>
            <a:r>
              <a:rPr lang="en-US" sz="1300" dirty="0" smtClean="0"/>
              <a:t>needed</a:t>
            </a:r>
          </a:p>
          <a:p>
            <a:pPr marL="1257300" lvl="2" indent="-285750"/>
            <a:r>
              <a:rPr lang="en-US" sz="1300" dirty="0" smtClean="0">
                <a:solidFill>
                  <a:srgbClr val="00B050"/>
                </a:solidFill>
              </a:rPr>
              <a:t>Nodal</a:t>
            </a:r>
            <a:r>
              <a:rPr lang="en-US" sz="1300" dirty="0" smtClean="0"/>
              <a:t> </a:t>
            </a:r>
            <a:r>
              <a:rPr lang="en-US" sz="1300" dirty="0"/>
              <a:t>prices are also used to settle the injections to the </a:t>
            </a:r>
            <a:r>
              <a:rPr lang="en-US" sz="1300" dirty="0" smtClean="0"/>
              <a:t>grid</a:t>
            </a:r>
            <a:endParaRPr lang="en-US" sz="1300" dirty="0"/>
          </a:p>
          <a:p>
            <a:pPr marL="971550" lvl="2" indent="0">
              <a:buNone/>
            </a:pPr>
            <a:r>
              <a:rPr lang="en-US" sz="1300" b="1" dirty="0" smtClean="0"/>
              <a:t>*</a:t>
            </a:r>
            <a:r>
              <a:rPr lang="en-US" sz="1300" dirty="0"/>
              <a:t>A</a:t>
            </a:r>
            <a:r>
              <a:rPr lang="en-US" sz="1300" dirty="0" smtClean="0"/>
              <a:t>n </a:t>
            </a:r>
            <a:r>
              <a:rPr lang="en-US" sz="1300" dirty="0"/>
              <a:t>SOES </a:t>
            </a:r>
            <a:r>
              <a:rPr lang="en-US" sz="1300" dirty="0" smtClean="0"/>
              <a:t>can </a:t>
            </a:r>
            <a:r>
              <a:rPr lang="en-US" sz="1300" dirty="0"/>
              <a:t>self-serve aux </a:t>
            </a:r>
            <a:r>
              <a:rPr lang="en-US" sz="1300" dirty="0" smtClean="0"/>
              <a:t>load, so more precisely it is “the </a:t>
            </a:r>
            <a:r>
              <a:rPr lang="en-US" sz="1300" dirty="0"/>
              <a:t>charging energy is returned back to the ERCOT system by the SOES resource </a:t>
            </a:r>
            <a:r>
              <a:rPr lang="en-US" sz="1300" u="sng" dirty="0"/>
              <a:t>minus conversion losses and self-serve of </a:t>
            </a:r>
            <a:r>
              <a:rPr lang="en-US" sz="1300" u="sng" dirty="0" smtClean="0"/>
              <a:t>aux</a:t>
            </a:r>
            <a:r>
              <a:rPr lang="en-US" sz="1300" dirty="0" smtClean="0"/>
              <a:t>”</a:t>
            </a:r>
          </a:p>
          <a:p>
            <a:pPr marL="800100" lvl="1"/>
            <a:r>
              <a:rPr lang="en-US" sz="1300" dirty="0" smtClean="0"/>
              <a:t>If </a:t>
            </a:r>
            <a:r>
              <a:rPr lang="en-US" sz="1300" dirty="0"/>
              <a:t>a </a:t>
            </a:r>
            <a:r>
              <a:rPr lang="en-US" sz="1300" b="1" u="sng" dirty="0"/>
              <a:t>portion</a:t>
            </a:r>
            <a:r>
              <a:rPr lang="en-US" sz="1300" dirty="0"/>
              <a:t> of the charging energy is returned back to the ERCOT system by the SOES</a:t>
            </a:r>
            <a:r>
              <a:rPr lang="en-US" sz="1300" dirty="0" smtClean="0"/>
              <a:t>, then:</a:t>
            </a:r>
          </a:p>
          <a:p>
            <a:pPr marL="1257300" lvl="2" indent="-285750"/>
            <a:r>
              <a:rPr lang="en-US" sz="1300" dirty="0" smtClean="0"/>
              <a:t>Charging </a:t>
            </a:r>
            <a:r>
              <a:rPr lang="en-US" sz="1300" dirty="0"/>
              <a:t>energy (</a:t>
            </a:r>
            <a:r>
              <a:rPr lang="en-US" sz="1300" dirty="0" smtClean="0"/>
              <a:t>withdrawal from the grid)</a:t>
            </a:r>
            <a:r>
              <a:rPr lang="en-US" sz="1300" dirty="0"/>
              <a:t> is settled using nodal </a:t>
            </a:r>
            <a:r>
              <a:rPr lang="en-US" sz="1300" dirty="0" smtClean="0"/>
              <a:t>prices, up to the amount of energy in the GA (which represents the quantity </a:t>
            </a:r>
            <a:r>
              <a:rPr lang="en-US" sz="1300" dirty="0"/>
              <a:t>that was injected back to the ERCOT </a:t>
            </a:r>
            <a:r>
              <a:rPr lang="en-US" sz="1300" dirty="0" smtClean="0"/>
              <a:t>System)</a:t>
            </a:r>
          </a:p>
          <a:p>
            <a:pPr marL="1257300" lvl="2" indent="-285750"/>
            <a:r>
              <a:rPr lang="en-US" sz="1300" dirty="0" smtClean="0"/>
              <a:t>When the GA is depleted, withdrawals are settled at Load Zone prices until future injections start to replenish the GA</a:t>
            </a:r>
          </a:p>
          <a:p>
            <a:pPr marL="1257300" lvl="2" indent="-285750"/>
            <a:r>
              <a:rPr lang="en-US" sz="1300" dirty="0" smtClean="0">
                <a:solidFill>
                  <a:srgbClr val="00B050"/>
                </a:solidFill>
              </a:rPr>
              <a:t>Nodal</a:t>
            </a:r>
            <a:r>
              <a:rPr lang="en-US" sz="1300" dirty="0" smtClean="0"/>
              <a:t> </a:t>
            </a:r>
            <a:r>
              <a:rPr lang="en-US" sz="1300" dirty="0"/>
              <a:t>prices are also used to settle the injections to the </a:t>
            </a:r>
            <a:r>
              <a:rPr lang="en-US" sz="1300" dirty="0" smtClean="0"/>
              <a:t>grid</a:t>
            </a:r>
          </a:p>
          <a:p>
            <a:pPr marL="1257300" lvl="2" indent="-285750"/>
            <a:r>
              <a:rPr lang="en-US" sz="1300" dirty="0" smtClean="0"/>
              <a:t>Over time, </a:t>
            </a:r>
            <a:r>
              <a:rPr lang="en-US" sz="1300" dirty="0"/>
              <a:t>the same quantity that is injected and settled </a:t>
            </a:r>
            <a:r>
              <a:rPr lang="en-US" sz="1300" dirty="0" smtClean="0"/>
              <a:t>with </a:t>
            </a:r>
            <a:r>
              <a:rPr lang="en-US" sz="1300" dirty="0">
                <a:solidFill>
                  <a:srgbClr val="00B050"/>
                </a:solidFill>
              </a:rPr>
              <a:t>nodal</a:t>
            </a:r>
            <a:r>
              <a:rPr lang="en-US" sz="1300" dirty="0"/>
              <a:t> </a:t>
            </a:r>
            <a:r>
              <a:rPr lang="en-US" sz="1300" dirty="0" smtClean="0"/>
              <a:t>prices </a:t>
            </a:r>
            <a:r>
              <a:rPr lang="en-US" sz="1300" dirty="0"/>
              <a:t>is </a:t>
            </a:r>
            <a:r>
              <a:rPr lang="en-US" sz="1300" dirty="0" smtClean="0"/>
              <a:t>also </a:t>
            </a:r>
            <a:r>
              <a:rPr lang="en-US" sz="1300" dirty="0"/>
              <a:t>settled </a:t>
            </a:r>
            <a:r>
              <a:rPr lang="en-US" sz="1300" dirty="0" smtClean="0"/>
              <a:t>with </a:t>
            </a:r>
            <a:r>
              <a:rPr lang="en-US" sz="1300" dirty="0">
                <a:solidFill>
                  <a:srgbClr val="00B050"/>
                </a:solidFill>
              </a:rPr>
              <a:t>nodal</a:t>
            </a:r>
            <a:r>
              <a:rPr lang="en-US" sz="1300" dirty="0"/>
              <a:t> prices as charging </a:t>
            </a:r>
            <a:r>
              <a:rPr lang="en-US" sz="1300" dirty="0" smtClean="0"/>
              <a:t>energy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66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4635"/>
            <a:ext cx="8458200" cy="518318"/>
          </a:xfrm>
        </p:spPr>
        <p:txBody>
          <a:bodyPr/>
          <a:lstStyle/>
          <a:p>
            <a:r>
              <a:rPr lang="en-US" sz="2400" dirty="0" smtClean="0"/>
              <a:t>Generation Accumulator (GA) Examples</a:t>
            </a:r>
            <a:r>
              <a:rPr lang="en-US" sz="2400" dirty="0" smtClean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endParaRPr lang="en-US" sz="2400" dirty="0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029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+mj-lt"/>
              </a:rPr>
              <a:t>If, </a:t>
            </a:r>
            <a:r>
              <a:rPr lang="en-US" sz="1800" dirty="0"/>
              <a:t>in a 15-minute </a:t>
            </a:r>
            <a:r>
              <a:rPr lang="en-US" sz="1800" dirty="0" smtClean="0"/>
              <a:t>interval, </a:t>
            </a:r>
            <a:r>
              <a:rPr lang="en-US" sz="1800" dirty="0" smtClean="0">
                <a:latin typeface="+mj-lt"/>
              </a:rPr>
              <a:t>an SOES’s metered injection is equal to the metered charging energy withdrawal, </a:t>
            </a:r>
            <a:r>
              <a:rPr lang="en-US" sz="1800" dirty="0">
                <a:latin typeface="+mj-lt"/>
              </a:rPr>
              <a:t>the quantity added to the </a:t>
            </a:r>
            <a:r>
              <a:rPr lang="en-US" sz="1800" dirty="0" smtClean="0">
                <a:latin typeface="+mj-lt"/>
              </a:rPr>
              <a:t>GA </a:t>
            </a:r>
            <a:r>
              <a:rPr lang="en-US" sz="1800" dirty="0">
                <a:latin typeface="+mj-lt"/>
              </a:rPr>
              <a:t>would be </a:t>
            </a:r>
            <a:r>
              <a:rPr lang="en-US" sz="1800" dirty="0" smtClean="0">
                <a:latin typeface="+mj-lt"/>
              </a:rPr>
              <a:t>zero </a:t>
            </a:r>
            <a:r>
              <a:rPr lang="en-US" sz="1800" dirty="0">
                <a:latin typeface="+mj-lt"/>
              </a:rPr>
              <a:t>for the </a:t>
            </a:r>
            <a:r>
              <a:rPr lang="en-US" sz="1800" dirty="0" smtClean="0">
                <a:latin typeface="+mj-lt"/>
              </a:rPr>
              <a:t>15-minute interval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+mj-lt"/>
              </a:rPr>
              <a:t>If </a:t>
            </a:r>
            <a:r>
              <a:rPr lang="en-US" sz="1800" dirty="0">
                <a:latin typeface="+mj-lt"/>
              </a:rPr>
              <a:t>a 10 MW </a:t>
            </a:r>
            <a:r>
              <a:rPr lang="en-US" sz="1800" dirty="0" smtClean="0">
                <a:latin typeface="+mj-lt"/>
              </a:rPr>
              <a:t>SOES was </a:t>
            </a:r>
            <a:r>
              <a:rPr lang="en-US" sz="1800" dirty="0">
                <a:latin typeface="+mj-lt"/>
              </a:rPr>
              <a:t>at full output for the first </a:t>
            </a:r>
            <a:r>
              <a:rPr lang="en-US" sz="1800" dirty="0" smtClean="0">
                <a:latin typeface="+mj-lt"/>
              </a:rPr>
              <a:t>10 </a:t>
            </a:r>
            <a:r>
              <a:rPr lang="en-US" sz="1800" dirty="0">
                <a:latin typeface="+mj-lt"/>
              </a:rPr>
              <a:t>minutes </a:t>
            </a:r>
            <a:r>
              <a:rPr lang="en-US" sz="1800" dirty="0" smtClean="0">
                <a:latin typeface="+mj-lt"/>
              </a:rPr>
              <a:t>and </a:t>
            </a:r>
            <a:r>
              <a:rPr lang="en-US" sz="1800" dirty="0">
                <a:latin typeface="+mj-lt"/>
              </a:rPr>
              <a:t>at full withdrawal for the last 5 </a:t>
            </a:r>
            <a:r>
              <a:rPr lang="en-US" sz="1800" dirty="0" smtClean="0">
                <a:latin typeface="+mj-lt"/>
              </a:rPr>
              <a:t>minutes, </a:t>
            </a:r>
            <a:r>
              <a:rPr lang="en-US" sz="1800" dirty="0">
                <a:latin typeface="+mj-lt"/>
              </a:rPr>
              <a:t>the quantity added to the </a:t>
            </a:r>
            <a:r>
              <a:rPr lang="en-US" sz="1800" dirty="0" smtClean="0">
                <a:latin typeface="+mj-lt"/>
              </a:rPr>
              <a:t>GA would </a:t>
            </a:r>
            <a:r>
              <a:rPr lang="en-US" sz="1800" dirty="0">
                <a:latin typeface="+mj-lt"/>
              </a:rPr>
              <a:t>be </a:t>
            </a:r>
            <a:r>
              <a:rPr lang="en-US" sz="1800" dirty="0" smtClean="0">
                <a:latin typeface="+mj-lt"/>
              </a:rPr>
              <a:t>0.833 </a:t>
            </a:r>
            <a:r>
              <a:rPr lang="en-US" sz="1800" dirty="0">
                <a:latin typeface="+mj-lt"/>
              </a:rPr>
              <a:t>MWhs for the 15 minute </a:t>
            </a:r>
            <a:r>
              <a:rPr lang="en-US" sz="1800" dirty="0" smtClean="0">
                <a:latin typeface="+mj-lt"/>
              </a:rPr>
              <a:t>interval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+mj-lt"/>
              </a:rPr>
              <a:t>If </a:t>
            </a:r>
            <a:r>
              <a:rPr lang="en-US" sz="1800" dirty="0">
                <a:latin typeface="+mj-lt"/>
              </a:rPr>
              <a:t>at noon, the </a:t>
            </a:r>
            <a:r>
              <a:rPr lang="en-US" sz="1800" dirty="0" smtClean="0">
                <a:latin typeface="+mj-lt"/>
              </a:rPr>
              <a:t>‘Accumulator Quantity’ </a:t>
            </a:r>
            <a:r>
              <a:rPr lang="en-US" sz="1800" dirty="0">
                <a:latin typeface="+mj-lt"/>
              </a:rPr>
              <a:t>was 1 MWh and from noon to 12:15 the resource withdraws 2.5 </a:t>
            </a:r>
            <a:r>
              <a:rPr lang="en-US" sz="1800" dirty="0" smtClean="0">
                <a:latin typeface="+mj-lt"/>
              </a:rPr>
              <a:t>MWhs, then for IE 12:15, </a:t>
            </a:r>
            <a:r>
              <a:rPr lang="en-US" sz="1800" dirty="0">
                <a:latin typeface="+mj-lt"/>
              </a:rPr>
              <a:t>1 MWh would be settled using the nodal price (and get WSL treatment if appropriate) and 1.5 MWhs would be settled using the zonal </a:t>
            </a:r>
            <a:r>
              <a:rPr lang="en-US" sz="1800" dirty="0" smtClean="0">
                <a:latin typeface="+mj-lt"/>
              </a:rPr>
              <a:t>price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+mj-lt"/>
              </a:rPr>
              <a:t>All </a:t>
            </a:r>
            <a:r>
              <a:rPr lang="en-US" sz="1800" dirty="0">
                <a:latin typeface="+mj-lt"/>
              </a:rPr>
              <a:t>energy that is not charging energy (determined by meters, sensors or by the default 15%) is settled using zonal prices and does not get WSL </a:t>
            </a:r>
            <a:r>
              <a:rPr lang="en-US" sz="1800" dirty="0" smtClean="0">
                <a:latin typeface="+mj-lt"/>
              </a:rPr>
              <a:t>treatment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+mj-lt"/>
              </a:rPr>
              <a:t>Note that some of this aux load may be served by the SOES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21822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11227</TotalTime>
  <Words>506</Words>
  <Application>Microsoft Office PowerPoint</Application>
  <PresentationFormat>On-screen Show (4:3)</PresentationFormat>
  <Paragraphs>38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Generation Accumulator (GA) Overview </vt:lpstr>
      <vt:lpstr>Generation Accumulator (GA) Overview </vt:lpstr>
      <vt:lpstr>Generation Accumulator (GA) Examples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Paul Wattles</cp:lastModifiedBy>
  <cp:revision>411</cp:revision>
  <cp:lastPrinted>2019-10-21T19:26:36Z</cp:lastPrinted>
  <dcterms:created xsi:type="dcterms:W3CDTF">2016-01-21T15:20:31Z</dcterms:created>
  <dcterms:modified xsi:type="dcterms:W3CDTF">2020-09-24T17:55:30Z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