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337" r:id="rId3"/>
    <p:sldId id="343" r:id="rId4"/>
    <p:sldId id="339" r:id="rId5"/>
    <p:sldId id="340" r:id="rId6"/>
    <p:sldId id="344" r:id="rId7"/>
    <p:sldId id="345" r:id="rId8"/>
    <p:sldId id="34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1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7B475-3BE3-414E-A6EB-8AE659AB8F0F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64BA7-6396-4826-96FE-AE5EA16349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4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268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8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9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1"/>
            <a:ext cx="2060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ERCOT 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a.ercot.com/rioo-rs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RIOO-HELP@ercot.com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507306" y="1256639"/>
            <a:ext cx="51125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Resource Integration &amp; On-going </a:t>
            </a:r>
            <a:r>
              <a:rPr lang="en-US" sz="2000" b="1" dirty="0" smtClean="0">
                <a:solidFill>
                  <a:srgbClr val="5B6770"/>
                </a:solidFill>
                <a:cs typeface="Arial" panose="020B0604020202020204" pitchFamily="34" charset="0"/>
              </a:rPr>
              <a:t>Operations -  </a:t>
            </a:r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Resources Services</a:t>
            </a:r>
          </a:p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(RIOO-RS) </a:t>
            </a:r>
          </a:p>
          <a:p>
            <a:endParaRPr lang="en-US" sz="2000" b="1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sz="2000" b="1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Project Update</a:t>
            </a:r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5B6770"/>
                </a:solidFill>
                <a:cs typeface="Arial" panose="020B0604020202020204" pitchFamily="34" charset="0"/>
              </a:rPr>
              <a:t>25 Sept </a:t>
            </a:r>
            <a:r>
              <a:rPr lang="en-US" dirty="0">
                <a:solidFill>
                  <a:srgbClr val="5B6770"/>
                </a:solidFill>
                <a:cs typeface="Arial" panose="020B0604020202020204" pitchFamily="34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3931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3682"/>
            <a:ext cx="8458200" cy="521022"/>
          </a:xfrm>
        </p:spPr>
        <p:txBody>
          <a:bodyPr/>
          <a:lstStyle/>
          <a:p>
            <a:r>
              <a:rPr lang="en-US" dirty="0" smtClean="0"/>
              <a:t>RIOO- RS Live – Sept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There will be </a:t>
            </a:r>
            <a:r>
              <a:rPr lang="en-US" sz="2000" dirty="0" smtClean="0"/>
              <a:t>multiple </a:t>
            </a:r>
            <a:r>
              <a:rPr lang="en-US" sz="2000" dirty="0" smtClean="0"/>
              <a:t>releases for </a:t>
            </a:r>
            <a:r>
              <a:rPr lang="en-US" sz="2000" dirty="0" smtClean="0"/>
              <a:t>RIOO-RS as functionality is added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700" dirty="0" smtClean="0"/>
              <a:t>Can view and update existing Resource Registration data, except to Transmission Elements</a:t>
            </a:r>
          </a:p>
          <a:p>
            <a:pPr lvl="1">
              <a:spcBef>
                <a:spcPts val="600"/>
              </a:spcBef>
            </a:pPr>
            <a:r>
              <a:rPr lang="en-US" sz="1700" dirty="0" smtClean="0"/>
              <a:t>Updates to Transmission Elements should be made using the existing RARF Transmission Form and attach it, along with other RARF Forms, on a RIOO-RS Change Request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Next release </a:t>
            </a:r>
            <a:r>
              <a:rPr lang="en-US" sz="2000" dirty="0" smtClean="0"/>
              <a:t>planned for Nov 12</a:t>
            </a:r>
          </a:p>
          <a:p>
            <a:pPr lvl="1">
              <a:spcBef>
                <a:spcPts val="600"/>
              </a:spcBef>
            </a:pPr>
            <a:r>
              <a:rPr lang="en-US" sz="1700" dirty="0"/>
              <a:t>All updates required to be submitted in RIOO-RS</a:t>
            </a:r>
          </a:p>
          <a:p>
            <a:pPr lvl="2">
              <a:spcBef>
                <a:spcPts val="600"/>
              </a:spcBef>
            </a:pPr>
            <a:r>
              <a:rPr lang="en-US" sz="1700" dirty="0"/>
              <a:t>RARFs for updates to Resource Registration data will not longer accepted </a:t>
            </a:r>
          </a:p>
          <a:p>
            <a:pPr lvl="1">
              <a:spcBef>
                <a:spcPts val="600"/>
              </a:spcBef>
            </a:pPr>
            <a:r>
              <a:rPr lang="en-US" sz="1700" dirty="0" smtClean="0"/>
              <a:t>New </a:t>
            </a:r>
            <a:r>
              <a:rPr lang="en-US" sz="1700" dirty="0"/>
              <a:t>Resources, SODGs, or Load Resources </a:t>
            </a:r>
            <a:r>
              <a:rPr lang="en-US" sz="1700" dirty="0" smtClean="0"/>
              <a:t>will continue to use the RARF spreadsheet and submit as a </a:t>
            </a:r>
            <a:r>
              <a:rPr lang="en-US" sz="1700" dirty="0"/>
              <a:t>Service Request through the MIS</a:t>
            </a:r>
            <a:br>
              <a:rPr lang="en-US" sz="1700" dirty="0"/>
            </a:br>
            <a:endParaRPr lang="en-US" sz="1700" dirty="0"/>
          </a:p>
          <a:p>
            <a:pPr>
              <a:spcBef>
                <a:spcPts val="600"/>
              </a:spcBef>
            </a:pPr>
            <a:r>
              <a:rPr lang="en-US" sz="1700" dirty="0" smtClean="0"/>
              <a:t>If you need help</a:t>
            </a:r>
          </a:p>
          <a:p>
            <a:pPr lvl="1">
              <a:spcBef>
                <a:spcPts val="600"/>
              </a:spcBef>
            </a:pPr>
            <a:r>
              <a:rPr lang="en-US" sz="1700" dirty="0" smtClean="0"/>
              <a:t>Can’t access the system:  Contact the Help Desk</a:t>
            </a:r>
            <a:endParaRPr lang="en-US" sz="1700" dirty="0"/>
          </a:p>
          <a:p>
            <a:pPr lvl="1">
              <a:spcBef>
                <a:spcPts val="600"/>
              </a:spcBef>
            </a:pPr>
            <a:r>
              <a:rPr lang="en-US" sz="1700" dirty="0" smtClean="0"/>
              <a:t>Questions: 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RIOO-HELP@ercot.com</a:t>
            </a:r>
            <a:endParaRPr lang="en-US" sz="17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32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11" y="243682"/>
            <a:ext cx="8458200" cy="521022"/>
          </a:xfrm>
        </p:spPr>
        <p:txBody>
          <a:bodyPr/>
          <a:lstStyle/>
          <a:p>
            <a:r>
              <a:rPr lang="en-US" dirty="0" smtClean="0"/>
              <a:t>How to get access -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311" y="764704"/>
            <a:ext cx="9737601" cy="5472608"/>
          </a:xfrm>
        </p:spPr>
        <p:txBody>
          <a:bodyPr>
            <a:noAutofit/>
          </a:bodyPr>
          <a:lstStyle/>
          <a:p>
            <a:r>
              <a:rPr lang="en-US" sz="1800" dirty="0"/>
              <a:t>The user:</a:t>
            </a:r>
          </a:p>
          <a:p>
            <a:pPr lvl="1"/>
            <a:r>
              <a:rPr lang="en-US" sz="1600" dirty="0"/>
              <a:t>Gets the role “</a:t>
            </a:r>
            <a:r>
              <a:rPr lang="en-US" sz="1600" b="1" dirty="0">
                <a:solidFill>
                  <a:srgbClr val="FF0000"/>
                </a:solidFill>
              </a:rPr>
              <a:t>RIOORS_M_OPERATOR</a:t>
            </a:r>
            <a:r>
              <a:rPr lang="en-US" sz="1600" dirty="0"/>
              <a:t>” from his/her USA</a:t>
            </a:r>
          </a:p>
          <a:p>
            <a:pPr lvl="1"/>
            <a:r>
              <a:rPr lang="en-US" sz="1600" dirty="0"/>
              <a:t>Gets an email</a:t>
            </a:r>
          </a:p>
          <a:p>
            <a:pPr lvl="2"/>
            <a:r>
              <a:rPr lang="en-US" sz="1600" dirty="0"/>
              <a:t>Clicks on “Verify my account” button</a:t>
            </a:r>
          </a:p>
          <a:p>
            <a:pPr lvl="1"/>
            <a:r>
              <a:rPr lang="en-US" sz="1600" dirty="0"/>
              <a:t>Types in URL for the system</a:t>
            </a:r>
          </a:p>
          <a:p>
            <a:pPr lvl="2"/>
            <a:r>
              <a:rPr lang="en-US" sz="1600" dirty="0"/>
              <a:t>Clicks “Don’t remember your password” button</a:t>
            </a:r>
          </a:p>
          <a:p>
            <a:pPr lvl="1"/>
            <a:r>
              <a:rPr lang="en-US" sz="1600" dirty="0"/>
              <a:t>Gets a change password email</a:t>
            </a:r>
          </a:p>
          <a:p>
            <a:pPr lvl="2"/>
            <a:r>
              <a:rPr lang="en-US" sz="1600" dirty="0"/>
              <a:t>Clicks on change my password button</a:t>
            </a:r>
          </a:p>
          <a:p>
            <a:pPr lvl="1"/>
            <a:r>
              <a:rPr lang="en-US" sz="1600" dirty="0"/>
              <a:t>Changes his/her password</a:t>
            </a:r>
          </a:p>
          <a:p>
            <a:pPr lvl="1"/>
            <a:r>
              <a:rPr lang="en-US" sz="1600" dirty="0"/>
              <a:t>Types in URL for the system, sign with user-id / password</a:t>
            </a:r>
          </a:p>
          <a:p>
            <a:pPr lvl="1"/>
            <a:r>
              <a:rPr lang="en-US" sz="1600" dirty="0"/>
              <a:t>Setups authentication</a:t>
            </a:r>
          </a:p>
          <a:p>
            <a:pPr lvl="2"/>
            <a:r>
              <a:rPr lang="en-US" sz="1600" dirty="0"/>
              <a:t>Scans code or enter mobile phone for SMS</a:t>
            </a:r>
          </a:p>
          <a:p>
            <a:pPr lvl="2"/>
            <a:r>
              <a:rPr lang="en-US" sz="1600" dirty="0"/>
              <a:t>Saves Recovery code</a:t>
            </a:r>
          </a:p>
          <a:p>
            <a:pPr lvl="2"/>
            <a:r>
              <a:rPr lang="en-US" sz="1600" dirty="0"/>
              <a:t>Confirms authorization method </a:t>
            </a:r>
            <a:br>
              <a:rPr lang="en-US" sz="1600" dirty="0"/>
            </a:br>
            <a:r>
              <a:rPr lang="en-US" sz="1600" dirty="0"/>
              <a:t>(Google Authenticator/ Auth0 guardian/SMS)</a:t>
            </a:r>
          </a:p>
          <a:p>
            <a:pPr lvl="1"/>
            <a:r>
              <a:rPr lang="en-US" sz="1600" dirty="0"/>
              <a:t>Get an email </a:t>
            </a:r>
          </a:p>
          <a:p>
            <a:pPr lvl="1"/>
            <a:r>
              <a:rPr lang="en-US" sz="1600" dirty="0"/>
              <a:t>Click on verify my account button</a:t>
            </a:r>
          </a:p>
          <a:p>
            <a:pPr lvl="1"/>
            <a:r>
              <a:rPr lang="en-US" sz="1600" dirty="0"/>
              <a:t>Access the RIOO-RS, sign with user-id / password</a:t>
            </a:r>
          </a:p>
          <a:p>
            <a:pPr lvl="1">
              <a:spcBef>
                <a:spcPts val="600"/>
              </a:spcBef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1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43682"/>
            <a:ext cx="8458200" cy="521022"/>
          </a:xfrm>
        </p:spPr>
        <p:txBody>
          <a:bodyPr/>
          <a:lstStyle/>
          <a:p>
            <a:r>
              <a:rPr lang="en-US" dirty="0"/>
              <a:t>Information/Data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4704"/>
            <a:ext cx="10909300" cy="547260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ERCOT provided an updated RARF, Delta Report, and Audit Report to </a:t>
            </a:r>
            <a:r>
              <a:rPr lang="en-US" sz="2000" dirty="0" smtClean="0"/>
              <a:t>REs </a:t>
            </a:r>
            <a:r>
              <a:rPr lang="en-US" sz="2000" dirty="0"/>
              <a:t>in </a:t>
            </a:r>
            <a:r>
              <a:rPr lang="en-US" sz="2000" dirty="0" smtClean="0"/>
              <a:t>August 2019</a:t>
            </a:r>
            <a:endParaRPr lang="en-US" sz="2000" dirty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200 </a:t>
            </a:r>
            <a:r>
              <a:rPr lang="en-US" sz="1800" dirty="0"/>
              <a:t>of 212 received and processed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12 </a:t>
            </a:r>
            <a:r>
              <a:rPr lang="en-US" sz="1800" dirty="0" smtClean="0"/>
              <a:t>outstanding</a:t>
            </a:r>
            <a:br>
              <a:rPr lang="en-US" sz="1800" dirty="0" smtClean="0"/>
            </a:br>
            <a:endParaRPr lang="en-US" sz="1800" dirty="0"/>
          </a:p>
          <a:p>
            <a:pPr>
              <a:spcBef>
                <a:spcPts val="600"/>
              </a:spcBef>
            </a:pPr>
            <a:r>
              <a:rPr lang="en-US" sz="2000" dirty="0"/>
              <a:t>Sites may need to be split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Less than </a:t>
            </a:r>
            <a:r>
              <a:rPr lang="en-US" sz="1800" dirty="0" smtClean="0"/>
              <a:t>10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Sent data requests to determine ownership, less than half responded</a:t>
            </a:r>
          </a:p>
          <a:p>
            <a:pPr lvl="1"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4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3682"/>
            <a:ext cx="8458200" cy="521022"/>
          </a:xfrm>
        </p:spPr>
        <p:txBody>
          <a:bodyPr/>
          <a:lstStyle/>
          <a:p>
            <a:r>
              <a:rPr lang="en-US" dirty="0" smtClean="0"/>
              <a:t>RIOO- RS </a:t>
            </a:r>
            <a:r>
              <a:rPr lang="en-US" dirty="0" smtClean="0"/>
              <a:t>is live </a:t>
            </a:r>
            <a:r>
              <a:rPr lang="en-US" dirty="0" smtClean="0"/>
              <a:t>– </a:t>
            </a:r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What is the link to RIOO-RS?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The link for RIOO-RS is located </a:t>
            </a:r>
            <a:r>
              <a:rPr lang="en-US" sz="1800" dirty="0"/>
              <a:t>on </a:t>
            </a:r>
            <a:r>
              <a:rPr lang="en-US" sz="1800" dirty="0" smtClean="0"/>
              <a:t>ercot.com and is:  </a:t>
            </a:r>
            <a:r>
              <a:rPr lang="en-US" sz="1800" dirty="0">
                <a:hlinkClick r:id="rId2"/>
              </a:rPr>
              <a:t>https://sa.ercot.com/rioo-rs</a:t>
            </a:r>
            <a:r>
              <a:rPr lang="en-US" sz="1800" dirty="0" smtClean="0">
                <a:hlinkClick r:id="rId2"/>
              </a:rPr>
              <a:t>/</a:t>
            </a:r>
            <a:r>
              <a:rPr lang="en-US" sz="1800" dirty="0" smtClean="0"/>
              <a:t> 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Does RIOO-RS use a digital certificate?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700" dirty="0" smtClean="0"/>
              <a:t>No. 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What role do I need and how do I get it?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Your company USA should provide the </a:t>
            </a:r>
            <a:r>
              <a:rPr lang="en-US" sz="1800" dirty="0" err="1" smtClean="0"/>
              <a:t>RIOO_M_Operator</a:t>
            </a:r>
            <a:r>
              <a:rPr lang="en-US" sz="1800" dirty="0" smtClean="0"/>
              <a:t> in order to gain access to RIOO-RS.</a:t>
            </a:r>
            <a:r>
              <a:rPr lang="en-US" sz="1700" dirty="0"/>
              <a:t/>
            </a:r>
            <a:br>
              <a:rPr lang="en-US" sz="1700" dirty="0"/>
            </a:br>
            <a:endParaRPr lang="en-US" sz="1700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694"/>
          <a:stretch/>
        </p:blipFill>
        <p:spPr>
          <a:xfrm>
            <a:off x="289152" y="1732990"/>
            <a:ext cx="11598047" cy="1727664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220308" y="3038622"/>
            <a:ext cx="1364566" cy="422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5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3682"/>
            <a:ext cx="8458200" cy="521022"/>
          </a:xfrm>
        </p:spPr>
        <p:txBody>
          <a:bodyPr/>
          <a:lstStyle/>
          <a:p>
            <a:r>
              <a:rPr lang="en-US" dirty="0"/>
              <a:t>RIOO- RS is live –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What changes can I make?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700" dirty="0" smtClean="0"/>
              <a:t>The system can accept most updates with the exception of transmission equipment.  For transmission equipment changes/deletions/adds the </a:t>
            </a:r>
            <a:r>
              <a:rPr lang="en-US" sz="1700" dirty="0" smtClean="0"/>
              <a:t>RARF spreadsheet must still be used.</a:t>
            </a:r>
            <a:endParaRPr lang="en-US" sz="1700" dirty="0" smtClean="0"/>
          </a:p>
          <a:p>
            <a:pPr>
              <a:spcBef>
                <a:spcPts val="1200"/>
              </a:spcBef>
            </a:pPr>
            <a:r>
              <a:rPr lang="en-US" sz="2000" dirty="0" smtClean="0"/>
              <a:t>Can Dynamic Model files be submitted via RIOO?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Yes, RIOO has a section that accepts attachments.</a:t>
            </a:r>
            <a:endParaRPr lang="en-US" sz="1500" dirty="0"/>
          </a:p>
          <a:p>
            <a:pPr>
              <a:spcBef>
                <a:spcPts val="1200"/>
              </a:spcBef>
            </a:pPr>
            <a:r>
              <a:rPr lang="en-US" sz="2000" dirty="0" smtClean="0"/>
              <a:t>Can I set up a RIOO-RS account and continue to use the RARF spreadsheet?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Yes.  You can also use the RIOO-RS attachment feature to submit the spreadsheet.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 have not been able to set up access, what do I do? 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sz="1800" dirty="0"/>
              <a:t>Can’t access the system:  Contact the Help Desk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n-US" sz="1800" dirty="0"/>
              <a:t>Questions:  </a:t>
            </a:r>
            <a:r>
              <a:rPr lang="en-US" sz="1800" dirty="0">
                <a:hlinkClick r:id="rId2"/>
              </a:rPr>
              <a:t>RIOO-HELP@ercot.com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n-US" sz="1800" dirty="0"/>
              <a:t>We </a:t>
            </a:r>
            <a:r>
              <a:rPr lang="en-US" sz="1800" dirty="0" smtClean="0"/>
              <a:t>can also set up a WebEx to trouble-shoot the issue.</a:t>
            </a:r>
            <a:endParaRPr lang="en-US" sz="1800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7628" y="1844824"/>
            <a:ext cx="6400800" cy="2880320"/>
          </a:xfrm>
        </p:spPr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Discussion </a:t>
            </a:r>
          </a:p>
          <a:p>
            <a:r>
              <a:rPr lang="en-US" sz="4800" b="1" dirty="0">
                <a:solidFill>
                  <a:schemeClr val="tx2"/>
                </a:solidFill>
              </a:rPr>
              <a:t>or</a:t>
            </a:r>
          </a:p>
          <a:p>
            <a:r>
              <a:rPr lang="en-US" sz="4800" b="1" dirty="0">
                <a:solidFill>
                  <a:schemeClr val="tx2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195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10124</TotalTime>
  <Words>360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 Antiqua</vt:lpstr>
      <vt:lpstr>Calibri</vt:lpstr>
      <vt:lpstr>1_Custom Design</vt:lpstr>
      <vt:lpstr>1_Office Theme</vt:lpstr>
      <vt:lpstr>PowerPoint Presentation</vt:lpstr>
      <vt:lpstr>RIOO- RS Live – Sept 3</vt:lpstr>
      <vt:lpstr>How to get access - Checklist</vt:lpstr>
      <vt:lpstr>Information/Data issues</vt:lpstr>
      <vt:lpstr>RIOO- RS is live – now what?</vt:lpstr>
      <vt:lpstr>RIOO- RS is live – now what?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RIOO-RS Update</dc:title>
  <dc:creator>Oneal, Dana</dc:creator>
  <cp:lastModifiedBy>Flores, Isabel</cp:lastModifiedBy>
  <cp:revision>134</cp:revision>
  <cp:lastPrinted>2019-09-25T20:49:27Z</cp:lastPrinted>
  <dcterms:created xsi:type="dcterms:W3CDTF">2019-07-23T13:16:52Z</dcterms:created>
  <dcterms:modified xsi:type="dcterms:W3CDTF">2020-09-24T21:30:38Z</dcterms:modified>
</cp:coreProperties>
</file>