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51" r:id="rId5"/>
    <p:sldMasterId id="2147483661" r:id="rId6"/>
  </p:sldMasterIdLst>
  <p:notesMasterIdLst>
    <p:notesMasterId r:id="rId26"/>
  </p:notesMasterIdLst>
  <p:handoutMasterIdLst>
    <p:handoutMasterId r:id="rId27"/>
  </p:handoutMasterIdLst>
  <p:sldIdLst>
    <p:sldId id="260" r:id="rId7"/>
    <p:sldId id="1882" r:id="rId8"/>
    <p:sldId id="1898" r:id="rId9"/>
    <p:sldId id="1900" r:id="rId10"/>
    <p:sldId id="1885" r:id="rId11"/>
    <p:sldId id="1883" r:id="rId12"/>
    <p:sldId id="1891" r:id="rId13"/>
    <p:sldId id="1895" r:id="rId14"/>
    <p:sldId id="1896" r:id="rId15"/>
    <p:sldId id="1899" r:id="rId16"/>
    <p:sldId id="1902" r:id="rId17"/>
    <p:sldId id="1901" r:id="rId18"/>
    <p:sldId id="1887" r:id="rId19"/>
    <p:sldId id="1886" r:id="rId20"/>
    <p:sldId id="1890" r:id="rId21"/>
    <p:sldId id="1888" r:id="rId22"/>
    <p:sldId id="1889" r:id="rId23"/>
    <p:sldId id="1894" r:id="rId24"/>
    <p:sldId id="1897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1B0D5C0-54E9-49BA-AED1-1382DC1B47A4}">
          <p14:sldIdLst>
            <p14:sldId id="260"/>
            <p14:sldId id="1882"/>
            <p14:sldId id="1898"/>
            <p14:sldId id="1900"/>
            <p14:sldId id="1885"/>
            <p14:sldId id="1883"/>
            <p14:sldId id="1891"/>
            <p14:sldId id="1895"/>
            <p14:sldId id="1896"/>
            <p14:sldId id="1899"/>
            <p14:sldId id="1902"/>
            <p14:sldId id="1901"/>
            <p14:sldId id="1887"/>
            <p14:sldId id="1886"/>
            <p14:sldId id="1890"/>
            <p14:sldId id="1888"/>
            <p14:sldId id="1889"/>
            <p14:sldId id="1894"/>
            <p14:sldId id="18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C1"/>
    <a:srgbClr val="FF8200"/>
    <a:srgbClr val="FFD100"/>
    <a:srgbClr val="EDE82B"/>
    <a:srgbClr val="F3F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88996" autoAdjust="0"/>
  </p:normalViewPr>
  <p:slideViewPr>
    <p:cSldViewPr showGuides="1">
      <p:cViewPr varScale="1">
        <p:scale>
          <a:sx n="103" d="100"/>
          <a:sy n="103" d="100"/>
        </p:scale>
        <p:origin x="187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540"/>
    </p:cViewPr>
  </p:sorterViewPr>
  <p:notesViewPr>
    <p:cSldViewPr showGuides="1">
      <p:cViewPr varScale="1">
        <p:scale>
          <a:sx n="81" d="100"/>
          <a:sy n="81" d="100"/>
        </p:scale>
        <p:origin x="20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48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314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41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594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301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68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69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2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56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99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78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084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978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44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27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08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1" y="3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1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28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gridinfo/load/load_his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gridinfo/load/load_his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40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sz="2000" b="1" dirty="0" smtClean="0">
                <a:solidFill>
                  <a:schemeClr val="tx2"/>
                </a:solidFill>
              </a:rPr>
              <a:t>Planned Project In-Service Cut-off Dates for CDR/SARA Reports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SAWG Meeting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September 24,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Five Options for Discussion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1" y="797436"/>
            <a:ext cx="8610600" cy="5450963"/>
          </a:xfrm>
        </p:spPr>
        <p:txBody>
          <a:bodyPr/>
          <a:lstStyle/>
          <a:p>
            <a:r>
              <a:rPr lang="en-US" sz="2400" dirty="0" smtClean="0"/>
              <a:t>Option 1: For all planned units, push back three of the four seasonal cut-off dates based on current SARA and NERC LTRA practice: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For Spring, move the cut-off from March </a:t>
            </a:r>
            <a:r>
              <a:rPr lang="en-US" sz="2000" dirty="0" smtClean="0">
                <a:solidFill>
                  <a:srgbClr val="FF0000"/>
                </a:solidFill>
              </a:rPr>
              <a:t>1 </a:t>
            </a:r>
            <a:r>
              <a:rPr lang="en-US" sz="2000" dirty="0">
                <a:solidFill>
                  <a:srgbClr val="FF0000"/>
                </a:solidFill>
              </a:rPr>
              <a:t>to </a:t>
            </a:r>
            <a:r>
              <a:rPr lang="en-US" sz="2000" dirty="0" smtClean="0">
                <a:solidFill>
                  <a:srgbClr val="FF0000"/>
                </a:solidFill>
              </a:rPr>
              <a:t>April 15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For Summer, move the cut-off from June </a:t>
            </a:r>
            <a:r>
              <a:rPr lang="en-US" sz="2000" dirty="0" smtClean="0">
                <a:solidFill>
                  <a:srgbClr val="FF0000"/>
                </a:solidFill>
              </a:rPr>
              <a:t>1 </a:t>
            </a:r>
            <a:r>
              <a:rPr lang="en-US" sz="2000" dirty="0">
                <a:solidFill>
                  <a:srgbClr val="FF0000"/>
                </a:solidFill>
              </a:rPr>
              <a:t>to July </a:t>
            </a:r>
            <a:r>
              <a:rPr lang="en-US" sz="2000" dirty="0" smtClean="0">
                <a:solidFill>
                  <a:srgbClr val="FF0000"/>
                </a:solidFill>
              </a:rPr>
              <a:t>15</a:t>
            </a:r>
            <a:endParaRPr lang="en-US" sz="2000" baseline="30000" dirty="0">
              <a:solidFill>
                <a:srgbClr val="FF0000"/>
              </a:solidFill>
            </a:endParaRPr>
          </a:p>
          <a:p>
            <a:pPr lvl="1"/>
            <a:r>
              <a:rPr lang="en-US" sz="2000" dirty="0"/>
              <a:t>For Fall, continue to use a cut-off of October </a:t>
            </a:r>
            <a:r>
              <a:rPr lang="en-US" sz="2000" dirty="0" smtClean="0"/>
              <a:t>1</a:t>
            </a:r>
            <a:endParaRPr lang="en-US" sz="2000" baseline="30000" dirty="0"/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For Winter, move the cut-off from </a:t>
            </a:r>
            <a:r>
              <a:rPr lang="en-US" sz="2000" dirty="0" smtClean="0">
                <a:solidFill>
                  <a:srgbClr val="FF0000"/>
                </a:solidFill>
              </a:rPr>
              <a:t>December 1 to December 15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400" dirty="0" smtClean="0"/>
              <a:t>Option 2: Push back cut-off dates for Spring and Summer only, with a shorter extension than Option 1: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For Spring, move the cut-off from March </a:t>
            </a:r>
            <a:r>
              <a:rPr lang="en-US" sz="2000" dirty="0" smtClean="0">
                <a:solidFill>
                  <a:srgbClr val="FF0000"/>
                </a:solidFill>
              </a:rPr>
              <a:t>1 </a:t>
            </a:r>
            <a:r>
              <a:rPr lang="en-US" sz="2000" dirty="0">
                <a:solidFill>
                  <a:srgbClr val="FF0000"/>
                </a:solidFill>
              </a:rPr>
              <a:t>to </a:t>
            </a:r>
            <a:r>
              <a:rPr lang="en-US" sz="2000" dirty="0" smtClean="0">
                <a:solidFill>
                  <a:srgbClr val="FF0000"/>
                </a:solidFill>
              </a:rPr>
              <a:t>April 1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For Summer, move the cut-off from June 1 to July 1</a:t>
            </a:r>
            <a:endParaRPr lang="en-US" sz="2000" baseline="30000" dirty="0" smtClean="0">
              <a:solidFill>
                <a:srgbClr val="FF0000"/>
              </a:solidFill>
            </a:endParaRPr>
          </a:p>
          <a:p>
            <a:pPr lvl="1"/>
            <a:r>
              <a:rPr lang="en-US" sz="2000" dirty="0" smtClean="0"/>
              <a:t>For Fall, continue to use a cut-off of October 1</a:t>
            </a:r>
            <a:endParaRPr lang="en-US" sz="2000" baseline="30000" dirty="0" smtClean="0"/>
          </a:p>
          <a:p>
            <a:pPr lvl="1"/>
            <a:r>
              <a:rPr lang="en-US" sz="2000" dirty="0"/>
              <a:t>For </a:t>
            </a:r>
            <a:r>
              <a:rPr lang="en-US" sz="2000" dirty="0" smtClean="0"/>
              <a:t>Winter, </a:t>
            </a:r>
            <a:r>
              <a:rPr lang="en-US" sz="2000" dirty="0"/>
              <a:t>continue to use a cut-off of December </a:t>
            </a:r>
            <a:r>
              <a:rPr lang="en-US" sz="2000" dirty="0" smtClean="0"/>
              <a:t>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2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Five Options for Discussion, continued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1" y="797436"/>
            <a:ext cx="8610600" cy="5450963"/>
          </a:xfrm>
        </p:spPr>
        <p:txBody>
          <a:bodyPr/>
          <a:lstStyle/>
          <a:p>
            <a:r>
              <a:rPr lang="en-US" sz="2400" dirty="0" smtClean="0"/>
              <a:t>Option 3: Apply Option 1 cut-off dates only for units with synchronization approvals expected by the start of the Spring/Summer/Winter seasons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Option 4: </a:t>
            </a:r>
            <a:r>
              <a:rPr lang="en-US" sz="2400" dirty="0"/>
              <a:t>Apply </a:t>
            </a:r>
            <a:r>
              <a:rPr lang="en-US" sz="2400" dirty="0" smtClean="0"/>
              <a:t>Option 2 cut-off </a:t>
            </a:r>
            <a:r>
              <a:rPr lang="en-US" sz="2400" dirty="0"/>
              <a:t>dates only for </a:t>
            </a:r>
            <a:r>
              <a:rPr lang="en-US" sz="2400" dirty="0" smtClean="0"/>
              <a:t>units with synchronization </a:t>
            </a:r>
            <a:r>
              <a:rPr lang="en-US" sz="2400" dirty="0"/>
              <a:t>approvals </a:t>
            </a:r>
            <a:r>
              <a:rPr lang="en-US" sz="2400" dirty="0" smtClean="0"/>
              <a:t>expected by </a:t>
            </a:r>
            <a:r>
              <a:rPr lang="en-US" sz="2400" dirty="0"/>
              <a:t>the start of the </a:t>
            </a:r>
            <a:r>
              <a:rPr lang="en-US" sz="2400" dirty="0" smtClean="0"/>
              <a:t>Spring/Summer seasons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Option 5: No changes to cut-off dates and report incremental planned unit capacity with extended cut-off dates for informational purposes only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Issues to Consider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79632" y="762000"/>
            <a:ext cx="8635767" cy="5410200"/>
          </a:xfrm>
        </p:spPr>
        <p:txBody>
          <a:bodyPr/>
          <a:lstStyle/>
          <a:p>
            <a:r>
              <a:rPr lang="en-US" sz="2400" dirty="0" smtClean="0"/>
              <a:t>A June 1 summer cut-off date will likely exclude projects that become available before the typical peak demands occur</a:t>
            </a:r>
          </a:p>
          <a:p>
            <a:r>
              <a:rPr lang="en-US" sz="2400" dirty="0" smtClean="0"/>
              <a:t>Although a June 1 summer cut-off date is conservative, it provides a buffer to account for typical project delays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planned unit that has ERCOT synchronization approval (and not commercial operations approval) could be in test mode when peak demand occurs</a:t>
            </a:r>
          </a:p>
          <a:p>
            <a:r>
              <a:rPr lang="en-US" sz="2400" dirty="0" smtClean="0"/>
              <a:t>If we change the CDR seasonal cut-off dates, we would align NERC LTRA reporting with those revised cut-off dates</a:t>
            </a:r>
          </a:p>
          <a:p>
            <a:r>
              <a:rPr lang="en-US" sz="2400" dirty="0" smtClean="0"/>
              <a:t>Should summer/winter CDR and SARA cut-off dates be the same?</a:t>
            </a:r>
          </a:p>
          <a:p>
            <a:endParaRPr lang="en-US" sz="24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61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 smtClean="0"/>
              <a:t>Appendix: Additional Analysis on ERCOT Seasonal </a:t>
            </a:r>
            <a:r>
              <a:rPr lang="en-US" sz="2400" dirty="0"/>
              <a:t>P</a:t>
            </a:r>
            <a:r>
              <a:rPr lang="en-US" sz="2400" dirty="0" smtClean="0"/>
              <a:t>eaks (double-click to open the pdf)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12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993517"/>
              </p:ext>
            </p:extLst>
          </p:nvPr>
        </p:nvGraphicFramePr>
        <p:xfrm>
          <a:off x="5181600" y="1066800"/>
          <a:ext cx="3738563" cy="5238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Acrobat Document" r:id="rId4" imgW="10686829" imgH="14973300" progId="AcroExch.Document.DC">
                  <p:embed/>
                </p:oleObj>
              </mc:Choice>
              <mc:Fallback>
                <p:oleObj name="Acrobat Document" r:id="rId4" imgW="10686829" imgH="149733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81600" y="1066800"/>
                        <a:ext cx="3738563" cy="52384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699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Appendix: Histogram of Historical </a:t>
            </a:r>
            <a:r>
              <a:rPr lang="en-US" sz="2400" dirty="0"/>
              <a:t>P</a:t>
            </a:r>
            <a:r>
              <a:rPr lang="en-US" sz="2400" dirty="0" smtClean="0"/>
              <a:t>eaks for Summer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83672"/>
            <a:ext cx="9144000" cy="549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47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Appendix: Histogram of Historical </a:t>
            </a:r>
            <a:r>
              <a:rPr lang="en-US" sz="2400" dirty="0"/>
              <a:t>P</a:t>
            </a:r>
            <a:r>
              <a:rPr lang="en-US" sz="2400" dirty="0" smtClean="0"/>
              <a:t>eaks for Fall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93646"/>
            <a:ext cx="9144000" cy="547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02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Appendix: Histogram of Historical </a:t>
            </a:r>
            <a:r>
              <a:rPr lang="en-US" sz="2400" dirty="0"/>
              <a:t>P</a:t>
            </a:r>
            <a:r>
              <a:rPr lang="en-US" sz="2400" dirty="0" smtClean="0"/>
              <a:t>eaks for Winter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95778"/>
            <a:ext cx="9144000" cy="546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73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Appendix: Histogram of Historical </a:t>
            </a:r>
            <a:r>
              <a:rPr lang="en-US" sz="2400" dirty="0"/>
              <a:t>P</a:t>
            </a:r>
            <a:r>
              <a:rPr lang="en-US" sz="2400" dirty="0" smtClean="0"/>
              <a:t>eaks for Spring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02218"/>
            <a:ext cx="9144000" cy="545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 smtClean="0"/>
              <a:t>Appendix: Nearly half of all planned gas projects in the latest GIS report have in-service dates on June 1</a:t>
            </a:r>
            <a:r>
              <a:rPr lang="en-US" sz="2400" baseline="30000" dirty="0" smtClean="0"/>
              <a:t>st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386682"/>
            <a:ext cx="32004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46% - 2,445 MW out of 4,900 MW of </a:t>
            </a:r>
            <a:r>
              <a:rPr lang="en-US" sz="2000" dirty="0"/>
              <a:t>planned </a:t>
            </a:r>
            <a:r>
              <a:rPr lang="en-US" sz="2000" dirty="0" smtClean="0"/>
              <a:t>gas is </a:t>
            </a:r>
            <a:r>
              <a:rPr lang="en-US" sz="2000" dirty="0"/>
              <a:t>expected </a:t>
            </a:r>
            <a:r>
              <a:rPr lang="en-US" sz="2000" dirty="0" smtClean="0"/>
              <a:t>on June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.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295400"/>
            <a:ext cx="5029200" cy="50404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95600" y="5739944"/>
            <a:ext cx="381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Data source: </a:t>
            </a:r>
            <a:endParaRPr lang="en-US" sz="1400" dirty="0" smtClean="0"/>
          </a:p>
          <a:p>
            <a:r>
              <a:rPr lang="en-US" sz="1400" dirty="0" smtClean="0"/>
              <a:t>August </a:t>
            </a:r>
            <a:r>
              <a:rPr lang="en-US" sz="1400" dirty="0"/>
              <a:t>2020 GIS </a:t>
            </a:r>
            <a:r>
              <a:rPr lang="en-US" sz="1400" dirty="0" smtClean="0"/>
              <a:t>Report - Project Details Tab</a:t>
            </a:r>
          </a:p>
          <a:p>
            <a:r>
              <a:rPr lang="en-US" sz="1400" dirty="0" smtClean="0"/>
              <a:t>In-service date refers to the ‘Projected COD’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05958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000" dirty="0" smtClean="0"/>
              <a:t>Appendix</a:t>
            </a:r>
            <a:r>
              <a:rPr lang="en-US" sz="2000" dirty="0"/>
              <a:t>: </a:t>
            </a:r>
            <a:r>
              <a:rPr lang="en-US" sz="2000" dirty="0" smtClean="0"/>
              <a:t>Over half </a:t>
            </a:r>
            <a:r>
              <a:rPr lang="en-US" sz="2000" dirty="0"/>
              <a:t>of all planned </a:t>
            </a:r>
            <a:r>
              <a:rPr lang="en-US" sz="2000" dirty="0" smtClean="0"/>
              <a:t>storage projects </a:t>
            </a:r>
            <a:r>
              <a:rPr lang="en-US" sz="2000" dirty="0"/>
              <a:t>in the latest GIS report have in-service dates </a:t>
            </a:r>
            <a:r>
              <a:rPr lang="en-US" sz="2000" dirty="0" smtClean="0"/>
              <a:t>in the months of June, July, and December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386682"/>
            <a:ext cx="32004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51% </a:t>
            </a:r>
            <a:r>
              <a:rPr lang="en-US" sz="2000" dirty="0"/>
              <a:t>- </a:t>
            </a:r>
            <a:r>
              <a:rPr lang="en-US" sz="2000" dirty="0" smtClean="0"/>
              <a:t>6,619 </a:t>
            </a:r>
            <a:r>
              <a:rPr lang="en-US" sz="2000" dirty="0"/>
              <a:t>MW out of </a:t>
            </a:r>
            <a:r>
              <a:rPr lang="en-US" sz="2000" dirty="0" smtClean="0"/>
              <a:t>12,971 </a:t>
            </a:r>
            <a:r>
              <a:rPr lang="en-US" sz="2000" dirty="0"/>
              <a:t>MW of planned </a:t>
            </a:r>
            <a:r>
              <a:rPr lang="en-US" sz="2000" dirty="0" smtClean="0"/>
              <a:t>storage is expected in the months of June, July, and December.</a:t>
            </a:r>
            <a:endParaRPr lang="en-US" sz="2000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295400"/>
            <a:ext cx="5029200" cy="50179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95600" y="5739944"/>
            <a:ext cx="381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Data source: </a:t>
            </a:r>
            <a:endParaRPr lang="en-US" sz="1400" dirty="0" smtClean="0"/>
          </a:p>
          <a:p>
            <a:r>
              <a:rPr lang="en-US" sz="1400" dirty="0" smtClean="0"/>
              <a:t>August </a:t>
            </a:r>
            <a:r>
              <a:rPr lang="en-US" sz="1400" dirty="0"/>
              <a:t>2020 GIS </a:t>
            </a:r>
            <a:r>
              <a:rPr lang="en-US" sz="1400" dirty="0" smtClean="0"/>
              <a:t>Report - Project Details Tab</a:t>
            </a:r>
          </a:p>
          <a:p>
            <a:r>
              <a:rPr lang="en-US" sz="1400" dirty="0" smtClean="0"/>
              <a:t>In-service date refers to the ‘Projected COD’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75617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3200" dirty="0" smtClean="0"/>
              <a:t>Background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r>
              <a:rPr lang="en-US" sz="2400" dirty="0" smtClean="0"/>
              <a:t>For CDR and SARA reports, we currently use a cut-off date for each season to forecast which planned projects will be available for the peak load hour of an upcoming season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This presentation will cover the following:</a:t>
            </a:r>
          </a:p>
          <a:p>
            <a:pPr lvl="1"/>
            <a:r>
              <a:rPr lang="en-US" sz="2400" dirty="0" smtClean="0"/>
              <a:t>An overview of when seasonal peaks in ERCOT</a:t>
            </a:r>
          </a:p>
          <a:p>
            <a:pPr lvl="1"/>
            <a:r>
              <a:rPr lang="en-US" sz="2400" dirty="0" smtClean="0"/>
              <a:t>Are the season cut-off dates aligned with when our seasonal peaks typically occur?</a:t>
            </a:r>
          </a:p>
          <a:p>
            <a:pPr lvl="1"/>
            <a:r>
              <a:rPr lang="en-US" sz="2400" dirty="0" smtClean="0"/>
              <a:t>In-service date trends for planned projects</a:t>
            </a:r>
            <a:endParaRPr lang="en-US" sz="2400" dirty="0"/>
          </a:p>
          <a:p>
            <a:pPr lvl="1"/>
            <a:r>
              <a:rPr lang="en-US" sz="2400" dirty="0" smtClean="0"/>
              <a:t>Five options for discussion</a:t>
            </a:r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22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600" dirty="0" smtClean="0"/>
              <a:t>Current Season Cut-Off Dates for Planned Projects in CDR/SARA Reports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181600"/>
          </a:xfrm>
        </p:spPr>
        <p:txBody>
          <a:bodyPr/>
          <a:lstStyle/>
          <a:p>
            <a:r>
              <a:rPr lang="en-US" sz="2400" dirty="0" smtClean="0"/>
              <a:t>Spring </a:t>
            </a:r>
            <a:r>
              <a:rPr lang="en-US" sz="2400" dirty="0"/>
              <a:t>(March </a:t>
            </a:r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/>
              <a:t>)</a:t>
            </a:r>
          </a:p>
          <a:p>
            <a:r>
              <a:rPr lang="en-US" sz="2400" dirty="0" smtClean="0"/>
              <a:t>Summer (June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Fall (October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/>
              <a:t>Winter </a:t>
            </a:r>
            <a:r>
              <a:rPr lang="en-US" sz="2400" dirty="0" smtClean="0"/>
              <a:t>(December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For projects that </a:t>
            </a:r>
            <a:r>
              <a:rPr lang="en-US" sz="2400" dirty="0"/>
              <a:t>have been </a:t>
            </a:r>
            <a:r>
              <a:rPr lang="en-US" sz="2400" dirty="0" smtClean="0"/>
              <a:t>approved </a:t>
            </a:r>
            <a:r>
              <a:rPr lang="en-US" sz="2400" dirty="0"/>
              <a:t>for </a:t>
            </a:r>
            <a:r>
              <a:rPr lang="en-US" sz="2400" dirty="0" smtClean="0"/>
              <a:t>Synchronization (Part </a:t>
            </a:r>
            <a:r>
              <a:rPr lang="en-US" sz="2400" dirty="0"/>
              <a:t>2 </a:t>
            </a:r>
            <a:r>
              <a:rPr lang="en-US" sz="2400" dirty="0" smtClean="0"/>
              <a:t>Commissioning Checklist), the season cut-off dates are extended to the following for the SARA reports:</a:t>
            </a:r>
            <a:endParaRPr lang="en-US" sz="2400" dirty="0"/>
          </a:p>
          <a:p>
            <a:pPr lvl="1"/>
            <a:r>
              <a:rPr lang="en-US" sz="2400" dirty="0" smtClean="0"/>
              <a:t>Spring (April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Summer (July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Fall (no extension)</a:t>
            </a:r>
          </a:p>
          <a:p>
            <a:pPr lvl="1"/>
            <a:r>
              <a:rPr lang="en-US" sz="2400" dirty="0" smtClean="0"/>
              <a:t>Winter (Dec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)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7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356518"/>
          </a:xfrm>
        </p:spPr>
        <p:txBody>
          <a:bodyPr/>
          <a:lstStyle/>
          <a:p>
            <a:r>
              <a:rPr lang="en-US" sz="2600" dirty="0" smtClean="0"/>
              <a:t>Season Cut-Off Date in SARA for Planned Projects that have been Approved for Synchronization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410200"/>
          </a:xfrm>
        </p:spPr>
        <p:txBody>
          <a:bodyPr/>
          <a:lstStyle/>
          <a:p>
            <a:r>
              <a:rPr lang="en-US" sz="1800" dirty="0" smtClean="0"/>
              <a:t>Motivation for extending the cut-off date for these projects – In order to create better alignment with ERCOT Operations short-term wind and solar forecast reports</a:t>
            </a:r>
          </a:p>
          <a:p>
            <a:r>
              <a:rPr lang="en-US" sz="1800" dirty="0" smtClean="0"/>
              <a:t>Implemented for the first time in the Final Spring 2020 SARA report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441681"/>
              </p:ext>
            </p:extLst>
          </p:nvPr>
        </p:nvGraphicFramePr>
        <p:xfrm>
          <a:off x="713874" y="2362200"/>
          <a:ext cx="7924800" cy="3851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2"/>
                <a:gridCol w="2819400"/>
                <a:gridCol w="1828800"/>
                <a:gridCol w="1066798"/>
              </a:tblGrid>
              <a:tr h="949036"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Report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MW contribution from</a:t>
                      </a:r>
                      <a:r>
                        <a:rPr lang="en-US" sz="1600" baseline="0" dirty="0" smtClean="0"/>
                        <a:t> projects approved for synchronization AND met extended cut-off dates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MW</a:t>
                      </a:r>
                      <a:r>
                        <a:rPr lang="en-US" sz="1600" baseline="0" dirty="0" smtClean="0"/>
                        <a:t> contribution from all planned</a:t>
                      </a:r>
                      <a:r>
                        <a:rPr lang="en-US" sz="1600" dirty="0" smtClean="0"/>
                        <a:t> projects</a:t>
                      </a:r>
                      <a:r>
                        <a:rPr lang="en-US" sz="1600" baseline="0" dirty="0" smtClean="0"/>
                        <a:t> in report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% of Total</a:t>
                      </a:r>
                      <a:endParaRPr lang="en-US" sz="1600" dirty="0"/>
                    </a:p>
                  </a:txBody>
                  <a:tcPr/>
                </a:tc>
              </a:tr>
              <a:tr h="4641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Final Spring 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719 MW (1 gas, 6 wind)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1,669</a:t>
                      </a:r>
                      <a:r>
                        <a:rPr lang="en-US" sz="1400" baseline="0" dirty="0" smtClean="0"/>
                        <a:t>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43%</a:t>
                      </a:r>
                      <a:endParaRPr lang="en-US" sz="1400" dirty="0"/>
                    </a:p>
                  </a:txBody>
                  <a:tcPr/>
                </a:tc>
              </a:tr>
              <a:tr h="4641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Prelim. Summer 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72 MW (3 wind)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2,198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3%</a:t>
                      </a:r>
                      <a:endParaRPr lang="en-US" sz="1400" dirty="0"/>
                    </a:p>
                  </a:txBody>
                  <a:tcPr/>
                </a:tc>
              </a:tr>
              <a:tr h="4641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Final Summer 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237</a:t>
                      </a:r>
                      <a:r>
                        <a:rPr lang="en-US" sz="1400" baseline="0" dirty="0" smtClean="0"/>
                        <a:t> MW (3 wind, 1 solar)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1,772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13%</a:t>
                      </a:r>
                      <a:endParaRPr lang="en-US" sz="1400" dirty="0"/>
                    </a:p>
                  </a:txBody>
                  <a:tcPr/>
                </a:tc>
              </a:tr>
              <a:tr h="4641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Prelim. Fall 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0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3,155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0%</a:t>
                      </a:r>
                      <a:endParaRPr lang="en-US" sz="1400" dirty="0"/>
                    </a:p>
                  </a:txBody>
                  <a:tcPr/>
                </a:tc>
              </a:tr>
              <a:tr h="4641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Final Fall 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0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1,475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0%</a:t>
                      </a:r>
                      <a:endParaRPr lang="en-US" sz="1400" dirty="0"/>
                    </a:p>
                  </a:txBody>
                  <a:tcPr/>
                </a:tc>
              </a:tr>
              <a:tr h="4641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Prelim. Winter 2020/21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0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1,359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0%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36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48198"/>
          </a:xfrm>
        </p:spPr>
        <p:txBody>
          <a:bodyPr/>
          <a:lstStyle/>
          <a:p>
            <a:r>
              <a:rPr lang="en-US" sz="2300" dirty="0" smtClean="0"/>
              <a:t>Seasonal peaks in ERCOT have historically not occurred at the beginning of a season</a:t>
            </a:r>
            <a:br>
              <a:rPr lang="en-US" sz="2300" dirty="0" smtClean="0"/>
            </a:br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7400" y="6172200"/>
            <a:ext cx="708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Data: ERCOT Hourly Load </a:t>
            </a:r>
            <a:r>
              <a:rPr lang="en-US" sz="1200" dirty="0"/>
              <a:t>Data </a:t>
            </a:r>
            <a:r>
              <a:rPr lang="en-US" sz="1200" dirty="0" smtClean="0"/>
              <a:t>Archives (2002 – 2020) </a:t>
            </a:r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www.ercot.com/gridinfo/load/load_hist</a:t>
            </a:r>
            <a:endParaRPr lang="en-US" sz="12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091880"/>
            <a:ext cx="8278802" cy="50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9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3000" dirty="0" smtClean="0"/>
              <a:t>Key Takeaways from Seasonal Peak Analysis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r>
              <a:rPr lang="en-US" sz="2400" dirty="0" smtClean="0"/>
              <a:t>With the exception of Fall, most seasonal peaks in ERCOT have not occurred at the start of the season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Based on 18 years of historical data, the following are observations regarding the timing of the seasonal peak days:</a:t>
            </a:r>
          </a:p>
          <a:p>
            <a:pPr lvl="1"/>
            <a:r>
              <a:rPr lang="en-US" sz="2400" dirty="0" smtClean="0"/>
              <a:t>Summer peaks usually occur in early August</a:t>
            </a:r>
          </a:p>
          <a:p>
            <a:pPr lvl="1"/>
            <a:r>
              <a:rPr lang="en-US" sz="2400" dirty="0" smtClean="0"/>
              <a:t>Fall peaks usually occur in early October</a:t>
            </a:r>
          </a:p>
          <a:p>
            <a:pPr lvl="1"/>
            <a:r>
              <a:rPr lang="en-US" sz="2400" dirty="0" smtClean="0"/>
              <a:t>Winter peaks usually occur in January</a:t>
            </a:r>
          </a:p>
          <a:p>
            <a:pPr lvl="1"/>
            <a:r>
              <a:rPr lang="en-US" sz="2400" dirty="0" smtClean="0"/>
              <a:t>Spring peaks usually occur in late May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7400" y="6172200"/>
            <a:ext cx="708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Data: ERCOT Hourly Load </a:t>
            </a:r>
            <a:r>
              <a:rPr lang="en-US" sz="1200" dirty="0"/>
              <a:t>Data </a:t>
            </a:r>
            <a:r>
              <a:rPr lang="en-US" sz="1200" dirty="0" smtClean="0"/>
              <a:t>Archives (2002 – 2020) </a:t>
            </a:r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www.ercot.com/gridinfo/load/load_hist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69666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171" y="1295400"/>
            <a:ext cx="5003229" cy="50200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 smtClean="0"/>
              <a:t>In recent years, the in-service </a:t>
            </a:r>
            <a:r>
              <a:rPr lang="en-US" sz="2400" dirty="0"/>
              <a:t>dates </a:t>
            </a:r>
            <a:r>
              <a:rPr lang="en-US" sz="2400" dirty="0" smtClean="0"/>
              <a:t>for planned projects have clustered </a:t>
            </a:r>
            <a:r>
              <a:rPr lang="en-US" sz="2400" dirty="0"/>
              <a:t>into the month of </a:t>
            </a:r>
            <a:r>
              <a:rPr lang="en-US" sz="2400" dirty="0" smtClean="0"/>
              <a:t>December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223914"/>
            <a:ext cx="3429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33% </a:t>
            </a:r>
            <a:r>
              <a:rPr lang="en-US" sz="1600" dirty="0"/>
              <a:t>- </a:t>
            </a:r>
            <a:r>
              <a:rPr lang="en-US" sz="1600" dirty="0" smtClean="0"/>
              <a:t>34,224 </a:t>
            </a:r>
            <a:r>
              <a:rPr lang="en-US" sz="1600" dirty="0"/>
              <a:t>MW out of </a:t>
            </a:r>
            <a:r>
              <a:rPr lang="en-US" sz="1600" dirty="0" smtClean="0"/>
              <a:t>103,980 </a:t>
            </a:r>
            <a:r>
              <a:rPr lang="en-US" sz="1600" dirty="0"/>
              <a:t>MW </a:t>
            </a:r>
            <a:r>
              <a:rPr lang="en-US" sz="1600" dirty="0" smtClean="0"/>
              <a:t>planned projects in the August 2020 GIS report have in-service dates in the month of December</a:t>
            </a:r>
          </a:p>
          <a:p>
            <a:endParaRPr lang="en-US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This behavior seems be to driven by PTC/ITC incentive deadlines and can be seen in GIS reports as far back as January 2015</a:t>
            </a:r>
          </a:p>
          <a:p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Why is this important to our current discussion?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Extending season cut-off dates could add additional planned projects that have the potential of being delayed.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0" y="5739944"/>
            <a:ext cx="381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Data source: </a:t>
            </a:r>
            <a:endParaRPr lang="en-US" sz="1400" dirty="0" smtClean="0"/>
          </a:p>
          <a:p>
            <a:r>
              <a:rPr lang="en-US" sz="1400" dirty="0" smtClean="0"/>
              <a:t>August </a:t>
            </a:r>
            <a:r>
              <a:rPr lang="en-US" sz="1400" dirty="0"/>
              <a:t>2020 GIS </a:t>
            </a:r>
            <a:r>
              <a:rPr lang="en-US" sz="1400" dirty="0" smtClean="0"/>
              <a:t>Report - Project Details Tab</a:t>
            </a:r>
          </a:p>
          <a:p>
            <a:r>
              <a:rPr lang="en-US" sz="1400" dirty="0" smtClean="0"/>
              <a:t>In-service date refers to the ‘Projected COD’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92665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/>
              <a:t>Half of all planned </a:t>
            </a:r>
            <a:r>
              <a:rPr lang="en-US" sz="2400" dirty="0" smtClean="0"/>
              <a:t>wind projects </a:t>
            </a:r>
            <a:r>
              <a:rPr lang="en-US" sz="2400" dirty="0"/>
              <a:t>have in-service dates </a:t>
            </a:r>
            <a:r>
              <a:rPr lang="en-US" sz="2400" dirty="0" smtClean="0"/>
              <a:t>in the month of December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386682"/>
            <a:ext cx="3200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50% </a:t>
            </a:r>
            <a:r>
              <a:rPr lang="en-US" sz="2100" dirty="0"/>
              <a:t>- </a:t>
            </a:r>
            <a:r>
              <a:rPr lang="en-US" sz="2100" dirty="0" smtClean="0"/>
              <a:t>11,895 </a:t>
            </a:r>
            <a:r>
              <a:rPr lang="en-US" sz="2100" dirty="0"/>
              <a:t>MW out of </a:t>
            </a:r>
            <a:r>
              <a:rPr lang="en-US" sz="2100" dirty="0" smtClean="0"/>
              <a:t>23,660 </a:t>
            </a:r>
            <a:r>
              <a:rPr lang="en-US" sz="2100" dirty="0"/>
              <a:t>MW planned </a:t>
            </a:r>
            <a:r>
              <a:rPr lang="en-US" sz="2100" dirty="0" smtClean="0"/>
              <a:t>wind is </a:t>
            </a:r>
            <a:r>
              <a:rPr lang="en-US" sz="2100" dirty="0"/>
              <a:t>expected in </a:t>
            </a:r>
            <a:r>
              <a:rPr lang="en-US" sz="2100" dirty="0" smtClean="0"/>
              <a:t>month of December</a:t>
            </a:r>
            <a:endParaRPr lang="en-US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Extending the </a:t>
            </a:r>
            <a:r>
              <a:rPr lang="en-US" sz="2100" dirty="0"/>
              <a:t>winter cut-off date </a:t>
            </a:r>
            <a:r>
              <a:rPr lang="en-US" sz="2100" dirty="0" smtClean="0"/>
              <a:t>past December </a:t>
            </a:r>
            <a:r>
              <a:rPr lang="en-US" sz="2100" dirty="0"/>
              <a:t>1</a:t>
            </a:r>
            <a:r>
              <a:rPr lang="en-US" sz="2100" baseline="30000" dirty="0"/>
              <a:t>st</a:t>
            </a:r>
            <a:r>
              <a:rPr lang="en-US" sz="2100" dirty="0"/>
              <a:t> </a:t>
            </a:r>
            <a:r>
              <a:rPr lang="en-US" sz="2100" dirty="0" smtClean="0"/>
              <a:t>could significantly increase the number of planned wind projects</a:t>
            </a:r>
            <a:r>
              <a:rPr lang="en-US" sz="2100" dirty="0"/>
              <a:t> in future CDR and SARA </a:t>
            </a:r>
            <a:r>
              <a:rPr lang="en-US" sz="2100" dirty="0" smtClean="0"/>
              <a:t>reports</a:t>
            </a:r>
          </a:p>
          <a:p>
            <a:endParaRPr lang="en-US" sz="21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295400"/>
            <a:ext cx="5029200" cy="50235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048000" y="5739944"/>
            <a:ext cx="381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Data source: </a:t>
            </a:r>
            <a:endParaRPr lang="en-US" sz="1400" dirty="0" smtClean="0"/>
          </a:p>
          <a:p>
            <a:r>
              <a:rPr lang="en-US" sz="1400" dirty="0" smtClean="0"/>
              <a:t>August </a:t>
            </a:r>
            <a:r>
              <a:rPr lang="en-US" sz="1400" dirty="0"/>
              <a:t>2020 GIS </a:t>
            </a:r>
            <a:r>
              <a:rPr lang="en-US" sz="1400" dirty="0" smtClean="0"/>
              <a:t>Report - Project Details Tab</a:t>
            </a:r>
          </a:p>
          <a:p>
            <a:r>
              <a:rPr lang="en-US" sz="1400" dirty="0" smtClean="0"/>
              <a:t>In-service date refers to the ‘Projected COD’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81437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/>
              <a:t>Half of all planned </a:t>
            </a:r>
            <a:r>
              <a:rPr lang="en-US" sz="2400" dirty="0" smtClean="0"/>
              <a:t>solar projects </a:t>
            </a:r>
            <a:r>
              <a:rPr lang="en-US" sz="2400" dirty="0"/>
              <a:t>have in-service </a:t>
            </a:r>
            <a:r>
              <a:rPr lang="en-US" sz="2400" dirty="0" smtClean="0"/>
              <a:t>dates in the month of June or December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386682"/>
            <a:ext cx="3200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/>
              <a:t>50% - </a:t>
            </a:r>
            <a:r>
              <a:rPr lang="en-US" sz="2100" dirty="0" smtClean="0"/>
              <a:t>31,200 </a:t>
            </a:r>
            <a:r>
              <a:rPr lang="en-US" sz="2100" dirty="0"/>
              <a:t>MW out of </a:t>
            </a:r>
            <a:r>
              <a:rPr lang="en-US" sz="2100" dirty="0" smtClean="0"/>
              <a:t>61,816 MW planned solar is expected in months of June or December</a:t>
            </a:r>
            <a:endParaRPr lang="en-US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 smtClean="0"/>
              <a:t>Extending the summer and winter </a:t>
            </a:r>
            <a:r>
              <a:rPr lang="en-US" sz="2100" dirty="0"/>
              <a:t>cut-off </a:t>
            </a:r>
            <a:r>
              <a:rPr lang="en-US" sz="2100" dirty="0" smtClean="0"/>
              <a:t>dates could increase the number of planned solar projects in future CDR and SARA reports</a:t>
            </a:r>
          </a:p>
          <a:p>
            <a:endParaRPr lang="en-US" sz="21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304544"/>
            <a:ext cx="5020056" cy="50200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0" y="5739944"/>
            <a:ext cx="381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Data source: </a:t>
            </a:r>
            <a:endParaRPr lang="en-US" sz="1400" dirty="0" smtClean="0"/>
          </a:p>
          <a:p>
            <a:r>
              <a:rPr lang="en-US" sz="1400" dirty="0" smtClean="0"/>
              <a:t>August </a:t>
            </a:r>
            <a:r>
              <a:rPr lang="en-US" sz="1400" dirty="0"/>
              <a:t>2020 GIS </a:t>
            </a:r>
            <a:r>
              <a:rPr lang="en-US" sz="1400" dirty="0" smtClean="0"/>
              <a:t>Report - Project Details Tab</a:t>
            </a:r>
          </a:p>
          <a:p>
            <a:r>
              <a:rPr lang="en-US" sz="1400" dirty="0" smtClean="0"/>
              <a:t>In-service date refers to the ‘Projected COD’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2459018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13123</TotalTime>
  <Words>1215</Words>
  <Application>Microsoft Office PowerPoint</Application>
  <PresentationFormat>On-screen Show (4:3)</PresentationFormat>
  <Paragraphs>164</Paragraphs>
  <Slides>19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1_Custom Design</vt:lpstr>
      <vt:lpstr>Custom Design</vt:lpstr>
      <vt:lpstr>1_Office Theme</vt:lpstr>
      <vt:lpstr>Acrobat Document</vt:lpstr>
      <vt:lpstr>PowerPoint Presentation</vt:lpstr>
      <vt:lpstr>Background</vt:lpstr>
      <vt:lpstr>Current Season Cut-Off Dates for Planned Projects in CDR/SARA Reports</vt:lpstr>
      <vt:lpstr>Season Cut-Off Date in SARA for Planned Projects that have been Approved for Synchronization</vt:lpstr>
      <vt:lpstr>Seasonal peaks in ERCOT have historically not occurred at the beginning of a season </vt:lpstr>
      <vt:lpstr>Key Takeaways from Seasonal Peak Analysis</vt:lpstr>
      <vt:lpstr>In recent years, the in-service dates for planned projects have clustered into the month of December</vt:lpstr>
      <vt:lpstr>Half of all planned wind projects have in-service dates in the month of December</vt:lpstr>
      <vt:lpstr>Half of all planned solar projects have in-service dates in the month of June or December</vt:lpstr>
      <vt:lpstr>Five Options for Discussion</vt:lpstr>
      <vt:lpstr>Five Options for Discussion, continued</vt:lpstr>
      <vt:lpstr>Issues to Consider</vt:lpstr>
      <vt:lpstr>Appendix: Additional Analysis on ERCOT Seasonal Peaks (double-click to open the pdf)</vt:lpstr>
      <vt:lpstr>Appendix: Histogram of Historical Peaks for Summer</vt:lpstr>
      <vt:lpstr>Appendix: Histogram of Historical Peaks for Fall</vt:lpstr>
      <vt:lpstr>Appendix: Histogram of Historical Peaks for Winter</vt:lpstr>
      <vt:lpstr>Appendix: Histogram of Historical Peaks for Spring</vt:lpstr>
      <vt:lpstr>Appendix: Nearly half of all planned gas projects in the latest GIS report have in-service dates on June 1st</vt:lpstr>
      <vt:lpstr>Appendix: Over half of all planned storage projects in the latest GIS report have in-service dates in the months of June, July, and December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Mantena, Dan</dc:creator>
  <cp:lastModifiedBy>Mantena, Dan</cp:lastModifiedBy>
  <cp:revision>1030</cp:revision>
  <cp:lastPrinted>2019-06-19T13:25:00Z</cp:lastPrinted>
  <dcterms:created xsi:type="dcterms:W3CDTF">2016-01-21T15:20:31Z</dcterms:created>
  <dcterms:modified xsi:type="dcterms:W3CDTF">2020-09-23T12:37:38Z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