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7" r:id="rId7"/>
    <p:sldId id="268" r:id="rId8"/>
    <p:sldId id="280" r:id="rId9"/>
    <p:sldId id="279" r:id="rId10"/>
    <p:sldId id="281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131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5E192-70E8-4683-9AD9-C2AFDFE60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2B19937-7DE9-4F64-9ABB-943CB2BB0C0D}">
      <dgm:prSet phldrT="[Text]"/>
      <dgm:spPr/>
      <dgm:t>
        <a:bodyPr/>
        <a:lstStyle/>
        <a:p>
          <a:r>
            <a:rPr lang="en-US" dirty="0" smtClean="0"/>
            <a:t>EMIL Web Interface Release</a:t>
          </a:r>
        </a:p>
      </dgm:t>
    </dgm:pt>
    <dgm:pt modelId="{1B57865D-2DDC-4E93-8273-A53FFA1B6E4B}" type="parTrans" cxnId="{52EEE157-B46D-4A40-BA34-478E2F148211}">
      <dgm:prSet/>
      <dgm:spPr/>
      <dgm:t>
        <a:bodyPr/>
        <a:lstStyle/>
        <a:p>
          <a:endParaRPr lang="en-US"/>
        </a:p>
      </dgm:t>
    </dgm:pt>
    <dgm:pt modelId="{3B0C0A3E-0D4B-4AAE-B30F-F853D86F8687}" type="sibTrans" cxnId="{52EEE157-B46D-4A40-BA34-478E2F148211}">
      <dgm:prSet/>
      <dgm:spPr/>
      <dgm:t>
        <a:bodyPr/>
        <a:lstStyle/>
        <a:p>
          <a:endParaRPr lang="en-US"/>
        </a:p>
      </dgm:t>
    </dgm:pt>
    <dgm:pt modelId="{2DCAC677-4C19-4901-A0ED-C2896411859A}">
      <dgm:prSet phldrT="[Text]"/>
      <dgm:spPr/>
      <dgm:t>
        <a:bodyPr/>
        <a:lstStyle/>
        <a:p>
          <a:r>
            <a:rPr lang="en-US" dirty="0" smtClean="0"/>
            <a:t>Sandbox Version New MIS</a:t>
          </a:r>
          <a:endParaRPr lang="en-US" dirty="0"/>
        </a:p>
      </dgm:t>
    </dgm:pt>
    <dgm:pt modelId="{82FB840B-DA48-4B02-B59E-0BFC46A08E6D}" type="parTrans" cxnId="{F94F7D99-1251-4044-B87D-7C729B4572BA}">
      <dgm:prSet/>
      <dgm:spPr/>
      <dgm:t>
        <a:bodyPr/>
        <a:lstStyle/>
        <a:p>
          <a:endParaRPr lang="en-US"/>
        </a:p>
      </dgm:t>
    </dgm:pt>
    <dgm:pt modelId="{968554FA-E2DB-4714-95D5-037DA3EF53C4}" type="sibTrans" cxnId="{F94F7D99-1251-4044-B87D-7C729B4572BA}">
      <dgm:prSet/>
      <dgm:spPr/>
      <dgm:t>
        <a:bodyPr/>
        <a:lstStyle/>
        <a:p>
          <a:endParaRPr lang="en-US"/>
        </a:p>
      </dgm:t>
    </dgm:pt>
    <dgm:pt modelId="{683265DB-AAFE-475D-9125-470EDE7700F8}">
      <dgm:prSet phldrT="[Text]"/>
      <dgm:spPr/>
      <dgm:t>
        <a:bodyPr/>
        <a:lstStyle/>
        <a:p>
          <a:r>
            <a:rPr lang="en-US" dirty="0" smtClean="0"/>
            <a:t>MIS Production Soft Launch </a:t>
          </a:r>
        </a:p>
        <a:p>
          <a:r>
            <a:rPr lang="en-US" dirty="0" smtClean="0"/>
            <a:t>MP Testing</a:t>
          </a:r>
          <a:endParaRPr lang="en-US" dirty="0"/>
        </a:p>
      </dgm:t>
    </dgm:pt>
    <dgm:pt modelId="{4668625E-143B-4C33-B46B-24110A96ECCE}" type="parTrans" cxnId="{8C85EE63-9547-4FAA-A095-340426AC35A2}">
      <dgm:prSet/>
      <dgm:spPr/>
      <dgm:t>
        <a:bodyPr/>
        <a:lstStyle/>
        <a:p>
          <a:endParaRPr lang="en-US"/>
        </a:p>
      </dgm:t>
    </dgm:pt>
    <dgm:pt modelId="{E3C4AFB0-EBFF-4C94-A0AA-659E65719FC3}" type="sibTrans" cxnId="{8C85EE63-9547-4FAA-A095-340426AC35A2}">
      <dgm:prSet/>
      <dgm:spPr/>
      <dgm:t>
        <a:bodyPr/>
        <a:lstStyle/>
        <a:p>
          <a:endParaRPr lang="en-US"/>
        </a:p>
      </dgm:t>
    </dgm:pt>
    <dgm:pt modelId="{5C64434C-6348-4665-A272-75ED4CD99C2A}">
      <dgm:prSet phldrT="[Text]"/>
      <dgm:spPr/>
      <dgm:t>
        <a:bodyPr/>
        <a:lstStyle/>
        <a:p>
          <a:r>
            <a:rPr lang="en-US" dirty="0" smtClean="0"/>
            <a:t>MIS Production Go-Live</a:t>
          </a:r>
          <a:endParaRPr lang="en-US" dirty="0"/>
        </a:p>
      </dgm:t>
    </dgm:pt>
    <dgm:pt modelId="{6EBB1B89-EE73-4C60-AC6F-64BC2D20D4F8}" type="parTrans" cxnId="{F3F6559F-E2C2-47DC-B694-8E7C771D47F3}">
      <dgm:prSet/>
      <dgm:spPr/>
      <dgm:t>
        <a:bodyPr/>
        <a:lstStyle/>
        <a:p>
          <a:endParaRPr lang="en-US"/>
        </a:p>
      </dgm:t>
    </dgm:pt>
    <dgm:pt modelId="{B0768CBA-052F-4E28-94D3-397C5320CCF7}" type="sibTrans" cxnId="{F3F6559F-E2C2-47DC-B694-8E7C771D47F3}">
      <dgm:prSet/>
      <dgm:spPr/>
      <dgm:t>
        <a:bodyPr/>
        <a:lstStyle/>
        <a:p>
          <a:endParaRPr lang="en-US"/>
        </a:p>
      </dgm:t>
    </dgm:pt>
    <dgm:pt modelId="{27C320AF-4B72-4C24-A6E1-0F4695830BBB}">
      <dgm:prSet phldrT="[Text]"/>
      <dgm:spPr/>
      <dgm:t>
        <a:bodyPr/>
        <a:lstStyle/>
        <a:p>
          <a:r>
            <a:rPr lang="en-US" dirty="0" smtClean="0"/>
            <a:t>Decommission </a:t>
          </a:r>
        </a:p>
        <a:p>
          <a:r>
            <a:rPr lang="en-US" dirty="0" smtClean="0"/>
            <a:t>Old MIS</a:t>
          </a:r>
          <a:endParaRPr lang="en-US" dirty="0"/>
        </a:p>
      </dgm:t>
    </dgm:pt>
    <dgm:pt modelId="{B4E6A275-4C2E-41AD-8571-0BE1982AD88D}" type="parTrans" cxnId="{DB299821-730B-4065-A122-9AF15246B091}">
      <dgm:prSet/>
      <dgm:spPr/>
      <dgm:t>
        <a:bodyPr/>
        <a:lstStyle/>
        <a:p>
          <a:endParaRPr lang="en-US"/>
        </a:p>
      </dgm:t>
    </dgm:pt>
    <dgm:pt modelId="{EB8DE598-5837-4E2E-95FC-D4AB27444FF6}" type="sibTrans" cxnId="{DB299821-730B-4065-A122-9AF15246B091}">
      <dgm:prSet/>
      <dgm:spPr/>
      <dgm:t>
        <a:bodyPr/>
        <a:lstStyle/>
        <a:p>
          <a:endParaRPr lang="en-US"/>
        </a:p>
      </dgm:t>
    </dgm:pt>
    <dgm:pt modelId="{88984501-405B-4385-AE51-11FAABBC686D}">
      <dgm:prSet phldrT="[Text]"/>
      <dgm:spPr/>
      <dgm:t>
        <a:bodyPr/>
        <a:lstStyle/>
        <a:p>
          <a:r>
            <a:rPr lang="en-US" dirty="0" smtClean="0"/>
            <a:t>Transition ERCOT.COM Content into Integrated Platform</a:t>
          </a:r>
          <a:endParaRPr lang="en-US" dirty="0"/>
        </a:p>
      </dgm:t>
    </dgm:pt>
    <dgm:pt modelId="{4E5CC3C7-B255-4E35-B84F-CA9BB9C98DA3}" type="parTrans" cxnId="{9E13298E-8438-433C-86B8-F3CDA33F7E01}">
      <dgm:prSet/>
      <dgm:spPr/>
      <dgm:t>
        <a:bodyPr/>
        <a:lstStyle/>
        <a:p>
          <a:endParaRPr lang="en-US"/>
        </a:p>
      </dgm:t>
    </dgm:pt>
    <dgm:pt modelId="{DFBF1EF6-B92F-47D2-AA30-D7A82A53D670}" type="sibTrans" cxnId="{9E13298E-8438-433C-86B8-F3CDA33F7E01}">
      <dgm:prSet/>
      <dgm:spPr/>
      <dgm:t>
        <a:bodyPr/>
        <a:lstStyle/>
        <a:p>
          <a:endParaRPr lang="en-US"/>
        </a:p>
      </dgm:t>
    </dgm:pt>
    <dgm:pt modelId="{67A20765-2B8E-41AA-A25A-23F55E4EF95D}" type="pres">
      <dgm:prSet presAssocID="{CF25E192-70E8-4683-9AD9-C2AFDFE60413}" presName="CompostProcess" presStyleCnt="0">
        <dgm:presLayoutVars>
          <dgm:dir/>
          <dgm:resizeHandles val="exact"/>
        </dgm:presLayoutVars>
      </dgm:prSet>
      <dgm:spPr/>
    </dgm:pt>
    <dgm:pt modelId="{11ACBB6B-F376-4850-B542-3C15D735E9AA}" type="pres">
      <dgm:prSet presAssocID="{CF25E192-70E8-4683-9AD9-C2AFDFE60413}" presName="arrow" presStyleLbl="bgShp" presStyleIdx="0" presStyleCnt="1"/>
      <dgm:spPr/>
    </dgm:pt>
    <dgm:pt modelId="{98E60D61-AF41-4B33-B627-1937D40A3678}" type="pres">
      <dgm:prSet presAssocID="{CF25E192-70E8-4683-9AD9-C2AFDFE60413}" presName="linearProcess" presStyleCnt="0"/>
      <dgm:spPr/>
    </dgm:pt>
    <dgm:pt modelId="{E5E576A0-FFF1-4F94-A5DF-14AD567BE2D6}" type="pres">
      <dgm:prSet presAssocID="{62B19937-7DE9-4F64-9ABB-943CB2BB0C0D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BFE358-DD63-4EF6-A169-5525FCD3545B}" type="pres">
      <dgm:prSet presAssocID="{3B0C0A3E-0D4B-4AAE-B30F-F853D86F8687}" presName="sibTrans" presStyleCnt="0"/>
      <dgm:spPr/>
    </dgm:pt>
    <dgm:pt modelId="{604CF4CC-3072-4AE8-AA02-05A4D534AB03}" type="pres">
      <dgm:prSet presAssocID="{2DCAC677-4C19-4901-A0ED-C2896411859A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55AB1-F145-4065-8B77-1270B5BE5854}" type="pres">
      <dgm:prSet presAssocID="{968554FA-E2DB-4714-95D5-037DA3EF53C4}" presName="sibTrans" presStyleCnt="0"/>
      <dgm:spPr/>
    </dgm:pt>
    <dgm:pt modelId="{904882C9-47EC-491B-8400-C3B9BF4509D5}" type="pres">
      <dgm:prSet presAssocID="{683265DB-AAFE-475D-9125-470EDE7700F8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10E85-AEE1-402C-BC25-6B01A17DF2E4}" type="pres">
      <dgm:prSet presAssocID="{E3C4AFB0-EBFF-4C94-A0AA-659E65719FC3}" presName="sibTrans" presStyleCnt="0"/>
      <dgm:spPr/>
    </dgm:pt>
    <dgm:pt modelId="{A1C5D21F-098D-4031-A67E-1DE8072A8140}" type="pres">
      <dgm:prSet presAssocID="{5C64434C-6348-4665-A272-75ED4CD99C2A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1CD61-9858-4FBF-B827-CE540DF7EB7F}" type="pres">
      <dgm:prSet presAssocID="{B0768CBA-052F-4E28-94D3-397C5320CCF7}" presName="sibTrans" presStyleCnt="0"/>
      <dgm:spPr/>
    </dgm:pt>
    <dgm:pt modelId="{EF44ACB0-91C6-4E33-8159-70BA472933E7}" type="pres">
      <dgm:prSet presAssocID="{27C320AF-4B72-4C24-A6E1-0F4695830BBB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0AD74-9328-4F61-BB6B-406F4A9BCB4B}" type="pres">
      <dgm:prSet presAssocID="{EB8DE598-5837-4E2E-95FC-D4AB27444FF6}" presName="sibTrans" presStyleCnt="0"/>
      <dgm:spPr/>
    </dgm:pt>
    <dgm:pt modelId="{6E2D1EF8-19CE-4D04-A90B-3DC3C927AC7A}" type="pres">
      <dgm:prSet presAssocID="{88984501-405B-4385-AE51-11FAABBC686D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216D6F-DCE5-4222-8EEB-F793B0CA6DCE}" type="presOf" srcId="{2DCAC677-4C19-4901-A0ED-C2896411859A}" destId="{604CF4CC-3072-4AE8-AA02-05A4D534AB03}" srcOrd="0" destOrd="0" presId="urn:microsoft.com/office/officeart/2005/8/layout/hProcess9"/>
    <dgm:cxn modelId="{A9E8A7CD-1894-42E3-A772-C7F108D465C0}" type="presOf" srcId="{62B19937-7DE9-4F64-9ABB-943CB2BB0C0D}" destId="{E5E576A0-FFF1-4F94-A5DF-14AD567BE2D6}" srcOrd="0" destOrd="0" presId="urn:microsoft.com/office/officeart/2005/8/layout/hProcess9"/>
    <dgm:cxn modelId="{1ACDA576-1C2D-416C-8AEB-6F040B7921B7}" type="presOf" srcId="{27C320AF-4B72-4C24-A6E1-0F4695830BBB}" destId="{EF44ACB0-91C6-4E33-8159-70BA472933E7}" srcOrd="0" destOrd="0" presId="urn:microsoft.com/office/officeart/2005/8/layout/hProcess9"/>
    <dgm:cxn modelId="{6FBC260B-655D-4092-84B5-2B1CB0E6CFEB}" type="presOf" srcId="{5C64434C-6348-4665-A272-75ED4CD99C2A}" destId="{A1C5D21F-098D-4031-A67E-1DE8072A8140}" srcOrd="0" destOrd="0" presId="urn:microsoft.com/office/officeart/2005/8/layout/hProcess9"/>
    <dgm:cxn modelId="{F3F6559F-E2C2-47DC-B694-8E7C771D47F3}" srcId="{CF25E192-70E8-4683-9AD9-C2AFDFE60413}" destId="{5C64434C-6348-4665-A272-75ED4CD99C2A}" srcOrd="3" destOrd="0" parTransId="{6EBB1B89-EE73-4C60-AC6F-64BC2D20D4F8}" sibTransId="{B0768CBA-052F-4E28-94D3-397C5320CCF7}"/>
    <dgm:cxn modelId="{2D6B57A8-FB27-4DDB-BA55-7A250FCAAD08}" type="presOf" srcId="{CF25E192-70E8-4683-9AD9-C2AFDFE60413}" destId="{67A20765-2B8E-41AA-A25A-23F55E4EF95D}" srcOrd="0" destOrd="0" presId="urn:microsoft.com/office/officeart/2005/8/layout/hProcess9"/>
    <dgm:cxn modelId="{52EEE157-B46D-4A40-BA34-478E2F148211}" srcId="{CF25E192-70E8-4683-9AD9-C2AFDFE60413}" destId="{62B19937-7DE9-4F64-9ABB-943CB2BB0C0D}" srcOrd="0" destOrd="0" parTransId="{1B57865D-2DDC-4E93-8273-A53FFA1B6E4B}" sibTransId="{3B0C0A3E-0D4B-4AAE-B30F-F853D86F8687}"/>
    <dgm:cxn modelId="{8C85EE63-9547-4FAA-A095-340426AC35A2}" srcId="{CF25E192-70E8-4683-9AD9-C2AFDFE60413}" destId="{683265DB-AAFE-475D-9125-470EDE7700F8}" srcOrd="2" destOrd="0" parTransId="{4668625E-143B-4C33-B46B-24110A96ECCE}" sibTransId="{E3C4AFB0-EBFF-4C94-A0AA-659E65719FC3}"/>
    <dgm:cxn modelId="{1EB17200-C5BB-4B90-A981-05E02192E37B}" type="presOf" srcId="{88984501-405B-4385-AE51-11FAABBC686D}" destId="{6E2D1EF8-19CE-4D04-A90B-3DC3C927AC7A}" srcOrd="0" destOrd="0" presId="urn:microsoft.com/office/officeart/2005/8/layout/hProcess9"/>
    <dgm:cxn modelId="{D16CF3A3-3B3D-4142-B29A-9D69F6FC492F}" type="presOf" srcId="{683265DB-AAFE-475D-9125-470EDE7700F8}" destId="{904882C9-47EC-491B-8400-C3B9BF4509D5}" srcOrd="0" destOrd="0" presId="urn:microsoft.com/office/officeart/2005/8/layout/hProcess9"/>
    <dgm:cxn modelId="{9E13298E-8438-433C-86B8-F3CDA33F7E01}" srcId="{CF25E192-70E8-4683-9AD9-C2AFDFE60413}" destId="{88984501-405B-4385-AE51-11FAABBC686D}" srcOrd="5" destOrd="0" parTransId="{4E5CC3C7-B255-4E35-B84F-CA9BB9C98DA3}" sibTransId="{DFBF1EF6-B92F-47D2-AA30-D7A82A53D670}"/>
    <dgm:cxn modelId="{F94F7D99-1251-4044-B87D-7C729B4572BA}" srcId="{CF25E192-70E8-4683-9AD9-C2AFDFE60413}" destId="{2DCAC677-4C19-4901-A0ED-C2896411859A}" srcOrd="1" destOrd="0" parTransId="{82FB840B-DA48-4B02-B59E-0BFC46A08E6D}" sibTransId="{968554FA-E2DB-4714-95D5-037DA3EF53C4}"/>
    <dgm:cxn modelId="{DB299821-730B-4065-A122-9AF15246B091}" srcId="{CF25E192-70E8-4683-9AD9-C2AFDFE60413}" destId="{27C320AF-4B72-4C24-A6E1-0F4695830BBB}" srcOrd="4" destOrd="0" parTransId="{B4E6A275-4C2E-41AD-8571-0BE1982AD88D}" sibTransId="{EB8DE598-5837-4E2E-95FC-D4AB27444FF6}"/>
    <dgm:cxn modelId="{A545FFB2-810E-419C-8598-ADD05DC7043A}" type="presParOf" srcId="{67A20765-2B8E-41AA-A25A-23F55E4EF95D}" destId="{11ACBB6B-F376-4850-B542-3C15D735E9AA}" srcOrd="0" destOrd="0" presId="urn:microsoft.com/office/officeart/2005/8/layout/hProcess9"/>
    <dgm:cxn modelId="{1CCD7A7E-1FCD-45B7-9F3D-0CE76B68B317}" type="presParOf" srcId="{67A20765-2B8E-41AA-A25A-23F55E4EF95D}" destId="{98E60D61-AF41-4B33-B627-1937D40A3678}" srcOrd="1" destOrd="0" presId="urn:microsoft.com/office/officeart/2005/8/layout/hProcess9"/>
    <dgm:cxn modelId="{FF7ECEC7-464B-481D-9A5A-A5865D4ECA1D}" type="presParOf" srcId="{98E60D61-AF41-4B33-B627-1937D40A3678}" destId="{E5E576A0-FFF1-4F94-A5DF-14AD567BE2D6}" srcOrd="0" destOrd="0" presId="urn:microsoft.com/office/officeart/2005/8/layout/hProcess9"/>
    <dgm:cxn modelId="{8FC2D8C8-2ADA-49EA-9727-6AC0C4575885}" type="presParOf" srcId="{98E60D61-AF41-4B33-B627-1937D40A3678}" destId="{FBBFE358-DD63-4EF6-A169-5525FCD3545B}" srcOrd="1" destOrd="0" presId="urn:microsoft.com/office/officeart/2005/8/layout/hProcess9"/>
    <dgm:cxn modelId="{7FEB79E6-90B5-4A0F-B063-CF6041C20A44}" type="presParOf" srcId="{98E60D61-AF41-4B33-B627-1937D40A3678}" destId="{604CF4CC-3072-4AE8-AA02-05A4D534AB03}" srcOrd="2" destOrd="0" presId="urn:microsoft.com/office/officeart/2005/8/layout/hProcess9"/>
    <dgm:cxn modelId="{D0F83FCC-541B-4776-B743-61F3868E7182}" type="presParOf" srcId="{98E60D61-AF41-4B33-B627-1937D40A3678}" destId="{D2855AB1-F145-4065-8B77-1270B5BE5854}" srcOrd="3" destOrd="0" presId="urn:microsoft.com/office/officeart/2005/8/layout/hProcess9"/>
    <dgm:cxn modelId="{C9B64337-AF97-4D1E-9B18-75741B01F758}" type="presParOf" srcId="{98E60D61-AF41-4B33-B627-1937D40A3678}" destId="{904882C9-47EC-491B-8400-C3B9BF4509D5}" srcOrd="4" destOrd="0" presId="urn:microsoft.com/office/officeart/2005/8/layout/hProcess9"/>
    <dgm:cxn modelId="{939F2601-5226-4DD6-9D7D-9C4EA45A8BB4}" type="presParOf" srcId="{98E60D61-AF41-4B33-B627-1937D40A3678}" destId="{52C10E85-AEE1-402C-BC25-6B01A17DF2E4}" srcOrd="5" destOrd="0" presId="urn:microsoft.com/office/officeart/2005/8/layout/hProcess9"/>
    <dgm:cxn modelId="{4AE6D0B8-C930-482D-A361-09357CCC23BA}" type="presParOf" srcId="{98E60D61-AF41-4B33-B627-1937D40A3678}" destId="{A1C5D21F-098D-4031-A67E-1DE8072A8140}" srcOrd="6" destOrd="0" presId="urn:microsoft.com/office/officeart/2005/8/layout/hProcess9"/>
    <dgm:cxn modelId="{7BEB37B5-4F64-4723-8083-B821C7B49BA3}" type="presParOf" srcId="{98E60D61-AF41-4B33-B627-1937D40A3678}" destId="{79E1CD61-9858-4FBF-B827-CE540DF7EB7F}" srcOrd="7" destOrd="0" presId="urn:microsoft.com/office/officeart/2005/8/layout/hProcess9"/>
    <dgm:cxn modelId="{DD65A00F-8844-459E-970C-677FE2AC4F69}" type="presParOf" srcId="{98E60D61-AF41-4B33-B627-1937D40A3678}" destId="{EF44ACB0-91C6-4E33-8159-70BA472933E7}" srcOrd="8" destOrd="0" presId="urn:microsoft.com/office/officeart/2005/8/layout/hProcess9"/>
    <dgm:cxn modelId="{5F415959-BEEE-46D8-A1D3-41BCCDD65313}" type="presParOf" srcId="{98E60D61-AF41-4B33-B627-1937D40A3678}" destId="{9870AD74-9328-4F61-BB6B-406F4A9BCB4B}" srcOrd="9" destOrd="0" presId="urn:microsoft.com/office/officeart/2005/8/layout/hProcess9"/>
    <dgm:cxn modelId="{E7BA4A05-29CC-4285-B76A-B4DAFC9BD5AC}" type="presParOf" srcId="{98E60D61-AF41-4B33-B627-1937D40A3678}" destId="{6E2D1EF8-19CE-4D04-A90B-3DC3C927AC7A}" srcOrd="10" destOrd="0" presId="urn:microsoft.com/office/officeart/2005/8/layout/hProcess9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CBB6B-F376-4850-B542-3C15D735E9AA}">
      <dsp:nvSpPr>
        <dsp:cNvPr id="0" name=""/>
        <dsp:cNvSpPr/>
      </dsp:nvSpPr>
      <dsp:spPr>
        <a:xfrm>
          <a:off x="842840" y="0"/>
          <a:ext cx="9552193" cy="22086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576A0-FFF1-4F94-A5DF-14AD567BE2D6}">
      <dsp:nvSpPr>
        <dsp:cNvPr id="0" name=""/>
        <dsp:cNvSpPr/>
      </dsp:nvSpPr>
      <dsp:spPr>
        <a:xfrm>
          <a:off x="308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EMIL Web Interface Release</a:t>
          </a:r>
        </a:p>
      </dsp:txBody>
      <dsp:txXfrm>
        <a:off x="46213" y="705716"/>
        <a:ext cx="1710818" cy="797199"/>
      </dsp:txXfrm>
    </dsp:sp>
    <dsp:sp modelId="{604CF4CC-3072-4AE8-AA02-05A4D534AB03}">
      <dsp:nvSpPr>
        <dsp:cNvPr id="0" name=""/>
        <dsp:cNvSpPr/>
      </dsp:nvSpPr>
      <dsp:spPr>
        <a:xfrm>
          <a:off x="1890012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Sandbox Version New MIS</a:t>
          </a:r>
          <a:endParaRPr lang="en-US" sz="1300" kern="1200" dirty="0"/>
        </a:p>
      </dsp:txBody>
      <dsp:txXfrm>
        <a:off x="1933139" y="705716"/>
        <a:ext cx="1710818" cy="797199"/>
      </dsp:txXfrm>
    </dsp:sp>
    <dsp:sp modelId="{904882C9-47EC-491B-8400-C3B9BF4509D5}">
      <dsp:nvSpPr>
        <dsp:cNvPr id="0" name=""/>
        <dsp:cNvSpPr/>
      </dsp:nvSpPr>
      <dsp:spPr>
        <a:xfrm>
          <a:off x="3776938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Soft Launch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MP Testing</a:t>
          </a:r>
          <a:endParaRPr lang="en-US" sz="1300" kern="1200" dirty="0"/>
        </a:p>
      </dsp:txBody>
      <dsp:txXfrm>
        <a:off x="3820065" y="705716"/>
        <a:ext cx="1710818" cy="797199"/>
      </dsp:txXfrm>
    </dsp:sp>
    <dsp:sp modelId="{A1C5D21F-098D-4031-A67E-1DE8072A8140}">
      <dsp:nvSpPr>
        <dsp:cNvPr id="0" name=""/>
        <dsp:cNvSpPr/>
      </dsp:nvSpPr>
      <dsp:spPr>
        <a:xfrm>
          <a:off x="5663864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Go-Live</a:t>
          </a:r>
          <a:endParaRPr lang="en-US" sz="1300" kern="1200" dirty="0"/>
        </a:p>
      </dsp:txBody>
      <dsp:txXfrm>
        <a:off x="5706991" y="705716"/>
        <a:ext cx="1710818" cy="797199"/>
      </dsp:txXfrm>
    </dsp:sp>
    <dsp:sp modelId="{EF44ACB0-91C6-4E33-8159-70BA472933E7}">
      <dsp:nvSpPr>
        <dsp:cNvPr id="0" name=""/>
        <dsp:cNvSpPr/>
      </dsp:nvSpPr>
      <dsp:spPr>
        <a:xfrm>
          <a:off x="7550790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Decommission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Old MIS</a:t>
          </a:r>
          <a:endParaRPr lang="en-US" sz="1300" kern="1200" dirty="0"/>
        </a:p>
      </dsp:txBody>
      <dsp:txXfrm>
        <a:off x="7593917" y="705716"/>
        <a:ext cx="1710818" cy="797199"/>
      </dsp:txXfrm>
    </dsp:sp>
    <dsp:sp modelId="{6E2D1EF8-19CE-4D04-A90B-3DC3C927AC7A}">
      <dsp:nvSpPr>
        <dsp:cNvPr id="0" name=""/>
        <dsp:cNvSpPr/>
      </dsp:nvSpPr>
      <dsp:spPr>
        <a:xfrm>
          <a:off x="943771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Transition ERCOT.COM Content into Integrated Platform</a:t>
          </a:r>
          <a:endParaRPr lang="en-US" sz="1300" kern="1200" dirty="0"/>
        </a:p>
      </dsp:txBody>
      <dsp:txXfrm>
        <a:off x="9480843" y="705716"/>
        <a:ext cx="1710818" cy="797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rcot.com/about/redesign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is.ercot.com/public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hyperlink" Target="https://5zy06184.optimalworkshop.com/optimalsort/servic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MIS and ERCOT.com User Workshop</a:t>
            </a:r>
            <a:br>
              <a:rPr lang="en-US" sz="2000" b="1" dirty="0"/>
            </a:b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dirty="0" smtClean="0"/>
              <a:t>September 23, </a:t>
            </a:r>
            <a:r>
              <a:rPr lang="en-US" b="1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 Notes</a:t>
            </a:r>
          </a:p>
          <a:p>
            <a:r>
              <a:rPr lang="en-US" dirty="0" smtClean="0"/>
              <a:t>Soft Launch MIS demo</a:t>
            </a:r>
          </a:p>
          <a:p>
            <a:r>
              <a:rPr lang="en-US" dirty="0" smtClean="0"/>
              <a:t>Frequently Asked Questions</a:t>
            </a:r>
          </a:p>
          <a:p>
            <a:r>
              <a:rPr lang="en-US" dirty="0" smtClean="0"/>
              <a:t>Next Steps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&amp; ERCOT.com Redesign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0111"/>
            <a:ext cx="11379200" cy="243077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1800" dirty="0" smtClean="0">
                <a:hlinkClick r:id="rId2"/>
              </a:rPr>
              <a:t/>
            </a:r>
            <a:br>
              <a:rPr lang="en-US" sz="1800" dirty="0" smtClean="0">
                <a:hlinkClick r:id="rId2"/>
              </a:rPr>
            </a:b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://www.ercot.com/about/redesign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910180"/>
            <a:ext cx="7848600" cy="480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0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Soft Launch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0111"/>
            <a:ext cx="11379200" cy="2430779"/>
          </a:xfrm>
        </p:spPr>
        <p:txBody>
          <a:bodyPr/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 algn="ctr">
              <a:buNone/>
            </a:pPr>
            <a:r>
              <a:rPr lang="en-US" sz="1800" u="sng" dirty="0" smtClean="0">
                <a:hlinkClick r:id="rId2"/>
              </a:rPr>
              <a:t>https</a:t>
            </a:r>
            <a:r>
              <a:rPr lang="en-US" sz="1800" u="sng" dirty="0">
                <a:hlinkClick r:id="rId2"/>
              </a:rPr>
              <a:t>://mis.ercot.com/public</a:t>
            </a:r>
            <a:endParaRPr lang="en-US" sz="1800" dirty="0"/>
          </a:p>
          <a:p>
            <a:endParaRPr lang="en-US" sz="2400" u="sng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861718"/>
            <a:ext cx="9276610" cy="475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10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603" y="242424"/>
            <a:ext cx="11277600" cy="518318"/>
          </a:xfrm>
        </p:spPr>
        <p:txBody>
          <a:bodyPr/>
          <a:lstStyle/>
          <a:p>
            <a:r>
              <a:rPr lang="en-US" dirty="0" smtClean="0"/>
              <a:t>Release 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045554"/>
              </p:ext>
            </p:extLst>
          </p:nvPr>
        </p:nvGraphicFramePr>
        <p:xfrm>
          <a:off x="533400" y="3483322"/>
          <a:ext cx="7072275" cy="1974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800835"/>
                <a:gridCol w="5271440"/>
              </a:tblGrid>
              <a:tr h="383037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419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  30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EMIL web interface release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 26</a:t>
                      </a:r>
                      <a:r>
                        <a:rPr lang="en-US" sz="1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Sandbox version of new MIS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16</a:t>
                      </a:r>
                      <a:r>
                        <a:rPr lang="en-US" sz="16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MIS Production soft launch for MP testing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1" dirty="0" smtClean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  11</a:t>
                      </a:r>
                      <a:r>
                        <a:rPr lang="en-US" sz="1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MIS Production Go-Live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/>
          </p:nvPr>
        </p:nvGraphicFramePr>
        <p:xfrm>
          <a:off x="7834274" y="3483322"/>
          <a:ext cx="3954929" cy="197408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17703"/>
                <a:gridCol w="2937226"/>
              </a:tblGrid>
              <a:tr h="451432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208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Decommission old MIS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0018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Q1 – Q4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Transition ERCOT.COM content into integrated platform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Diagram 41"/>
          <p:cNvGraphicFramePr/>
          <p:nvPr>
            <p:extLst/>
          </p:nvPr>
        </p:nvGraphicFramePr>
        <p:xfrm>
          <a:off x="533400" y="1143000"/>
          <a:ext cx="11237875" cy="220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5" y="2409403"/>
            <a:ext cx="381000" cy="381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292" y="2432926"/>
            <a:ext cx="381000" cy="38100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291179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</a:t>
            </a:r>
            <a:r>
              <a:rPr lang="en-US" sz="1600" dirty="0" smtClean="0"/>
              <a:t> </a:t>
            </a:r>
            <a:r>
              <a:rPr lang="en-US" sz="1400" dirty="0" smtClean="0"/>
              <a:t>30</a:t>
            </a:r>
            <a:r>
              <a:rPr lang="en-US" sz="1400" baseline="30000" dirty="0" smtClean="0"/>
              <a:t>th</a:t>
            </a:r>
            <a:endParaRPr lang="en-US" sz="1600" baseline="30000" dirty="0"/>
          </a:p>
        </p:txBody>
      </p:sp>
      <p:sp>
        <p:nvSpPr>
          <p:cNvPr id="46" name="TextBox 45"/>
          <p:cNvSpPr txBox="1"/>
          <p:nvPr/>
        </p:nvSpPr>
        <p:spPr>
          <a:xfrm>
            <a:off x="2987292" y="14424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26th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93509" y="14424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Sept 16</a:t>
            </a:r>
            <a:r>
              <a:rPr lang="en-US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62841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 11</a:t>
            </a:r>
            <a:r>
              <a:rPr lang="en-US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145203" y="1423149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14535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Q1- Q4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49696" y="3003408"/>
            <a:ext cx="693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486898" y="2993782"/>
            <a:ext cx="76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5400000">
            <a:off x="4387159" y="-544943"/>
            <a:ext cx="218495" cy="6936235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Brace 55"/>
          <p:cNvSpPr/>
          <p:nvPr/>
        </p:nvSpPr>
        <p:spPr>
          <a:xfrm rot="5400000">
            <a:off x="9755394" y="1135733"/>
            <a:ext cx="225010" cy="3581400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042" y="2437070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4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Conversations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Combined Site </a:t>
            </a:r>
            <a:r>
              <a:rPr lang="en-US" dirty="0" smtClean="0"/>
              <a:t>Map</a:t>
            </a:r>
          </a:p>
          <a:p>
            <a:pPr marL="457200" lvl="1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Link </a:t>
            </a:r>
            <a:r>
              <a:rPr lang="en-US" sz="2000" dirty="0"/>
              <a:t>to exercise: </a:t>
            </a:r>
            <a:r>
              <a:rPr lang="en-US" sz="2000" u="sng" dirty="0">
                <a:hlinkClick r:id="rId2"/>
              </a:rPr>
              <a:t>https://</a:t>
            </a:r>
            <a:r>
              <a:rPr lang="en-US" sz="2000" u="sng" dirty="0" smtClean="0">
                <a:hlinkClick r:id="rId2"/>
              </a:rPr>
              <a:t>5zy06184.optimalworkshop.com/optimalsort/services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 smtClean="0"/>
              <a:t>Password</a:t>
            </a:r>
            <a:r>
              <a:rPr lang="en-US" sz="2000" dirty="0"/>
              <a:t>: </a:t>
            </a:r>
            <a:r>
              <a:rPr lang="en-US" sz="2000" b="1" dirty="0" err="1"/>
              <a:t>ercotservices</a:t>
            </a:r>
            <a:endParaRPr lang="en-US" sz="2000" dirty="0"/>
          </a:p>
          <a:p>
            <a:pPr lvl="1"/>
            <a:endParaRPr lang="en-US" dirty="0"/>
          </a:p>
          <a:p>
            <a:r>
              <a:rPr lang="en-US" dirty="0" smtClean="0"/>
              <a:t>Public Dashboards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Calendar and Revision Requests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Next MIS &amp; ERCOT.com User Workshop will be October 21, </a:t>
            </a:r>
            <a:r>
              <a:rPr lang="en-US" dirty="0" smtClean="0"/>
              <a:t>2020</a:t>
            </a: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Feedback </a:t>
            </a:r>
            <a:r>
              <a:rPr lang="en-US" sz="2400" dirty="0"/>
              <a:t>to </a:t>
            </a:r>
            <a:r>
              <a:rPr lang="en-US" sz="2400" dirty="0">
                <a:hlinkClick r:id="rId3"/>
              </a:rPr>
              <a:t>webmaster@ercot.com</a:t>
            </a:r>
            <a:r>
              <a:rPr lang="en-US" sz="2400" dirty="0"/>
              <a:t> is welcome any time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7935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Words>125</Words>
  <Application>Microsoft Office PowerPoint</Application>
  <PresentationFormat>Widescreen</PresentationFormat>
  <Paragraphs>87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1_Custom Design</vt:lpstr>
      <vt:lpstr>Office Theme</vt:lpstr>
      <vt:lpstr>PowerPoint Presentation</vt:lpstr>
      <vt:lpstr>Agenda</vt:lpstr>
      <vt:lpstr>MIS &amp; ERCOT.com Redesign Information</vt:lpstr>
      <vt:lpstr>MIS Soft Launch</vt:lpstr>
      <vt:lpstr>Release Timeline</vt:lpstr>
      <vt:lpstr>Upcoming Conversations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46</cp:revision>
  <cp:lastPrinted>2016-01-21T20:53:15Z</cp:lastPrinted>
  <dcterms:created xsi:type="dcterms:W3CDTF">2016-01-21T15:20:31Z</dcterms:created>
  <dcterms:modified xsi:type="dcterms:W3CDTF">2020-09-23T16:34:30Z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