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7" r:id="rId7"/>
    <p:sldId id="269" r:id="rId8"/>
    <p:sldId id="287" r:id="rId9"/>
    <p:sldId id="296" r:id="rId10"/>
    <p:sldId id="297" r:id="rId11"/>
    <p:sldId id="298" r:id="rId12"/>
    <p:sldId id="299" r:id="rId13"/>
    <p:sldId id="301" r:id="rId14"/>
    <p:sldId id="304" r:id="rId15"/>
    <p:sldId id="303" r:id="rId16"/>
    <p:sldId id="302" r:id="rId17"/>
    <p:sldId id="28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9B8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1" autoAdjust="0"/>
    <p:restoredTop sz="94660"/>
  </p:normalViewPr>
  <p:slideViewPr>
    <p:cSldViewPr showGuides="1">
      <p:cViewPr varScale="1">
        <p:scale>
          <a:sx n="156" d="100"/>
          <a:sy n="156" d="100"/>
        </p:scale>
        <p:origin x="4506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2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23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0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3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11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34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DGR ICCP Requirements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7/18/2020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Example: “Ideal” Telemetry </a:t>
            </a:r>
            <a:r>
              <a:rPr lang="en-US" dirty="0" smtClean="0"/>
              <a:t>Mapping, </a:t>
            </a:r>
            <a:r>
              <a:rPr lang="en-US" dirty="0" err="1" smtClean="0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52600" y="2217617"/>
            <a:ext cx="5943600" cy="3954583"/>
            <a:chOff x="1548083" y="1447799"/>
            <a:chExt cx="6721821" cy="4472373"/>
          </a:xfrm>
        </p:grpSpPr>
        <p:sp>
          <p:nvSpPr>
            <p:cNvPr id="95" name="Right Brace 94"/>
            <p:cNvSpPr/>
            <p:nvPr/>
          </p:nvSpPr>
          <p:spPr>
            <a:xfrm rot="5400000">
              <a:off x="5158725" y="4304638"/>
              <a:ext cx="324177" cy="7271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84652" y="4747660"/>
              <a:ext cx="10349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Line</a:t>
              </a:r>
              <a:endParaRPr lang="en-US" sz="1050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5718614" y="2626192"/>
              <a:ext cx="1862452" cy="187421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274375" y="3073318"/>
              <a:ext cx="1205674" cy="0"/>
            </a:xfrm>
            <a:prstGeom prst="line">
              <a:avLst/>
            </a:prstGeom>
            <a:ln w="38100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68" idx="0"/>
            </p:cNvCxnSpPr>
            <p:nvPr/>
          </p:nvCxnSpPr>
          <p:spPr>
            <a:xfrm flipH="1">
              <a:off x="3890824" y="2429125"/>
              <a:ext cx="2" cy="864473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3806816" y="2593629"/>
              <a:ext cx="168017" cy="157593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59" name="Cloud 58"/>
            <p:cNvSpPr/>
            <p:nvPr/>
          </p:nvSpPr>
          <p:spPr>
            <a:xfrm>
              <a:off x="2819400" y="1981199"/>
              <a:ext cx="1981200" cy="515884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37220" y="2081196"/>
              <a:ext cx="1656950" cy="2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Transmission Network</a:t>
              </a:r>
              <a:endParaRPr lang="en-US" sz="10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701803" y="3293597"/>
              <a:ext cx="378040" cy="493525"/>
              <a:chOff x="2939803" y="4186966"/>
              <a:chExt cx="378040" cy="493525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939803" y="4186966"/>
                <a:ext cx="378040" cy="354585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939803" y="4325906"/>
                <a:ext cx="378040" cy="354585"/>
              </a:xfrm>
              <a:prstGeom prst="ellipse">
                <a:avLst/>
              </a:prstGeom>
              <a:noFill/>
              <a:ln>
                <a:solidFill>
                  <a:srgbClr val="D17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>
              <a:off x="2874247" y="4418024"/>
              <a:ext cx="1601360" cy="0"/>
            </a:xfrm>
            <a:prstGeom prst="line">
              <a:avLst/>
            </a:prstGeom>
            <a:ln w="38100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2590800" y="1752600"/>
              <a:ext cx="2322248" cy="398009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93" name="Elbow Connector 92"/>
            <p:cNvCxnSpPr>
              <a:endCxn id="117" idx="1"/>
            </p:cNvCxnSpPr>
            <p:nvPr/>
          </p:nvCxnSpPr>
          <p:spPr>
            <a:xfrm flipV="1">
              <a:off x="4332403" y="3835268"/>
              <a:ext cx="1900908" cy="58275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D179B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2885029" y="1447799"/>
              <a:ext cx="1563634" cy="348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TSP Station</a:t>
              </a:r>
              <a:endParaRPr lang="en-US" sz="14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526829" y="2293260"/>
              <a:ext cx="1743075" cy="348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DESR Station</a:t>
              </a:r>
              <a:endParaRPr lang="en-US" sz="14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6931005" y="3576595"/>
              <a:ext cx="464600" cy="464600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528888" y="3433286"/>
              <a:ext cx="0" cy="809158"/>
            </a:xfrm>
            <a:prstGeom prst="line">
              <a:avLst/>
            </a:prstGeom>
            <a:ln w="57150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279176" y="3830328"/>
              <a:ext cx="654533" cy="0"/>
            </a:xfrm>
            <a:prstGeom prst="line">
              <a:avLst/>
            </a:prstGeom>
            <a:ln w="28575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6233311" y="3756471"/>
              <a:ext cx="168017" cy="15759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233311" y="3156448"/>
              <a:ext cx="593432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696950" y="4154812"/>
              <a:ext cx="593432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885028" y="2799143"/>
              <a:ext cx="559770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138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054055" y="3311719"/>
              <a:ext cx="893193" cy="4133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XF</a:t>
              </a:r>
              <a:b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138 kV/34.5 kV</a:t>
              </a:r>
              <a:endPara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806814" y="3962399"/>
              <a:ext cx="168017" cy="15759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49945" y="3676294"/>
              <a:ext cx="426720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DGR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3884293" y="3786385"/>
              <a:ext cx="0" cy="1119655"/>
            </a:xfrm>
            <a:prstGeom prst="line">
              <a:avLst/>
            </a:prstGeom>
            <a:ln w="28575">
              <a:solidFill>
                <a:srgbClr val="D179B8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 rot="10800000">
              <a:off x="3540346" y="4915236"/>
              <a:ext cx="707136" cy="609600"/>
            </a:xfrm>
            <a:prstGeom prst="triangl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644600" y="4862873"/>
              <a:ext cx="492443" cy="4380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CIM</a:t>
              </a:r>
              <a:b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LOAD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806814" y="3725102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4683119" y="4346212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5-Point Star 47"/>
            <p:cNvSpPr/>
            <p:nvPr/>
          </p:nvSpPr>
          <p:spPr>
            <a:xfrm>
              <a:off x="5761471" y="3752886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5-Point Star 48"/>
            <p:cNvSpPr/>
            <p:nvPr/>
          </p:nvSpPr>
          <p:spPr>
            <a:xfrm>
              <a:off x="3781994" y="4704043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48083" y="3097515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20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665828" y="4915236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11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6" idx="3"/>
              <a:endCxn id="69" idx="4"/>
            </p:cNvCxnSpPr>
            <p:nvPr/>
          </p:nvCxnSpPr>
          <p:spPr>
            <a:xfrm>
              <a:off x="2767283" y="3343382"/>
              <a:ext cx="1123540" cy="4437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49" idx="2"/>
            </p:cNvCxnSpPr>
            <p:nvPr/>
          </p:nvCxnSpPr>
          <p:spPr>
            <a:xfrm flipV="1">
              <a:off x="2885028" y="4831722"/>
              <a:ext cx="929055" cy="32938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5256477" y="5428438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9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61" idx="0"/>
              <a:endCxn id="47" idx="2"/>
            </p:cNvCxnSpPr>
            <p:nvPr/>
          </p:nvCxnSpPr>
          <p:spPr>
            <a:xfrm flipH="1" flipV="1">
              <a:off x="4715208" y="4473891"/>
              <a:ext cx="1150869" cy="954547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5489840" y="1592664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9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/>
            <p:cNvCxnSpPr>
              <a:stCxn id="63" idx="2"/>
              <a:endCxn id="48" idx="0"/>
            </p:cNvCxnSpPr>
            <p:nvPr/>
          </p:nvCxnSpPr>
          <p:spPr>
            <a:xfrm flipH="1">
              <a:off x="5845480" y="2084398"/>
              <a:ext cx="253960" cy="16684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Gives the best visibility to ERCOT.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“Should” provide less amount of error in the State Estimator.</a:t>
            </a:r>
          </a:p>
        </p:txBody>
      </p:sp>
      <p:sp>
        <p:nvSpPr>
          <p:cNvPr id="53" name="5-Point Star 52"/>
          <p:cNvSpPr/>
          <p:nvPr/>
        </p:nvSpPr>
        <p:spPr>
          <a:xfrm>
            <a:off x="7012829" y="5621506"/>
            <a:ext cx="148565" cy="112897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142373" y="5493288"/>
            <a:ext cx="137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Telemetry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What if no Load Telemetry?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5158725" y="4304638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784652" y="4747660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5718614" y="2626192"/>
            <a:ext cx="1862452" cy="18742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274375" y="3073318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890824" y="2429125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06816" y="2593629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819400" y="1981199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389526" y="2081478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701803" y="3293597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2874247" y="4418024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590800" y="1752600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4332403" y="3835268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296877" y="1447799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526829" y="229326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108" name="Oval 107"/>
          <p:cNvSpPr/>
          <p:nvPr/>
        </p:nvSpPr>
        <p:spPr>
          <a:xfrm>
            <a:off x="6931005" y="3576595"/>
            <a:ext cx="464600" cy="4646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528888" y="3433286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279176" y="3830328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233311" y="3756471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9" name="Rectangle 118"/>
          <p:cNvSpPr/>
          <p:nvPr/>
        </p:nvSpPr>
        <p:spPr>
          <a:xfrm>
            <a:off x="6233311" y="3156448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696950" y="4154812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885028" y="2799143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054055" y="3311719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806814" y="3962399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Rectangle 69"/>
          <p:cNvSpPr/>
          <p:nvPr/>
        </p:nvSpPr>
        <p:spPr>
          <a:xfrm>
            <a:off x="6949945" y="3676294"/>
            <a:ext cx="42672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884293" y="3786385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3540346" y="4915236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644600" y="4862873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557730" y="3225453"/>
            <a:ext cx="1341885" cy="65830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endCxn id="83" idx="2"/>
          </p:cNvCxnSpPr>
          <p:nvPr/>
        </p:nvCxnSpPr>
        <p:spPr>
          <a:xfrm>
            <a:off x="2038494" y="2309625"/>
            <a:ext cx="1519236" cy="12449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914400" y="1690299"/>
            <a:ext cx="1715983" cy="8067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Low side of XFMR MW and MVAR telemetry.</a:t>
            </a:r>
          </a:p>
        </p:txBody>
      </p:sp>
      <p:sp>
        <p:nvSpPr>
          <p:cNvPr id="86" name="Oval 85"/>
          <p:cNvSpPr/>
          <p:nvPr/>
        </p:nvSpPr>
        <p:spPr>
          <a:xfrm>
            <a:off x="5707882" y="3468897"/>
            <a:ext cx="279261" cy="6431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104" idx="2"/>
            <a:endCxn id="86" idx="0"/>
          </p:cNvCxnSpPr>
          <p:nvPr/>
        </p:nvCxnSpPr>
        <p:spPr>
          <a:xfrm flipH="1">
            <a:off x="5847513" y="2035298"/>
            <a:ext cx="385690" cy="14335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5151206" y="1355554"/>
            <a:ext cx="2163994" cy="67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DESR end of the Line MW and MVAR telemetry</a:t>
            </a:r>
          </a:p>
        </p:txBody>
      </p:sp>
      <p:sp>
        <p:nvSpPr>
          <p:cNvPr id="105" name="Oval 104"/>
          <p:cNvSpPr/>
          <p:nvPr/>
        </p:nvSpPr>
        <p:spPr>
          <a:xfrm>
            <a:off x="4602553" y="4135661"/>
            <a:ext cx="279261" cy="6431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7" idx="2"/>
            <a:endCxn id="105" idx="4"/>
          </p:cNvCxnSpPr>
          <p:nvPr/>
        </p:nvCxnSpPr>
        <p:spPr>
          <a:xfrm flipH="1" flipV="1">
            <a:off x="4742184" y="4778823"/>
            <a:ext cx="2380171" cy="12937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6040358" y="5392820"/>
            <a:ext cx="2163994" cy="67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TSP end of the Line MW and MVAR telemetry</a:t>
            </a:r>
          </a:p>
        </p:txBody>
      </p:sp>
    </p:spTree>
    <p:extLst>
      <p:ext uri="{BB962C8B-B14F-4D97-AF65-F5344CB8AC3E}">
        <p14:creationId xmlns:p14="http://schemas.microsoft.com/office/powerpoint/2010/main" val="18460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</a:t>
            </a:r>
            <a:r>
              <a:rPr lang="en-US" dirty="0"/>
              <a:t>: What if no Load Telemetry?, </a:t>
            </a:r>
            <a:r>
              <a:rPr lang="en-US" dirty="0" err="1" smtClean="0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52600" y="2286000"/>
            <a:ext cx="5943600" cy="3954583"/>
            <a:chOff x="1548083" y="1447799"/>
            <a:chExt cx="6721821" cy="4472373"/>
          </a:xfrm>
        </p:grpSpPr>
        <p:sp>
          <p:nvSpPr>
            <p:cNvPr id="95" name="Right Brace 94"/>
            <p:cNvSpPr/>
            <p:nvPr/>
          </p:nvSpPr>
          <p:spPr>
            <a:xfrm rot="5400000">
              <a:off x="5158725" y="4304638"/>
              <a:ext cx="324177" cy="7271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84652" y="4747660"/>
              <a:ext cx="10349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Line</a:t>
              </a:r>
              <a:endParaRPr lang="en-US" sz="1050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5718614" y="2626192"/>
              <a:ext cx="1862452" cy="187421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274375" y="3073318"/>
              <a:ext cx="1205674" cy="0"/>
            </a:xfrm>
            <a:prstGeom prst="line">
              <a:avLst/>
            </a:prstGeom>
            <a:ln w="38100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68" idx="0"/>
            </p:cNvCxnSpPr>
            <p:nvPr/>
          </p:nvCxnSpPr>
          <p:spPr>
            <a:xfrm flipH="1">
              <a:off x="3890824" y="2429125"/>
              <a:ext cx="2" cy="864473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3806816" y="2593629"/>
              <a:ext cx="168017" cy="157593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59" name="Cloud 58"/>
            <p:cNvSpPr/>
            <p:nvPr/>
          </p:nvSpPr>
          <p:spPr>
            <a:xfrm>
              <a:off x="2819400" y="1981199"/>
              <a:ext cx="1981200" cy="515884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37220" y="2081196"/>
              <a:ext cx="1656950" cy="2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Transmission Network</a:t>
              </a:r>
              <a:endParaRPr lang="en-US" sz="10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701803" y="3293597"/>
              <a:ext cx="378040" cy="493525"/>
              <a:chOff x="2939803" y="4186966"/>
              <a:chExt cx="378040" cy="493525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939803" y="4186966"/>
                <a:ext cx="378040" cy="354585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939803" y="4325906"/>
                <a:ext cx="378040" cy="354585"/>
              </a:xfrm>
              <a:prstGeom prst="ellipse">
                <a:avLst/>
              </a:prstGeom>
              <a:noFill/>
              <a:ln>
                <a:solidFill>
                  <a:srgbClr val="D17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>
              <a:off x="2874247" y="4418024"/>
              <a:ext cx="1601360" cy="0"/>
            </a:xfrm>
            <a:prstGeom prst="line">
              <a:avLst/>
            </a:prstGeom>
            <a:ln w="38100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2590800" y="1752600"/>
              <a:ext cx="2322248" cy="398009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93" name="Elbow Connector 92"/>
            <p:cNvCxnSpPr>
              <a:endCxn id="117" idx="1"/>
            </p:cNvCxnSpPr>
            <p:nvPr/>
          </p:nvCxnSpPr>
          <p:spPr>
            <a:xfrm flipV="1">
              <a:off x="4332403" y="3835268"/>
              <a:ext cx="1900908" cy="58275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D179B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2885029" y="1447799"/>
              <a:ext cx="1563634" cy="348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TSP Station</a:t>
              </a:r>
              <a:endParaRPr lang="en-US" sz="14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526829" y="2293260"/>
              <a:ext cx="1743075" cy="348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DESR Station</a:t>
              </a:r>
              <a:endParaRPr lang="en-US" sz="14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6931005" y="3576595"/>
              <a:ext cx="464600" cy="464600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528888" y="3433286"/>
              <a:ext cx="0" cy="809158"/>
            </a:xfrm>
            <a:prstGeom prst="line">
              <a:avLst/>
            </a:prstGeom>
            <a:ln w="57150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279176" y="3830328"/>
              <a:ext cx="654533" cy="0"/>
            </a:xfrm>
            <a:prstGeom prst="line">
              <a:avLst/>
            </a:prstGeom>
            <a:ln w="28575">
              <a:solidFill>
                <a:srgbClr val="D179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6233311" y="3756471"/>
              <a:ext cx="168017" cy="15759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233311" y="3156448"/>
              <a:ext cx="593432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696950" y="4154812"/>
              <a:ext cx="593432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885028" y="2799143"/>
              <a:ext cx="559770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138 kV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054055" y="3311719"/>
              <a:ext cx="893193" cy="4133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XF</a:t>
              </a:r>
              <a:b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138 kV/34.5 kV</a:t>
              </a:r>
              <a:endPara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806814" y="3962399"/>
              <a:ext cx="168017" cy="157593"/>
            </a:xfrm>
            <a:prstGeom prst="rect">
              <a:avLst/>
            </a:prstGeom>
            <a:solidFill>
              <a:srgbClr val="D179B8"/>
            </a:solidFill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49945" y="3676294"/>
              <a:ext cx="426720" cy="2652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DGR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3884293" y="3786385"/>
              <a:ext cx="0" cy="1119655"/>
            </a:xfrm>
            <a:prstGeom prst="line">
              <a:avLst/>
            </a:prstGeom>
            <a:ln w="28575">
              <a:solidFill>
                <a:srgbClr val="D179B8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 rot="10800000">
              <a:off x="3540346" y="4915236"/>
              <a:ext cx="707136" cy="609600"/>
            </a:xfrm>
            <a:prstGeom prst="triangl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644600" y="4862873"/>
              <a:ext cx="492443" cy="4380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CIM</a:t>
              </a:r>
              <a:b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LOAD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806814" y="3725102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4683119" y="4346212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5-Point Star 47"/>
            <p:cNvSpPr/>
            <p:nvPr/>
          </p:nvSpPr>
          <p:spPr>
            <a:xfrm>
              <a:off x="5761471" y="3752886"/>
              <a:ext cx="168017" cy="127679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5-Point Star 48"/>
            <p:cNvSpPr/>
            <p:nvPr/>
          </p:nvSpPr>
          <p:spPr>
            <a:xfrm>
              <a:off x="3781994" y="4704043"/>
              <a:ext cx="168017" cy="127679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48083" y="3097515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20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665828" y="4915236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11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6" idx="3"/>
              <a:endCxn id="69" idx="4"/>
            </p:cNvCxnSpPr>
            <p:nvPr/>
          </p:nvCxnSpPr>
          <p:spPr>
            <a:xfrm>
              <a:off x="2767283" y="3343382"/>
              <a:ext cx="1123540" cy="4437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49" idx="2"/>
            </p:cNvCxnSpPr>
            <p:nvPr/>
          </p:nvCxnSpPr>
          <p:spPr>
            <a:xfrm flipV="1">
              <a:off x="2885028" y="4831722"/>
              <a:ext cx="929055" cy="329381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5256477" y="5428438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9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61" idx="0"/>
              <a:endCxn id="47" idx="2"/>
            </p:cNvCxnSpPr>
            <p:nvPr/>
          </p:nvCxnSpPr>
          <p:spPr>
            <a:xfrm flipH="1" flipV="1">
              <a:off x="4715208" y="4473891"/>
              <a:ext cx="1150869" cy="954547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5489840" y="1592664"/>
              <a:ext cx="1219200" cy="491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9 MW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/>
            <p:cNvCxnSpPr>
              <a:stCxn id="63" idx="2"/>
              <a:endCxn id="48" idx="0"/>
            </p:cNvCxnSpPr>
            <p:nvPr/>
          </p:nvCxnSpPr>
          <p:spPr>
            <a:xfrm flipH="1">
              <a:off x="5845480" y="2084398"/>
              <a:ext cx="253960" cy="16684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5-Point Star 70"/>
          <p:cNvSpPr/>
          <p:nvPr/>
        </p:nvSpPr>
        <p:spPr>
          <a:xfrm>
            <a:off x="7012829" y="5621506"/>
            <a:ext cx="148565" cy="112897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42373" y="5493288"/>
            <a:ext cx="137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Telemetry</a:t>
            </a:r>
            <a:endParaRPr lang="en-US" dirty="0"/>
          </a:p>
        </p:txBody>
      </p:sp>
      <p:sp>
        <p:nvSpPr>
          <p:cNvPr id="72" name="5-Point Star 71"/>
          <p:cNvSpPr/>
          <p:nvPr/>
        </p:nvSpPr>
        <p:spPr>
          <a:xfrm>
            <a:off x="7018376" y="5922862"/>
            <a:ext cx="148565" cy="112897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147920" y="5794644"/>
            <a:ext cx="182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Estimator Estimation</a:t>
            </a:r>
            <a:endParaRPr lang="en-US" dirty="0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State Estimator should be able to calculate the load.</a:t>
            </a:r>
          </a:p>
        </p:txBody>
      </p:sp>
    </p:spTree>
    <p:extLst>
      <p:ext uri="{BB962C8B-B14F-4D97-AF65-F5344CB8AC3E}">
        <p14:creationId xmlns:p14="http://schemas.microsoft.com/office/powerpoint/2010/main" val="785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 &amp; 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3657600" cy="3657600"/>
          </a:xfrm>
          <a:prstGeom prst="rect">
            <a:avLst/>
          </a:prstGeom>
        </p:spPr>
      </p:pic>
      <p:sp>
        <p:nvSpPr>
          <p:cNvPr id="13" name="Content Placeholder 5"/>
          <p:cNvSpPr txBox="1">
            <a:spLocks/>
          </p:cNvSpPr>
          <p:nvPr/>
        </p:nvSpPr>
        <p:spPr>
          <a:xfrm>
            <a:off x="628650" y="4419600"/>
            <a:ext cx="7886700" cy="20305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319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DGR ICCP Requirements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Background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Example: “Physically” In The Field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Example: How It Gets Modeled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Example: “Known” Telemetry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Example: “Troublemaking” Telemetry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Example: “Ideal” Telemetry Layout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Example: What if no Load Telemetry?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Q/A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77606" y="1210977"/>
            <a:ext cx="3123494" cy="4620132"/>
            <a:chOff x="5715706" y="1752600"/>
            <a:chExt cx="3123494" cy="46201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095184" y="3333566"/>
              <a:ext cx="1143000" cy="0"/>
            </a:xfrm>
            <a:prstGeom prst="line">
              <a:avLst/>
            </a:prstGeom>
            <a:ln w="38100"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6285684" y="2571566"/>
              <a:ext cx="0" cy="76200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047684" y="2571566"/>
              <a:ext cx="0" cy="76200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399984" y="3836826"/>
              <a:ext cx="533400" cy="5334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99984" y="4045832"/>
              <a:ext cx="533400" cy="53340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6666684" y="3333566"/>
              <a:ext cx="0" cy="50326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666684" y="4590866"/>
              <a:ext cx="0" cy="342900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loud 16"/>
            <p:cNvSpPr/>
            <p:nvPr/>
          </p:nvSpPr>
          <p:spPr>
            <a:xfrm>
              <a:off x="5999934" y="4821574"/>
              <a:ext cx="1333500" cy="8382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905750" y="4973974"/>
              <a:ext cx="533400" cy="53340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91633" y="5063864"/>
              <a:ext cx="1333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Stuff</a:t>
              </a:r>
              <a:endParaRPr lang="en-US" sz="1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05700" y="5086785"/>
              <a:ext cx="1333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DGR</a:t>
              </a:r>
              <a:endParaRPr lang="en-US" sz="1400" b="1" dirty="0"/>
            </a:p>
          </p:txBody>
        </p:sp>
        <p:cxnSp>
          <p:nvCxnSpPr>
            <p:cNvPr id="21" name="Straight Arrow Connector 20"/>
            <p:cNvCxnSpPr>
              <a:stCxn id="17" idx="0"/>
            </p:cNvCxnSpPr>
            <p:nvPr/>
          </p:nvCxnSpPr>
          <p:spPr>
            <a:xfrm flipV="1">
              <a:off x="7332323" y="5240673"/>
              <a:ext cx="573427" cy="1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5715707" y="2275820"/>
              <a:ext cx="1905000" cy="185737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706" y="1752600"/>
              <a:ext cx="1905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Transmission Network</a:t>
              </a:r>
              <a:endParaRPr lang="en-US" sz="14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715706" y="4289067"/>
              <a:ext cx="2894078" cy="152896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0244" y="5849512"/>
              <a:ext cx="1905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Distribution Network</a:t>
              </a:r>
              <a:endParaRPr lang="en-US" sz="1400" b="1" dirty="0"/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There is currently 10 DGRs in the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Network Operations Model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Multiple TSPs have reached out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to ERCOT in regards clarification 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Telemetry is required by the TSP.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ERCOT Operations personnel been told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one thing but Modeling told another.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30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“Physically” In The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4396725" y="4304639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022652" y="4747661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4956614" y="2626193"/>
            <a:ext cx="3120586" cy="271408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2512375" y="3073319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28824" y="2429126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44816" y="2593630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057400" y="1981200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627526" y="2081479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39803" y="3293598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3044816" y="458941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2112247" y="4418025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9" idx="4"/>
          </p:cNvCxnSpPr>
          <p:nvPr/>
        </p:nvCxnSpPr>
        <p:spPr>
          <a:xfrm>
            <a:off x="3128823" y="3787123"/>
            <a:ext cx="1" cy="120631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624300" y="458941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1" name="Straight Connector 80"/>
          <p:cNvCxnSpPr/>
          <p:nvPr/>
        </p:nvCxnSpPr>
        <p:spPr>
          <a:xfrm>
            <a:off x="2708308" y="441802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173087" y="458941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3" name="Straight Connector 82"/>
          <p:cNvCxnSpPr/>
          <p:nvPr/>
        </p:nvCxnSpPr>
        <p:spPr>
          <a:xfrm>
            <a:off x="2257095" y="441802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57095" y="5209472"/>
            <a:ext cx="8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Feeders (to load)</a:t>
            </a:r>
            <a:endParaRPr lang="en-US" sz="1050" dirty="0"/>
          </a:p>
        </p:txBody>
      </p:sp>
      <p:sp>
        <p:nvSpPr>
          <p:cNvPr id="25" name="Right Brace 24"/>
          <p:cNvSpPr/>
          <p:nvPr/>
        </p:nvSpPr>
        <p:spPr>
          <a:xfrm rot="5400000">
            <a:off x="2569585" y="4604291"/>
            <a:ext cx="253275" cy="10332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8" name="Rounded Rectangle 87"/>
          <p:cNvSpPr/>
          <p:nvPr/>
        </p:nvSpPr>
        <p:spPr>
          <a:xfrm>
            <a:off x="1828800" y="1752601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3570403" y="3835269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534877" y="1447800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932787" y="2273064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6171708" y="3676000"/>
            <a:ext cx="408980" cy="293798"/>
            <a:chOff x="3430547" y="2687867"/>
            <a:chExt cx="1009136" cy="724932"/>
          </a:xfrm>
        </p:grpSpPr>
        <p:sp>
          <p:nvSpPr>
            <p:cNvPr id="108" name="Oval 107"/>
            <p:cNvSpPr/>
            <p:nvPr/>
          </p:nvSpPr>
          <p:spPr>
            <a:xfrm>
              <a:off x="3430547" y="2687868"/>
              <a:ext cx="724930" cy="724931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714753" y="2687867"/>
              <a:ext cx="724930" cy="724930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33031" y="2768318"/>
            <a:ext cx="408215" cy="303346"/>
            <a:chOff x="5329471" y="596345"/>
            <a:chExt cx="1007249" cy="748492"/>
          </a:xfrm>
        </p:grpSpPr>
        <p:sp>
          <p:nvSpPr>
            <p:cNvPr id="104" name="Rectangle 103"/>
            <p:cNvSpPr/>
            <p:nvPr/>
          </p:nvSpPr>
          <p:spPr>
            <a:xfrm>
              <a:off x="5376076" y="664997"/>
              <a:ext cx="960644" cy="488985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 flipV="1">
              <a:off x="5329471" y="664996"/>
              <a:ext cx="960645" cy="48898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376076" y="596345"/>
              <a:ext cx="181234" cy="68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+</a:t>
              </a:r>
              <a:endParaRPr lang="en-US" sz="12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083271" y="661355"/>
              <a:ext cx="181234" cy="68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-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133031" y="3484632"/>
            <a:ext cx="408215" cy="304330"/>
            <a:chOff x="5329471" y="596345"/>
            <a:chExt cx="1007249" cy="750920"/>
          </a:xfrm>
        </p:grpSpPr>
        <p:sp>
          <p:nvSpPr>
            <p:cNvPr id="92" name="Rectangle 91"/>
            <p:cNvSpPr/>
            <p:nvPr/>
          </p:nvSpPr>
          <p:spPr>
            <a:xfrm>
              <a:off x="5376076" y="664997"/>
              <a:ext cx="960644" cy="488985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V="1">
              <a:off x="5329471" y="664996"/>
              <a:ext cx="960645" cy="48898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5376076" y="596345"/>
              <a:ext cx="181234" cy="68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+</a:t>
              </a:r>
              <a:endParaRPr lang="en-US" sz="12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083271" y="663783"/>
              <a:ext cx="181234" cy="68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-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934200" y="2784273"/>
            <a:ext cx="0" cy="22924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4" idx="1"/>
          </p:cNvCxnSpPr>
          <p:nvPr/>
        </p:nvCxnSpPr>
        <p:spPr>
          <a:xfrm flipH="1">
            <a:off x="6935076" y="2895228"/>
            <a:ext cx="216843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935076" y="3611542"/>
            <a:ext cx="216843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582524" y="3822899"/>
            <a:ext cx="35167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7133031" y="4115535"/>
            <a:ext cx="408215" cy="301713"/>
            <a:chOff x="5329471" y="596345"/>
            <a:chExt cx="1007249" cy="744462"/>
          </a:xfrm>
        </p:grpSpPr>
        <p:sp>
          <p:nvSpPr>
            <p:cNvPr id="84" name="Rectangle 83"/>
            <p:cNvSpPr/>
            <p:nvPr/>
          </p:nvSpPr>
          <p:spPr>
            <a:xfrm>
              <a:off x="5376076" y="664997"/>
              <a:ext cx="960644" cy="488987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329471" y="664996"/>
              <a:ext cx="960645" cy="48898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376076" y="596345"/>
              <a:ext cx="181234" cy="68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+</a:t>
              </a:r>
              <a:endParaRPr lang="en-US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83271" y="657326"/>
              <a:ext cx="181234" cy="68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-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133031" y="4831849"/>
            <a:ext cx="408215" cy="297127"/>
            <a:chOff x="5329471" y="596345"/>
            <a:chExt cx="1007249" cy="733146"/>
          </a:xfrm>
        </p:grpSpPr>
        <p:sp>
          <p:nvSpPr>
            <p:cNvPr id="67" name="Rectangle 66"/>
            <p:cNvSpPr/>
            <p:nvPr/>
          </p:nvSpPr>
          <p:spPr>
            <a:xfrm>
              <a:off x="5376076" y="664997"/>
              <a:ext cx="960644" cy="488987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5329471" y="664996"/>
              <a:ext cx="960645" cy="48898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376076" y="596345"/>
              <a:ext cx="181234" cy="68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+</a:t>
              </a:r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83269" y="646010"/>
              <a:ext cx="181234" cy="68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-</a:t>
              </a:r>
            </a:p>
          </p:txBody>
        </p:sp>
      </p:grpSp>
      <p:cxnSp>
        <p:nvCxnSpPr>
          <p:cNvPr id="61" name="Straight Connector 60"/>
          <p:cNvCxnSpPr>
            <a:stCxn id="84" idx="1"/>
          </p:cNvCxnSpPr>
          <p:nvPr/>
        </p:nvCxnSpPr>
        <p:spPr>
          <a:xfrm flipH="1">
            <a:off x="6935075" y="4242445"/>
            <a:ext cx="216843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935075" y="4958759"/>
            <a:ext cx="216843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66888" y="3433287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517176" y="3830329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7568788" y="2724840"/>
            <a:ext cx="429926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Inv1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68791" y="3424783"/>
            <a:ext cx="429926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Inv2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571074" y="4066351"/>
            <a:ext cx="429926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Inv3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564364" y="4814093"/>
            <a:ext cx="429926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Inv4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471311" y="3756472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8" name="Rectangle 117"/>
          <p:cNvSpPr/>
          <p:nvPr/>
        </p:nvSpPr>
        <p:spPr>
          <a:xfrm>
            <a:off x="5944029" y="4005275"/>
            <a:ext cx="864339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kV/.55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471311" y="3156449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34950" y="4154813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123028" y="2799144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92055" y="3311720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044814" y="3962400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9644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How It Gets Modeled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4396725" y="4304639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022652" y="4747661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4956614" y="2626193"/>
            <a:ext cx="1862452" cy="18742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2512375" y="3073319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28824" y="2429126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44816" y="2593630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057400" y="1981200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627526" y="2081479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39803" y="3293598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2112247" y="4418025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828800" y="1752601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3570403" y="3835269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534877" y="1447800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243535" y="2281798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108" name="Oval 107"/>
          <p:cNvSpPr/>
          <p:nvPr/>
        </p:nvSpPr>
        <p:spPr>
          <a:xfrm>
            <a:off x="6169005" y="3576596"/>
            <a:ext cx="464600" cy="4646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766888" y="3433287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517176" y="3830329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471311" y="3756472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9" name="Rectangle 118"/>
          <p:cNvSpPr/>
          <p:nvPr/>
        </p:nvSpPr>
        <p:spPr>
          <a:xfrm>
            <a:off x="5471311" y="3156449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34950" y="4154813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123028" y="2799144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92055" y="3311720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044814" y="3962400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Rectangle 69"/>
          <p:cNvSpPr/>
          <p:nvPr/>
        </p:nvSpPr>
        <p:spPr>
          <a:xfrm>
            <a:off x="6187945" y="3676295"/>
            <a:ext cx="42672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236867" y="2885899"/>
            <a:ext cx="1612943" cy="1903934"/>
            <a:chOff x="5966663" y="2724840"/>
            <a:chExt cx="2069689" cy="2443082"/>
          </a:xfrm>
        </p:grpSpPr>
        <p:grpSp>
          <p:nvGrpSpPr>
            <p:cNvPr id="72" name="Group 71"/>
            <p:cNvGrpSpPr/>
            <p:nvPr/>
          </p:nvGrpSpPr>
          <p:grpSpPr>
            <a:xfrm>
              <a:off x="6171708" y="3676000"/>
              <a:ext cx="408980" cy="293798"/>
              <a:chOff x="3430547" y="2687867"/>
              <a:chExt cx="1009136" cy="72493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430547" y="2687868"/>
                <a:ext cx="724930" cy="724931"/>
              </a:xfrm>
              <a:prstGeom prst="ellipse">
                <a:avLst/>
              </a:prstGeom>
              <a:noFill/>
              <a:ln>
                <a:solidFill>
                  <a:srgbClr val="D17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714753" y="2687867"/>
                <a:ext cx="724930" cy="72493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133031" y="2768318"/>
              <a:ext cx="408215" cy="342293"/>
              <a:chOff x="5329471" y="596345"/>
              <a:chExt cx="1007249" cy="84459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5376077" y="596345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083272" y="661356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7133031" y="3484632"/>
              <a:ext cx="408215" cy="343275"/>
              <a:chOff x="5329471" y="596345"/>
              <a:chExt cx="1007249" cy="84701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6083272" y="663781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6934200" y="2784273"/>
              <a:ext cx="0" cy="2292463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90" idx="1"/>
            </p:cNvCxnSpPr>
            <p:nvPr/>
          </p:nvCxnSpPr>
          <p:spPr>
            <a:xfrm flipH="1">
              <a:off x="6935076" y="2895228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935076" y="3611542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6582524" y="3822899"/>
              <a:ext cx="351676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7133031" y="4115535"/>
              <a:ext cx="408215" cy="340658"/>
              <a:chOff x="5329471" y="596345"/>
              <a:chExt cx="1007249" cy="840557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5376077" y="59634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083272" y="65732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7133031" y="4831849"/>
              <a:ext cx="408215" cy="336073"/>
              <a:chOff x="5329471" y="596345"/>
              <a:chExt cx="1007249" cy="829243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083268" y="646010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38" name="Straight Connector 137"/>
            <p:cNvCxnSpPr>
              <a:stCxn id="129" idx="1"/>
            </p:cNvCxnSpPr>
            <p:nvPr/>
          </p:nvCxnSpPr>
          <p:spPr>
            <a:xfrm flipH="1">
              <a:off x="6935075" y="4242445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6935075" y="4958759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7568788" y="2724840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Inv1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68792" y="342478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Inv2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71073" y="4066352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Inv3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64364" y="481409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Inv4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966663" y="4005275"/>
              <a:ext cx="819070" cy="4086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XF</a:t>
              </a:r>
              <a:b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6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kV/.55 kV</a:t>
              </a:r>
              <a:endParaRPr lang="en-US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7239176" y="2711748"/>
            <a:ext cx="1622091" cy="2194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1"/>
            <a:endCxn id="108" idx="6"/>
          </p:cNvCxnSpPr>
          <p:nvPr/>
        </p:nvCxnSpPr>
        <p:spPr>
          <a:xfrm flipH="1">
            <a:off x="6633605" y="3808895"/>
            <a:ext cx="60557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203908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7" name="Rectangle 146"/>
          <p:cNvSpPr/>
          <p:nvPr/>
        </p:nvSpPr>
        <p:spPr>
          <a:xfrm>
            <a:off x="5783392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586740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5332179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5416187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416187" y="5816812"/>
            <a:ext cx="8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Feeders (to load)</a:t>
            </a:r>
            <a:endParaRPr lang="en-US" sz="1050" dirty="0"/>
          </a:p>
        </p:txBody>
      </p:sp>
      <p:sp>
        <p:nvSpPr>
          <p:cNvPr id="152" name="Right Brace 151"/>
          <p:cNvSpPr/>
          <p:nvPr/>
        </p:nvSpPr>
        <p:spPr>
          <a:xfrm rot="5400000">
            <a:off x="5728677" y="5211631"/>
            <a:ext cx="253275" cy="10332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628553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/>
          <p:cNvSpPr/>
          <p:nvPr/>
        </p:nvSpPr>
        <p:spPr>
          <a:xfrm>
            <a:off x="5140332" y="4876800"/>
            <a:ext cx="1493274" cy="13396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3122293" y="3786386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2778346" y="4915237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882600" y="4862874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54" idx="1"/>
            <a:endCxn id="13" idx="1"/>
          </p:cNvCxnSpPr>
          <p:nvPr/>
        </p:nvCxnSpPr>
        <p:spPr>
          <a:xfrm flipH="1" flipV="1">
            <a:off x="3308698" y="5220037"/>
            <a:ext cx="1831634" cy="326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4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“Known” Telemetry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4396725" y="4304639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022652" y="4747661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4956614" y="2626193"/>
            <a:ext cx="1862452" cy="18742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2512375" y="3073319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28824" y="2429126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44816" y="2593630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057400" y="1981200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627526" y="2081479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39803" y="3293598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2112247" y="4418025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828800" y="1752601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3570403" y="3835269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534877" y="1447800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764829" y="2293261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108" name="Oval 107"/>
          <p:cNvSpPr/>
          <p:nvPr/>
        </p:nvSpPr>
        <p:spPr>
          <a:xfrm>
            <a:off x="6169005" y="3576596"/>
            <a:ext cx="464600" cy="4646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766888" y="3433287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517176" y="3830329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471311" y="3756472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9" name="Rectangle 118"/>
          <p:cNvSpPr/>
          <p:nvPr/>
        </p:nvSpPr>
        <p:spPr>
          <a:xfrm>
            <a:off x="5471311" y="3156449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34950" y="4154813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123028" y="2799144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92055" y="3311720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044814" y="3962400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Rectangle 69"/>
          <p:cNvSpPr/>
          <p:nvPr/>
        </p:nvSpPr>
        <p:spPr>
          <a:xfrm>
            <a:off x="6187945" y="3676295"/>
            <a:ext cx="42672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236867" y="2885899"/>
            <a:ext cx="1612943" cy="1903934"/>
            <a:chOff x="5966663" y="2724840"/>
            <a:chExt cx="2069689" cy="2443082"/>
          </a:xfrm>
        </p:grpSpPr>
        <p:grpSp>
          <p:nvGrpSpPr>
            <p:cNvPr id="72" name="Group 71"/>
            <p:cNvGrpSpPr/>
            <p:nvPr/>
          </p:nvGrpSpPr>
          <p:grpSpPr>
            <a:xfrm>
              <a:off x="6171708" y="3676000"/>
              <a:ext cx="408980" cy="293798"/>
              <a:chOff x="3430547" y="2687867"/>
              <a:chExt cx="1009136" cy="72493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430547" y="2687868"/>
                <a:ext cx="724930" cy="724931"/>
              </a:xfrm>
              <a:prstGeom prst="ellipse">
                <a:avLst/>
              </a:prstGeom>
              <a:noFill/>
              <a:ln>
                <a:solidFill>
                  <a:srgbClr val="D17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714753" y="2687867"/>
                <a:ext cx="724930" cy="72493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133031" y="2768318"/>
              <a:ext cx="408215" cy="342293"/>
              <a:chOff x="5329471" y="596345"/>
              <a:chExt cx="1007249" cy="84459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5376077" y="596345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083272" y="661356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7133031" y="3484632"/>
              <a:ext cx="408215" cy="343275"/>
              <a:chOff x="5329471" y="596345"/>
              <a:chExt cx="1007249" cy="84701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6083272" y="663781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6934200" y="2784273"/>
              <a:ext cx="0" cy="2292463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90" idx="1"/>
            </p:cNvCxnSpPr>
            <p:nvPr/>
          </p:nvCxnSpPr>
          <p:spPr>
            <a:xfrm flipH="1">
              <a:off x="6935076" y="2895228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935076" y="3611542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6582524" y="3822899"/>
              <a:ext cx="351676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7133031" y="4115535"/>
              <a:ext cx="408215" cy="340658"/>
              <a:chOff x="5329471" y="596345"/>
              <a:chExt cx="1007249" cy="840557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5376077" y="59634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083272" y="65732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7133031" y="4831849"/>
              <a:ext cx="408215" cy="336073"/>
              <a:chOff x="5329471" y="596345"/>
              <a:chExt cx="1007249" cy="829243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083268" y="646010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38" name="Straight Connector 137"/>
            <p:cNvCxnSpPr>
              <a:stCxn id="129" idx="1"/>
            </p:cNvCxnSpPr>
            <p:nvPr/>
          </p:nvCxnSpPr>
          <p:spPr>
            <a:xfrm flipH="1">
              <a:off x="6935075" y="4242445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6935075" y="4958759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7568788" y="2724840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Inv1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68792" y="342478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Inv2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71073" y="4066352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Inv3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64364" y="481409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Inv4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966663" y="4005275"/>
              <a:ext cx="819070" cy="4086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XF</a:t>
              </a:r>
              <a:b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6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kV/.55 kV</a:t>
              </a:r>
              <a:endParaRPr lang="en-US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7239176" y="2711748"/>
            <a:ext cx="1622091" cy="2194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1"/>
            <a:endCxn id="108" idx="6"/>
          </p:cNvCxnSpPr>
          <p:nvPr/>
        </p:nvCxnSpPr>
        <p:spPr>
          <a:xfrm flipH="1">
            <a:off x="6633605" y="3808895"/>
            <a:ext cx="60557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203908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7" name="Rectangle 146"/>
          <p:cNvSpPr/>
          <p:nvPr/>
        </p:nvSpPr>
        <p:spPr>
          <a:xfrm>
            <a:off x="5783392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586740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5332179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5416187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416187" y="5816812"/>
            <a:ext cx="8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Feeders (to load)</a:t>
            </a:r>
            <a:endParaRPr lang="en-US" sz="1050" dirty="0"/>
          </a:p>
        </p:txBody>
      </p:sp>
      <p:sp>
        <p:nvSpPr>
          <p:cNvPr id="152" name="Right Brace 151"/>
          <p:cNvSpPr/>
          <p:nvPr/>
        </p:nvSpPr>
        <p:spPr>
          <a:xfrm rot="5400000">
            <a:off x="5728677" y="5211631"/>
            <a:ext cx="253275" cy="10332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628553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/>
          <p:cNvSpPr/>
          <p:nvPr/>
        </p:nvSpPr>
        <p:spPr>
          <a:xfrm>
            <a:off x="5140332" y="4876800"/>
            <a:ext cx="1493274" cy="13396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3122293" y="3786386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2778346" y="4915237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882600" y="4862874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54" idx="1"/>
            <a:endCxn id="13" idx="1"/>
          </p:cNvCxnSpPr>
          <p:nvPr/>
        </p:nvCxnSpPr>
        <p:spPr>
          <a:xfrm flipH="1" flipV="1">
            <a:off x="3308698" y="5220037"/>
            <a:ext cx="1831634" cy="326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86037" y="3913745"/>
            <a:ext cx="1059136" cy="27088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2"/>
          </p:cNvCxnSpPr>
          <p:nvPr/>
        </p:nvCxnSpPr>
        <p:spPr>
          <a:xfrm>
            <a:off x="1066800" y="2997917"/>
            <a:ext cx="1519237" cy="10512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0544" y="2711748"/>
            <a:ext cx="1144375" cy="719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MW and MVAR Telemetry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5189793" y="3520100"/>
            <a:ext cx="523998" cy="6431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stCxn id="86" idx="2"/>
          </p:cNvCxnSpPr>
          <p:nvPr/>
        </p:nvCxnSpPr>
        <p:spPr>
          <a:xfrm>
            <a:off x="5060485" y="2311408"/>
            <a:ext cx="211105" cy="13060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4488297" y="1591780"/>
            <a:ext cx="1144375" cy="719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MW and MVAR Telemetry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“Troublemaking” Telemetry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4396725" y="4304639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022652" y="4747661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4956614" y="2626193"/>
            <a:ext cx="1862452" cy="18742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2512375" y="3073319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128824" y="2429126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044816" y="2593630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057400" y="1981200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2627526" y="2081479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39803" y="3293598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2112247" y="4418025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1828800" y="1752601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3570403" y="3835269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534877" y="1447800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764829" y="2293261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108" name="Oval 107"/>
          <p:cNvSpPr/>
          <p:nvPr/>
        </p:nvSpPr>
        <p:spPr>
          <a:xfrm>
            <a:off x="6169005" y="3576596"/>
            <a:ext cx="464600" cy="4646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766888" y="3433287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517176" y="3830329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471311" y="3756472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9" name="Rectangle 118"/>
          <p:cNvSpPr/>
          <p:nvPr/>
        </p:nvSpPr>
        <p:spPr>
          <a:xfrm>
            <a:off x="5471311" y="3156449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34950" y="4154813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123028" y="2799144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92055" y="3311720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044814" y="3962400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Rectangle 69"/>
          <p:cNvSpPr/>
          <p:nvPr/>
        </p:nvSpPr>
        <p:spPr>
          <a:xfrm>
            <a:off x="6187945" y="3676295"/>
            <a:ext cx="42672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236867" y="2885899"/>
            <a:ext cx="1612943" cy="1903934"/>
            <a:chOff x="5966663" y="2724840"/>
            <a:chExt cx="2069689" cy="2443082"/>
          </a:xfrm>
        </p:grpSpPr>
        <p:grpSp>
          <p:nvGrpSpPr>
            <p:cNvPr id="72" name="Group 71"/>
            <p:cNvGrpSpPr/>
            <p:nvPr/>
          </p:nvGrpSpPr>
          <p:grpSpPr>
            <a:xfrm>
              <a:off x="6171708" y="3676000"/>
              <a:ext cx="408980" cy="293798"/>
              <a:chOff x="3430547" y="2687867"/>
              <a:chExt cx="1009136" cy="72493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430547" y="2687868"/>
                <a:ext cx="724930" cy="724931"/>
              </a:xfrm>
              <a:prstGeom prst="ellipse">
                <a:avLst/>
              </a:prstGeom>
              <a:noFill/>
              <a:ln>
                <a:solidFill>
                  <a:srgbClr val="D17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714753" y="2687867"/>
                <a:ext cx="724930" cy="72493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133031" y="2768318"/>
              <a:ext cx="408215" cy="342293"/>
              <a:chOff x="5329471" y="596345"/>
              <a:chExt cx="1007249" cy="84459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5376077" y="596345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083272" y="661356"/>
                <a:ext cx="181234" cy="779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7133031" y="3484632"/>
              <a:ext cx="408215" cy="343275"/>
              <a:chOff x="5329471" y="596345"/>
              <a:chExt cx="1007249" cy="84701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5376076" y="664997"/>
                <a:ext cx="960644" cy="488985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6083272" y="663781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6934200" y="2784273"/>
              <a:ext cx="0" cy="2292463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90" idx="1"/>
            </p:cNvCxnSpPr>
            <p:nvPr/>
          </p:nvCxnSpPr>
          <p:spPr>
            <a:xfrm flipH="1">
              <a:off x="6935076" y="2895228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935076" y="3611542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6582524" y="3822899"/>
              <a:ext cx="351676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7133031" y="4115535"/>
              <a:ext cx="408215" cy="340658"/>
              <a:chOff x="5329471" y="596345"/>
              <a:chExt cx="1007249" cy="840557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5376077" y="59634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083272" y="657325"/>
                <a:ext cx="181234" cy="77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7133031" y="4831849"/>
              <a:ext cx="408215" cy="336073"/>
              <a:chOff x="5329471" y="596345"/>
              <a:chExt cx="1007249" cy="829243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376076" y="664997"/>
                <a:ext cx="960644" cy="488987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V="1">
                <a:off x="5329471" y="664996"/>
                <a:ext cx="960645" cy="488986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5376077" y="596345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+</a:t>
                </a:r>
                <a:endParaRPr lang="en-US" sz="10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083268" y="646010"/>
                <a:ext cx="181234" cy="77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-</a:t>
                </a:r>
              </a:p>
            </p:txBody>
          </p:sp>
        </p:grpSp>
        <p:cxnSp>
          <p:nvCxnSpPr>
            <p:cNvPr id="138" name="Straight Connector 137"/>
            <p:cNvCxnSpPr>
              <a:stCxn id="129" idx="1"/>
            </p:cNvCxnSpPr>
            <p:nvPr/>
          </p:nvCxnSpPr>
          <p:spPr>
            <a:xfrm flipH="1">
              <a:off x="6935075" y="4242445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6935075" y="4958759"/>
              <a:ext cx="216843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7568788" y="2724840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Inv1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68792" y="342478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Inv2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71073" y="4066352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Inv3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64364" y="4814093"/>
              <a:ext cx="465279" cy="287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Inv4</a:t>
              </a:r>
              <a:endPara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966663" y="4005275"/>
              <a:ext cx="819070" cy="4086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XF</a:t>
              </a:r>
              <a:br>
                <a:rPr lang="en-US" sz="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6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34.5 kV/.55 kV</a:t>
              </a:r>
              <a:endParaRPr lang="en-US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7239176" y="2711748"/>
            <a:ext cx="1622091" cy="2194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1"/>
            <a:endCxn id="108" idx="6"/>
          </p:cNvCxnSpPr>
          <p:nvPr/>
        </p:nvCxnSpPr>
        <p:spPr>
          <a:xfrm flipH="1">
            <a:off x="6633605" y="3808895"/>
            <a:ext cx="60557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6203908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7" name="Rectangle 146"/>
          <p:cNvSpPr/>
          <p:nvPr/>
        </p:nvSpPr>
        <p:spPr>
          <a:xfrm>
            <a:off x="5783392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586740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5332179" y="519675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5416187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416187" y="5816812"/>
            <a:ext cx="869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Feeders (to load)</a:t>
            </a:r>
            <a:endParaRPr lang="en-US" sz="1050" dirty="0"/>
          </a:p>
        </p:txBody>
      </p:sp>
      <p:sp>
        <p:nvSpPr>
          <p:cNvPr id="152" name="Right Brace 151"/>
          <p:cNvSpPr/>
          <p:nvPr/>
        </p:nvSpPr>
        <p:spPr>
          <a:xfrm rot="5400000">
            <a:off x="5728677" y="5211631"/>
            <a:ext cx="253275" cy="10332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6285530" y="5025365"/>
            <a:ext cx="0" cy="575412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/>
          <p:cNvSpPr/>
          <p:nvPr/>
        </p:nvSpPr>
        <p:spPr>
          <a:xfrm>
            <a:off x="5140332" y="4876800"/>
            <a:ext cx="1493274" cy="13396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3122293" y="3786386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2778346" y="4915237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882600" y="4862874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54" idx="1"/>
            <a:endCxn id="13" idx="1"/>
          </p:cNvCxnSpPr>
          <p:nvPr/>
        </p:nvCxnSpPr>
        <p:spPr>
          <a:xfrm flipH="1" flipV="1">
            <a:off x="3308698" y="5220037"/>
            <a:ext cx="1831634" cy="3265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2596312" y="4784169"/>
            <a:ext cx="1059136" cy="78618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107662" y="3962464"/>
            <a:ext cx="1549153" cy="10314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571406" y="3676295"/>
            <a:ext cx="1144375" cy="719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???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“Troublemaking” Telemetry, </a:t>
            </a:r>
            <a:r>
              <a:rPr lang="en-US" dirty="0" err="1" smtClean="0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844110" y="3011045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7460559" y="2366852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376551" y="2531356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6389135" y="1918926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6959261" y="2019205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71538" y="3231324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6443982" y="4355751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6160535" y="1690327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TextBox 160"/>
          <p:cNvSpPr txBox="1"/>
          <p:nvPr/>
        </p:nvSpPr>
        <p:spPr>
          <a:xfrm>
            <a:off x="6866612" y="1385526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20" name="Rectangle 119"/>
          <p:cNvSpPr/>
          <p:nvPr/>
        </p:nvSpPr>
        <p:spPr>
          <a:xfrm>
            <a:off x="6266685" y="4092539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454763" y="2736870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623790" y="3249446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376549" y="3900126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7454028" y="3724112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7110081" y="4852963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7214335" y="4800600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928047" y="4721895"/>
            <a:ext cx="1059136" cy="78618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5439397" y="3900190"/>
            <a:ext cx="1549153" cy="10314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4903141" y="3614021"/>
            <a:ext cx="1144375" cy="719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ysClr val="windowText" lastClr="000000"/>
                </a:solidFill>
              </a:rPr>
              <a:t>???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ERCOT has no clear indication of what 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available.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Some TSPs mapping the same points from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   the low side of the transformer.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Some TSPs mapping DGR telemetry.</a:t>
            </a:r>
          </a:p>
        </p:txBody>
      </p:sp>
    </p:spTree>
    <p:extLst>
      <p:ext uri="{BB962C8B-B14F-4D97-AF65-F5344CB8AC3E}">
        <p14:creationId xmlns:p14="http://schemas.microsoft.com/office/powerpoint/2010/main" val="37718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Example: “Ideal” Telemetry Mapping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5" name="Right Brace 94"/>
          <p:cNvSpPr/>
          <p:nvPr/>
        </p:nvSpPr>
        <p:spPr>
          <a:xfrm rot="5400000">
            <a:off x="5158725" y="4304638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4784652" y="4747660"/>
            <a:ext cx="103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Line</a:t>
            </a:r>
            <a:endParaRPr lang="en-US" sz="1050" dirty="0"/>
          </a:p>
        </p:txBody>
      </p:sp>
      <p:sp>
        <p:nvSpPr>
          <p:cNvPr id="97" name="Rounded Rectangle 96"/>
          <p:cNvSpPr/>
          <p:nvPr/>
        </p:nvSpPr>
        <p:spPr>
          <a:xfrm>
            <a:off x="5718614" y="2626192"/>
            <a:ext cx="1862452" cy="18742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274375" y="3073318"/>
            <a:ext cx="1205674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8" idx="0"/>
          </p:cNvCxnSpPr>
          <p:nvPr/>
        </p:nvCxnSpPr>
        <p:spPr>
          <a:xfrm flipH="1">
            <a:off x="3890824" y="2429125"/>
            <a:ext cx="2" cy="864473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06816" y="2593629"/>
            <a:ext cx="168017" cy="157593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Cloud 58"/>
          <p:cNvSpPr/>
          <p:nvPr/>
        </p:nvSpPr>
        <p:spPr>
          <a:xfrm>
            <a:off x="2819400" y="1981199"/>
            <a:ext cx="1981200" cy="515884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3389526" y="2081478"/>
            <a:ext cx="9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Transmission Network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701803" y="3293597"/>
            <a:ext cx="378040" cy="493525"/>
            <a:chOff x="2939803" y="4186966"/>
            <a:chExt cx="378040" cy="493525"/>
          </a:xfrm>
        </p:grpSpPr>
        <p:sp>
          <p:nvSpPr>
            <p:cNvPr id="68" name="Oval 67"/>
            <p:cNvSpPr/>
            <p:nvPr/>
          </p:nvSpPr>
          <p:spPr>
            <a:xfrm>
              <a:off x="2939803" y="4186966"/>
              <a:ext cx="378040" cy="354585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939803" y="4325906"/>
              <a:ext cx="378040" cy="354585"/>
            </a:xfrm>
            <a:prstGeom prst="ellipse">
              <a:avLst/>
            </a:prstGeom>
            <a:noFill/>
            <a:ln>
              <a:solidFill>
                <a:srgbClr val="D179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2874247" y="4418024"/>
            <a:ext cx="160136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590800" y="1752600"/>
            <a:ext cx="2322248" cy="398009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Elbow Connector 92"/>
          <p:cNvCxnSpPr>
            <a:endCxn id="117" idx="1"/>
          </p:cNvCxnSpPr>
          <p:nvPr/>
        </p:nvCxnSpPr>
        <p:spPr>
          <a:xfrm flipV="1">
            <a:off x="4332403" y="3835268"/>
            <a:ext cx="1900908" cy="582757"/>
          </a:xfrm>
          <a:prstGeom prst="bentConnector3">
            <a:avLst>
              <a:gd name="adj1" fmla="val 50000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296877" y="1447799"/>
            <a:ext cx="1151785" cy="24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TSP Station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526829" y="229326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DESR Station</a:t>
            </a:r>
            <a:endParaRPr lang="en-US" sz="1400" dirty="0"/>
          </a:p>
        </p:txBody>
      </p:sp>
      <p:sp>
        <p:nvSpPr>
          <p:cNvPr id="108" name="Oval 107"/>
          <p:cNvSpPr/>
          <p:nvPr/>
        </p:nvSpPr>
        <p:spPr>
          <a:xfrm>
            <a:off x="6931005" y="3576595"/>
            <a:ext cx="464600" cy="464600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528888" y="3433286"/>
            <a:ext cx="0" cy="809158"/>
          </a:xfrm>
          <a:prstGeom prst="line">
            <a:avLst/>
          </a:prstGeom>
          <a:ln w="5715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279176" y="3830328"/>
            <a:ext cx="654533" cy="0"/>
          </a:xfrm>
          <a:prstGeom prst="line">
            <a:avLst/>
          </a:prstGeom>
          <a:ln w="28575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233311" y="3756471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9" name="Rectangle 118"/>
          <p:cNvSpPr/>
          <p:nvPr/>
        </p:nvSpPr>
        <p:spPr>
          <a:xfrm>
            <a:off x="6233311" y="3156448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696950" y="4154812"/>
            <a:ext cx="593432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34.5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885028" y="2799143"/>
            <a:ext cx="55977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054055" y="3311719"/>
            <a:ext cx="893193" cy="413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138 kV/34.5 kV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806814" y="3962399"/>
            <a:ext cx="168017" cy="157593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Rectangle 69"/>
          <p:cNvSpPr/>
          <p:nvPr/>
        </p:nvSpPr>
        <p:spPr>
          <a:xfrm>
            <a:off x="6949945" y="3676294"/>
            <a:ext cx="426720" cy="265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884293" y="3786385"/>
            <a:ext cx="0" cy="1119655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3540346" y="4915236"/>
            <a:ext cx="707136" cy="609600"/>
          </a:xfrm>
          <a:prstGeom prst="triangl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644600" y="4862873"/>
            <a:ext cx="492443" cy="438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</a:t>
            </a:r>
            <a:b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358312" y="4784168"/>
            <a:ext cx="1059136" cy="78618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869662" y="3962463"/>
            <a:ext cx="1549153" cy="10314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1143000" y="3432537"/>
            <a:ext cx="1334781" cy="12441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CIM Load MW and MVAR telemetry of all </a:t>
            </a:r>
            <a:r>
              <a:rPr lang="en-US" sz="1200" b="1" u="sng" dirty="0" smtClean="0">
                <a:solidFill>
                  <a:sysClr val="windowText" lastClr="000000"/>
                </a:solidFill>
              </a:rPr>
              <a:t>non DGR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feeders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557730" y="3225453"/>
            <a:ext cx="1341885" cy="65830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endCxn id="83" idx="2"/>
          </p:cNvCxnSpPr>
          <p:nvPr/>
        </p:nvCxnSpPr>
        <p:spPr>
          <a:xfrm>
            <a:off x="2038494" y="2309625"/>
            <a:ext cx="1519236" cy="12449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914400" y="1690299"/>
            <a:ext cx="1715983" cy="8067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Low side of XFMR MW and MVAR telemetry.</a:t>
            </a:r>
          </a:p>
        </p:txBody>
      </p:sp>
      <p:sp>
        <p:nvSpPr>
          <p:cNvPr id="86" name="Oval 85"/>
          <p:cNvSpPr/>
          <p:nvPr/>
        </p:nvSpPr>
        <p:spPr>
          <a:xfrm>
            <a:off x="5707882" y="3468897"/>
            <a:ext cx="279261" cy="6431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104" idx="2"/>
            <a:endCxn id="86" idx="0"/>
          </p:cNvCxnSpPr>
          <p:nvPr/>
        </p:nvCxnSpPr>
        <p:spPr>
          <a:xfrm flipH="1">
            <a:off x="5847513" y="2035298"/>
            <a:ext cx="385690" cy="14335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5151206" y="1355554"/>
            <a:ext cx="2163994" cy="67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DESR end of the Line MW and MVAR telemetry</a:t>
            </a:r>
          </a:p>
        </p:txBody>
      </p:sp>
      <p:sp>
        <p:nvSpPr>
          <p:cNvPr id="105" name="Oval 104"/>
          <p:cNvSpPr/>
          <p:nvPr/>
        </p:nvSpPr>
        <p:spPr>
          <a:xfrm>
            <a:off x="4602553" y="4135661"/>
            <a:ext cx="279261" cy="6431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7" idx="2"/>
            <a:endCxn id="105" idx="4"/>
          </p:cNvCxnSpPr>
          <p:nvPr/>
        </p:nvCxnSpPr>
        <p:spPr>
          <a:xfrm flipH="1" flipV="1">
            <a:off x="4742184" y="4778823"/>
            <a:ext cx="2380171" cy="12937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6040358" y="5392820"/>
            <a:ext cx="2163994" cy="67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TSP end of the Line MW and MVAR telemetry</a:t>
            </a:r>
          </a:p>
        </p:txBody>
      </p:sp>
    </p:spTree>
    <p:extLst>
      <p:ext uri="{BB962C8B-B14F-4D97-AF65-F5344CB8AC3E}">
        <p14:creationId xmlns:p14="http://schemas.microsoft.com/office/powerpoint/2010/main" val="31333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563</Words>
  <Application>Microsoft Office PowerPoint</Application>
  <PresentationFormat>On-screen Show (4:3)</PresentationFormat>
  <Paragraphs>235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DGR ICCP Requirements</vt:lpstr>
      <vt:lpstr>Background</vt:lpstr>
      <vt:lpstr>Example: “Physically” In The Field</vt:lpstr>
      <vt:lpstr>Example: How It Gets Modeled</vt:lpstr>
      <vt:lpstr>Example: “Known” Telemetry</vt:lpstr>
      <vt:lpstr>Example: “Troublemaking” Telemetry</vt:lpstr>
      <vt:lpstr>Example: “Troublemaking” Telemetry, Con’t</vt:lpstr>
      <vt:lpstr>Example: “Ideal” Telemetry Mapping</vt:lpstr>
      <vt:lpstr>Example: “Ideal” Telemetry Mapping, Con’t</vt:lpstr>
      <vt:lpstr>Example: What if no Load Telemetry?</vt:lpstr>
      <vt:lpstr>Example: What if no Load Telemetry?, Con’t</vt:lpstr>
      <vt:lpstr>Q &amp; 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78</cp:revision>
  <cp:lastPrinted>2016-01-21T20:53:15Z</cp:lastPrinted>
  <dcterms:created xsi:type="dcterms:W3CDTF">2016-01-21T15:20:31Z</dcterms:created>
  <dcterms:modified xsi:type="dcterms:W3CDTF">2020-07-20T19:31:25Z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