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7" r:id="rId7"/>
    <p:sldId id="306" r:id="rId8"/>
    <p:sldId id="269" r:id="rId9"/>
    <p:sldId id="307" r:id="rId10"/>
    <p:sldId id="308" r:id="rId11"/>
    <p:sldId id="305" r:id="rId12"/>
    <p:sldId id="309" r:id="rId13"/>
    <p:sldId id="310" r:id="rId14"/>
    <p:sldId id="28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FF67"/>
    <a:srgbClr val="FF0000"/>
    <a:srgbClr val="92D050"/>
    <a:srgbClr val="0071CB"/>
    <a:srgbClr val="D17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1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39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90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31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65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CTG Expectations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9/11/2020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 &amp; A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914400"/>
            <a:ext cx="3657600" cy="3657600"/>
          </a:xfrm>
          <a:prstGeom prst="rect">
            <a:avLst/>
          </a:prstGeom>
        </p:spPr>
      </p:pic>
      <p:sp>
        <p:nvSpPr>
          <p:cNvPr id="13" name="Content Placeholder 5"/>
          <p:cNvSpPr txBox="1">
            <a:spLocks/>
          </p:cNvSpPr>
          <p:nvPr/>
        </p:nvSpPr>
        <p:spPr>
          <a:xfrm>
            <a:off x="628650" y="4419600"/>
            <a:ext cx="7886700" cy="203050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7200" b="1" dirty="0" smtClean="0">
                <a:solidFill>
                  <a:schemeClr val="accent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3191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DGR ICCP Requirements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Model Maintenance &amp; CTGs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Example 1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Current Business Practice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Example </a:t>
            </a:r>
            <a:r>
              <a:rPr lang="en-US" sz="2000" dirty="0" smtClean="0"/>
              <a:t>2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TO/TSP Expectations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Q/A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 Maintenance &amp; CTGs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Model Maintenance works with TSPs to create manually defined </a:t>
            </a:r>
            <a:r>
              <a:rPr lang="en-US" sz="2000" dirty="0" err="1" smtClean="0"/>
              <a:t>ctgs</a:t>
            </a:r>
            <a:r>
              <a:rPr lang="en-US" sz="2000" dirty="0" smtClean="0"/>
              <a:t> for the following scenarios:</a:t>
            </a:r>
          </a:p>
          <a:p>
            <a:pPr lvl="1">
              <a:lnSpc>
                <a:spcPct val="150000"/>
              </a:lnSpc>
            </a:pPr>
            <a:r>
              <a:rPr lang="en-US" sz="1800" b="1" u="sng" dirty="0" smtClean="0"/>
              <a:t>Modeled</a:t>
            </a:r>
            <a:r>
              <a:rPr lang="en-US" sz="1800" dirty="0" smtClean="0"/>
              <a:t> transitional topology changes using pseudo switches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Transfer trips identified by ERCOT Operations and the TSP needed to be modeled.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  <p:grpSp>
        <p:nvGrpSpPr>
          <p:cNvPr id="62" name="Group 61"/>
          <p:cNvGrpSpPr>
            <a:grpSpLocks noChangeAspect="1"/>
          </p:cNvGrpSpPr>
          <p:nvPr/>
        </p:nvGrpSpPr>
        <p:grpSpPr>
          <a:xfrm>
            <a:off x="1617465" y="3962400"/>
            <a:ext cx="5985269" cy="1669359"/>
            <a:chOff x="1058984" y="4385131"/>
            <a:chExt cx="7086600" cy="1976533"/>
          </a:xfrm>
        </p:grpSpPr>
        <p:cxnSp>
          <p:nvCxnSpPr>
            <p:cNvPr id="63" name="Straight Connector 62"/>
            <p:cNvCxnSpPr>
              <a:cxnSpLocks/>
            </p:cNvCxnSpPr>
            <p:nvPr/>
          </p:nvCxnSpPr>
          <p:spPr>
            <a:xfrm>
              <a:off x="4602284" y="4999066"/>
              <a:ext cx="0" cy="65977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>
              <a:spLocks/>
            </p:cNvSpPr>
            <p:nvPr/>
          </p:nvSpPr>
          <p:spPr>
            <a:xfrm>
              <a:off x="4266475" y="4753085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SUBZ</a:t>
              </a:r>
              <a:endParaRPr lang="en-US" sz="1200" dirty="0"/>
            </a:p>
          </p:txBody>
        </p:sp>
        <p:sp>
          <p:nvSpPr>
            <p:cNvPr id="65" name="TextBox 64"/>
            <p:cNvSpPr txBox="1">
              <a:spLocks/>
            </p:cNvSpPr>
            <p:nvPr/>
          </p:nvSpPr>
          <p:spPr>
            <a:xfrm>
              <a:off x="3904761" y="5541732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CBZ1</a:t>
              </a:r>
              <a:endParaRPr lang="en-US" sz="1200" dirty="0"/>
            </a:p>
          </p:txBody>
        </p:sp>
        <p:sp>
          <p:nvSpPr>
            <p:cNvPr id="66" name="TextBox 65"/>
            <p:cNvSpPr txBox="1">
              <a:spLocks/>
            </p:cNvSpPr>
            <p:nvPr/>
          </p:nvSpPr>
          <p:spPr>
            <a:xfrm>
              <a:off x="4760981" y="5558104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CBZ2</a:t>
              </a:r>
              <a:endParaRPr lang="en-US" sz="1200" dirty="0"/>
            </a:p>
          </p:txBody>
        </p:sp>
        <p:cxnSp>
          <p:nvCxnSpPr>
            <p:cNvPr id="67" name="Straight Connector 66"/>
            <p:cNvCxnSpPr>
              <a:cxnSpLocks/>
            </p:cNvCxnSpPr>
            <p:nvPr/>
          </p:nvCxnSpPr>
          <p:spPr>
            <a:xfrm>
              <a:off x="5425288" y="5429753"/>
              <a:ext cx="0" cy="4272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cxnSpLocks/>
            </p:cNvCxnSpPr>
            <p:nvPr/>
          </p:nvCxnSpPr>
          <p:spPr>
            <a:xfrm>
              <a:off x="3830949" y="5436876"/>
              <a:ext cx="0" cy="4201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cxnSpLocks/>
            </p:cNvCxnSpPr>
            <p:nvPr/>
          </p:nvCxnSpPr>
          <p:spPr>
            <a:xfrm>
              <a:off x="3830949" y="5857004"/>
              <a:ext cx="15943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cxnSpLocks/>
            </p:cNvCxnSpPr>
            <p:nvPr/>
          </p:nvCxnSpPr>
          <p:spPr>
            <a:xfrm>
              <a:off x="4561689" y="5739785"/>
              <a:ext cx="199292" cy="2111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>
              <a:spLocks/>
            </p:cNvSpPr>
            <p:nvPr/>
          </p:nvSpPr>
          <p:spPr>
            <a:xfrm>
              <a:off x="4419625" y="6033695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PS1</a:t>
              </a:r>
              <a:endParaRPr lang="en-US" sz="1200" dirty="0"/>
            </a:p>
          </p:txBody>
        </p:sp>
        <p:sp>
          <p:nvSpPr>
            <p:cNvPr id="72" name="Rectangle 71"/>
            <p:cNvSpPr>
              <a:spLocks/>
            </p:cNvSpPr>
            <p:nvPr/>
          </p:nvSpPr>
          <p:spPr>
            <a:xfrm>
              <a:off x="4866036" y="5281179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3" name="Rectangle 72"/>
            <p:cNvSpPr>
              <a:spLocks/>
            </p:cNvSpPr>
            <p:nvPr/>
          </p:nvSpPr>
          <p:spPr>
            <a:xfrm>
              <a:off x="4054882" y="5268263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4" name="TextBox 73"/>
            <p:cNvSpPr txBox="1">
              <a:spLocks/>
            </p:cNvSpPr>
            <p:nvPr/>
          </p:nvSpPr>
          <p:spPr>
            <a:xfrm>
              <a:off x="7436338" y="4385131"/>
              <a:ext cx="7092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SUBB</a:t>
              </a:r>
              <a:endParaRPr lang="en-US" sz="1200" dirty="0"/>
            </a:p>
          </p:txBody>
        </p:sp>
        <p:grpSp>
          <p:nvGrpSpPr>
            <p:cNvPr id="75" name="Group 74"/>
            <p:cNvGrpSpPr>
              <a:grpSpLocks/>
            </p:cNvGrpSpPr>
            <p:nvPr/>
          </p:nvGrpSpPr>
          <p:grpSpPr>
            <a:xfrm>
              <a:off x="1391138" y="4812604"/>
              <a:ext cx="6443785" cy="1262185"/>
              <a:chOff x="838200" y="2209800"/>
              <a:chExt cx="7391400" cy="1447800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8382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82296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838200" y="2895600"/>
                <a:ext cx="7391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Rectangle 75"/>
            <p:cNvSpPr>
              <a:spLocks/>
            </p:cNvSpPr>
            <p:nvPr/>
          </p:nvSpPr>
          <p:spPr>
            <a:xfrm>
              <a:off x="1649046" y="5253367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7" name="Rectangle 76"/>
            <p:cNvSpPr>
              <a:spLocks/>
            </p:cNvSpPr>
            <p:nvPr/>
          </p:nvSpPr>
          <p:spPr>
            <a:xfrm>
              <a:off x="7162799" y="5238605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8" name="TextBox 77"/>
            <p:cNvSpPr txBox="1">
              <a:spLocks/>
            </p:cNvSpPr>
            <p:nvPr/>
          </p:nvSpPr>
          <p:spPr>
            <a:xfrm>
              <a:off x="1058984" y="4385131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SUBA</a:t>
              </a:r>
              <a:endParaRPr lang="en-US" sz="1200" dirty="0"/>
            </a:p>
          </p:txBody>
        </p:sp>
        <p:sp>
          <p:nvSpPr>
            <p:cNvPr id="79" name="TextBox 78"/>
            <p:cNvSpPr txBox="1">
              <a:spLocks/>
            </p:cNvSpPr>
            <p:nvPr/>
          </p:nvSpPr>
          <p:spPr>
            <a:xfrm>
              <a:off x="2398318" y="5142119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A_Z_1</a:t>
              </a:r>
              <a:endParaRPr lang="en-US" sz="1200" dirty="0"/>
            </a:p>
          </p:txBody>
        </p:sp>
        <p:sp>
          <p:nvSpPr>
            <p:cNvPr id="80" name="TextBox 79"/>
            <p:cNvSpPr txBox="1">
              <a:spLocks/>
            </p:cNvSpPr>
            <p:nvPr/>
          </p:nvSpPr>
          <p:spPr>
            <a:xfrm>
              <a:off x="1623646" y="4911212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CBA1</a:t>
              </a:r>
              <a:endParaRPr lang="en-US" sz="1200" dirty="0"/>
            </a:p>
          </p:txBody>
        </p:sp>
        <p:sp>
          <p:nvSpPr>
            <p:cNvPr id="81" name="TextBox 80"/>
            <p:cNvSpPr txBox="1">
              <a:spLocks/>
            </p:cNvSpPr>
            <p:nvPr/>
          </p:nvSpPr>
          <p:spPr>
            <a:xfrm>
              <a:off x="7000849" y="4880570"/>
              <a:ext cx="701213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CBB1</a:t>
              </a:r>
              <a:endParaRPr lang="en-US" sz="1200" dirty="0"/>
            </a:p>
          </p:txBody>
        </p:sp>
        <p:sp>
          <p:nvSpPr>
            <p:cNvPr id="82" name="TextBox 81"/>
            <p:cNvSpPr txBox="1">
              <a:spLocks/>
            </p:cNvSpPr>
            <p:nvPr/>
          </p:nvSpPr>
          <p:spPr>
            <a:xfrm>
              <a:off x="5661521" y="5022564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B_Z_1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41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 #1</a:t>
            </a:r>
            <a:endParaRPr lang="en-US" b="1" dirty="0">
              <a:solidFill>
                <a:schemeClr val="accent1"/>
              </a:solidFill>
            </a:endParaRPr>
          </a:p>
        </p:txBody>
      </p:sp>
      <p:grpSp>
        <p:nvGrpSpPr>
          <p:cNvPr id="86" name="Group 85"/>
          <p:cNvGrpSpPr>
            <a:grpSpLocks noChangeAspect="1"/>
          </p:cNvGrpSpPr>
          <p:nvPr/>
        </p:nvGrpSpPr>
        <p:grpSpPr>
          <a:xfrm>
            <a:off x="1312175" y="1850816"/>
            <a:ext cx="6519650" cy="1554480"/>
            <a:chOff x="1066800" y="1858912"/>
            <a:chExt cx="7086600" cy="1689658"/>
          </a:xfrm>
        </p:grpSpPr>
        <p:sp>
          <p:nvSpPr>
            <p:cNvPr id="87" name="TextBox 86"/>
            <p:cNvSpPr txBox="1"/>
            <p:nvPr/>
          </p:nvSpPr>
          <p:spPr>
            <a:xfrm>
              <a:off x="7444154" y="1858912"/>
              <a:ext cx="7092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SUBB</a:t>
              </a:r>
              <a:endParaRPr lang="en-US" sz="1200" dirty="0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1398954" y="2286385"/>
              <a:ext cx="6443785" cy="1262185"/>
              <a:chOff x="838200" y="2209800"/>
              <a:chExt cx="7391400" cy="144780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8382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82296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838200" y="2895600"/>
                <a:ext cx="7391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Rectangle 88"/>
            <p:cNvSpPr/>
            <p:nvPr/>
          </p:nvSpPr>
          <p:spPr>
            <a:xfrm>
              <a:off x="1664676" y="2729434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203823" y="2723728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066800" y="1858912"/>
              <a:ext cx="1395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SUBA</a:t>
              </a:r>
              <a:endParaRPr lang="en-US" sz="12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989754" y="2529655"/>
              <a:ext cx="1395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A_B_1</a:t>
              </a:r>
              <a:endParaRPr lang="en-US" sz="12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631462" y="2384994"/>
              <a:ext cx="6545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CBA1</a:t>
              </a:r>
              <a:endParaRPr lang="en-US" sz="12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008665" y="2354350"/>
              <a:ext cx="7012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CBB1</a:t>
              </a:r>
              <a:endParaRPr lang="en-US" sz="1200" dirty="0"/>
            </a:p>
          </p:txBody>
        </p:sp>
      </p:grpSp>
      <p:grpSp>
        <p:nvGrpSpPr>
          <p:cNvPr id="98" name="Group 97"/>
          <p:cNvGrpSpPr>
            <a:grpSpLocks noChangeAspect="1"/>
          </p:cNvGrpSpPr>
          <p:nvPr/>
        </p:nvGrpSpPr>
        <p:grpSpPr>
          <a:xfrm>
            <a:off x="1579365" y="4526346"/>
            <a:ext cx="5985269" cy="1669359"/>
            <a:chOff x="1058984" y="4385131"/>
            <a:chExt cx="7086600" cy="1976533"/>
          </a:xfrm>
        </p:grpSpPr>
        <p:cxnSp>
          <p:nvCxnSpPr>
            <p:cNvPr id="99" name="Straight Connector 98"/>
            <p:cNvCxnSpPr>
              <a:cxnSpLocks/>
            </p:cNvCxnSpPr>
            <p:nvPr/>
          </p:nvCxnSpPr>
          <p:spPr>
            <a:xfrm>
              <a:off x="4602284" y="4999066"/>
              <a:ext cx="0" cy="65977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>
              <a:spLocks/>
            </p:cNvSpPr>
            <p:nvPr/>
          </p:nvSpPr>
          <p:spPr>
            <a:xfrm>
              <a:off x="4265249" y="4744242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SUBZ</a:t>
              </a:r>
              <a:endParaRPr lang="en-US" sz="1200" dirty="0"/>
            </a:p>
          </p:txBody>
        </p:sp>
        <p:sp>
          <p:nvSpPr>
            <p:cNvPr id="101" name="TextBox 100"/>
            <p:cNvSpPr txBox="1">
              <a:spLocks/>
            </p:cNvSpPr>
            <p:nvPr/>
          </p:nvSpPr>
          <p:spPr>
            <a:xfrm>
              <a:off x="3904761" y="5541732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CBZ1</a:t>
              </a:r>
              <a:endParaRPr lang="en-US" sz="1200" dirty="0"/>
            </a:p>
          </p:txBody>
        </p:sp>
        <p:sp>
          <p:nvSpPr>
            <p:cNvPr id="102" name="TextBox 101"/>
            <p:cNvSpPr txBox="1">
              <a:spLocks/>
            </p:cNvSpPr>
            <p:nvPr/>
          </p:nvSpPr>
          <p:spPr>
            <a:xfrm>
              <a:off x="4760981" y="5558104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CBZ2</a:t>
              </a:r>
              <a:endParaRPr lang="en-US" sz="1200" dirty="0"/>
            </a:p>
          </p:txBody>
        </p:sp>
        <p:cxnSp>
          <p:nvCxnSpPr>
            <p:cNvPr id="103" name="Straight Connector 102"/>
            <p:cNvCxnSpPr>
              <a:cxnSpLocks/>
            </p:cNvCxnSpPr>
            <p:nvPr/>
          </p:nvCxnSpPr>
          <p:spPr>
            <a:xfrm>
              <a:off x="5425288" y="5429753"/>
              <a:ext cx="0" cy="4272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cxnSpLocks/>
            </p:cNvCxnSpPr>
            <p:nvPr/>
          </p:nvCxnSpPr>
          <p:spPr>
            <a:xfrm>
              <a:off x="3830949" y="5436876"/>
              <a:ext cx="0" cy="4201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cxnSpLocks/>
            </p:cNvCxnSpPr>
            <p:nvPr/>
          </p:nvCxnSpPr>
          <p:spPr>
            <a:xfrm>
              <a:off x="3830949" y="5857004"/>
              <a:ext cx="15943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cxnSpLocks/>
            </p:cNvCxnSpPr>
            <p:nvPr/>
          </p:nvCxnSpPr>
          <p:spPr>
            <a:xfrm>
              <a:off x="4561689" y="5739785"/>
              <a:ext cx="199292" cy="21112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>
              <a:spLocks/>
            </p:cNvSpPr>
            <p:nvPr/>
          </p:nvSpPr>
          <p:spPr>
            <a:xfrm>
              <a:off x="4419625" y="6033695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PS1</a:t>
              </a:r>
              <a:endParaRPr lang="en-US" sz="1200" dirty="0"/>
            </a:p>
          </p:txBody>
        </p:sp>
        <p:sp>
          <p:nvSpPr>
            <p:cNvPr id="108" name="Rectangle 107"/>
            <p:cNvSpPr>
              <a:spLocks/>
            </p:cNvSpPr>
            <p:nvPr/>
          </p:nvSpPr>
          <p:spPr>
            <a:xfrm>
              <a:off x="4866036" y="5281179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9" name="Rectangle 108"/>
            <p:cNvSpPr>
              <a:spLocks/>
            </p:cNvSpPr>
            <p:nvPr/>
          </p:nvSpPr>
          <p:spPr>
            <a:xfrm>
              <a:off x="4054882" y="5268263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0" name="TextBox 109"/>
            <p:cNvSpPr txBox="1">
              <a:spLocks/>
            </p:cNvSpPr>
            <p:nvPr/>
          </p:nvSpPr>
          <p:spPr>
            <a:xfrm>
              <a:off x="7436338" y="4385131"/>
              <a:ext cx="7092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SUBB</a:t>
              </a:r>
              <a:endParaRPr lang="en-US" sz="1200" dirty="0"/>
            </a:p>
          </p:txBody>
        </p:sp>
        <p:grpSp>
          <p:nvGrpSpPr>
            <p:cNvPr id="111" name="Group 110"/>
            <p:cNvGrpSpPr>
              <a:grpSpLocks/>
            </p:cNvGrpSpPr>
            <p:nvPr/>
          </p:nvGrpSpPr>
          <p:grpSpPr>
            <a:xfrm>
              <a:off x="1391138" y="4812604"/>
              <a:ext cx="6443785" cy="1262185"/>
              <a:chOff x="838200" y="2209800"/>
              <a:chExt cx="7391400" cy="1447800"/>
            </a:xfrm>
          </p:grpSpPr>
          <p:cxnSp>
            <p:nvCxnSpPr>
              <p:cNvPr id="119" name="Straight Connector 118"/>
              <p:cNvCxnSpPr/>
              <p:nvPr/>
            </p:nvCxnSpPr>
            <p:spPr>
              <a:xfrm>
                <a:off x="8382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82296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838200" y="2895600"/>
                <a:ext cx="7391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Rectangle 111"/>
            <p:cNvSpPr>
              <a:spLocks/>
            </p:cNvSpPr>
            <p:nvPr/>
          </p:nvSpPr>
          <p:spPr>
            <a:xfrm>
              <a:off x="1649046" y="5253367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3" name="Rectangle 112"/>
            <p:cNvSpPr>
              <a:spLocks/>
            </p:cNvSpPr>
            <p:nvPr/>
          </p:nvSpPr>
          <p:spPr>
            <a:xfrm>
              <a:off x="7162799" y="5238605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4" name="TextBox 113"/>
            <p:cNvSpPr txBox="1">
              <a:spLocks/>
            </p:cNvSpPr>
            <p:nvPr/>
          </p:nvSpPr>
          <p:spPr>
            <a:xfrm>
              <a:off x="1058984" y="4385131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SUBA</a:t>
              </a:r>
              <a:endParaRPr lang="en-US" sz="1200" dirty="0"/>
            </a:p>
          </p:txBody>
        </p:sp>
        <p:sp>
          <p:nvSpPr>
            <p:cNvPr id="115" name="TextBox 114"/>
            <p:cNvSpPr txBox="1">
              <a:spLocks/>
            </p:cNvSpPr>
            <p:nvPr/>
          </p:nvSpPr>
          <p:spPr>
            <a:xfrm>
              <a:off x="2398318" y="5142119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A_Z_1</a:t>
              </a:r>
              <a:endParaRPr lang="en-US" sz="1200" dirty="0"/>
            </a:p>
          </p:txBody>
        </p:sp>
        <p:sp>
          <p:nvSpPr>
            <p:cNvPr id="116" name="TextBox 115"/>
            <p:cNvSpPr txBox="1">
              <a:spLocks/>
            </p:cNvSpPr>
            <p:nvPr/>
          </p:nvSpPr>
          <p:spPr>
            <a:xfrm>
              <a:off x="1623646" y="4911212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CBA1</a:t>
              </a:r>
              <a:endParaRPr lang="en-US" sz="1200" dirty="0"/>
            </a:p>
          </p:txBody>
        </p:sp>
        <p:sp>
          <p:nvSpPr>
            <p:cNvPr id="117" name="TextBox 116"/>
            <p:cNvSpPr txBox="1">
              <a:spLocks/>
            </p:cNvSpPr>
            <p:nvPr/>
          </p:nvSpPr>
          <p:spPr>
            <a:xfrm>
              <a:off x="7000849" y="4880570"/>
              <a:ext cx="701213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CBB1</a:t>
              </a:r>
              <a:endParaRPr lang="en-US" sz="1200" dirty="0"/>
            </a:p>
          </p:txBody>
        </p:sp>
        <p:sp>
          <p:nvSpPr>
            <p:cNvPr id="118" name="TextBox 117"/>
            <p:cNvSpPr txBox="1">
              <a:spLocks/>
            </p:cNvSpPr>
            <p:nvPr/>
          </p:nvSpPr>
          <p:spPr>
            <a:xfrm>
              <a:off x="5661521" y="5022564"/>
              <a:ext cx="1395046" cy="327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Line: B_Z_1</a:t>
              </a:r>
              <a:endParaRPr lang="en-US" sz="1200" dirty="0"/>
            </a:p>
          </p:txBody>
        </p:sp>
      </p:grpSp>
      <p:sp>
        <p:nvSpPr>
          <p:cNvPr id="122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Before: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40730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Example #1</a:t>
            </a:r>
            <a:endParaRPr lang="en-US" b="1" dirty="0">
              <a:solidFill>
                <a:schemeClr val="accent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066800" y="2549497"/>
            <a:ext cx="7772400" cy="1337938"/>
            <a:chOff x="457200" y="2024263"/>
            <a:chExt cx="8915400" cy="1938137"/>
          </a:xfrm>
        </p:grpSpPr>
        <p:sp>
          <p:nvSpPr>
            <p:cNvPr id="42" name="TextBox 41"/>
            <p:cNvSpPr txBox="1"/>
            <p:nvPr/>
          </p:nvSpPr>
          <p:spPr>
            <a:xfrm>
              <a:off x="7772400" y="2024263"/>
              <a:ext cx="1600200" cy="445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SUBB</a:t>
              </a:r>
              <a:endParaRPr lang="en-US" sz="1400" dirty="0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457200" y="2024263"/>
              <a:ext cx="8415868" cy="1938137"/>
              <a:chOff x="457200" y="2252863"/>
              <a:chExt cx="8415868" cy="1938137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838200" y="2743200"/>
                <a:ext cx="7391400" cy="1447800"/>
                <a:chOff x="838200" y="2209800"/>
                <a:chExt cx="7391400" cy="1447800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8382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" name="Rectangle 44"/>
              <p:cNvSpPr/>
              <p:nvPr/>
            </p:nvSpPr>
            <p:spPr>
              <a:xfrm>
                <a:off x="1143001" y="3200400"/>
                <a:ext cx="356616" cy="4503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7467600" y="3183467"/>
                <a:ext cx="356616" cy="4503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57200" y="2252863"/>
                <a:ext cx="1600200" cy="445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SUBA</a:t>
                </a:r>
                <a:endParaRPr lang="en-US" sz="14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133600" y="3022245"/>
                <a:ext cx="1600200" cy="445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Line: A_Z_1</a:t>
                </a:r>
                <a:endParaRPr lang="en-US" sz="14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104900" y="2856311"/>
                <a:ext cx="1600200" cy="445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CBA1</a:t>
                </a:r>
                <a:endParaRPr lang="en-US" sz="14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272868" y="2821160"/>
                <a:ext cx="1600200" cy="445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CBB1</a:t>
                </a:r>
                <a:endParaRPr lang="en-US" sz="1400" dirty="0"/>
              </a:p>
            </p:txBody>
          </p:sp>
        </p:grpSp>
      </p:grpSp>
      <p:sp>
        <p:nvSpPr>
          <p:cNvPr id="54" name="TextBox 53"/>
          <p:cNvSpPr txBox="1"/>
          <p:nvPr/>
        </p:nvSpPr>
        <p:spPr>
          <a:xfrm>
            <a:off x="5517662" y="3080618"/>
            <a:ext cx="1395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Line: B_Z_1</a:t>
            </a:r>
            <a:endParaRPr lang="en-US" sz="14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4628228" y="3085021"/>
            <a:ext cx="0" cy="65753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82831" y="2622738"/>
            <a:ext cx="1395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SUBZ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3896948" y="3455134"/>
            <a:ext cx="1395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CBZ1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4745678" y="3437611"/>
            <a:ext cx="1395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CBZ2</a:t>
            </a:r>
            <a:endParaRPr lang="en-US" sz="14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451231" y="3361409"/>
            <a:ext cx="0" cy="578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856892" y="3361409"/>
            <a:ext cx="0" cy="578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856892" y="3940037"/>
            <a:ext cx="1594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587633" y="3823216"/>
            <a:ext cx="199292" cy="2104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407877" y="4001332"/>
            <a:ext cx="1395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PS1</a:t>
            </a:r>
            <a:endParaRPr lang="en-US" sz="1400" dirty="0"/>
          </a:p>
        </p:txBody>
      </p:sp>
      <p:sp>
        <p:nvSpPr>
          <p:cNvPr id="64" name="Rectangle 63"/>
          <p:cNvSpPr/>
          <p:nvPr/>
        </p:nvSpPr>
        <p:spPr>
          <a:xfrm>
            <a:off x="4885240" y="3165946"/>
            <a:ext cx="310896" cy="310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5" name="Rectangle 64"/>
          <p:cNvSpPr/>
          <p:nvPr/>
        </p:nvSpPr>
        <p:spPr>
          <a:xfrm>
            <a:off x="4048875" y="3159376"/>
            <a:ext cx="310896" cy="310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6" name="TextBox 65"/>
          <p:cNvSpPr txBox="1"/>
          <p:nvPr/>
        </p:nvSpPr>
        <p:spPr>
          <a:xfrm>
            <a:off x="1996833" y="2548376"/>
            <a:ext cx="1643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M: MSAZ8</a:t>
            </a:r>
            <a:endParaRPr 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5483758" y="2546538"/>
            <a:ext cx="1705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M: MSZB8</a:t>
            </a:r>
            <a:endParaRPr lang="en-US" sz="1400" dirty="0"/>
          </a:p>
        </p:txBody>
      </p:sp>
      <p:grpSp>
        <p:nvGrpSpPr>
          <p:cNvPr id="68" name="Group 67"/>
          <p:cNvGrpSpPr/>
          <p:nvPr/>
        </p:nvGrpSpPr>
        <p:grpSpPr>
          <a:xfrm>
            <a:off x="1524000" y="2403471"/>
            <a:ext cx="3801751" cy="1981200"/>
            <a:chOff x="1524000" y="2057400"/>
            <a:chExt cx="3801751" cy="19812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1524000" y="2057400"/>
              <a:ext cx="0" cy="1426430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4495800" y="2057400"/>
              <a:ext cx="0" cy="1265377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524000" y="2057400"/>
              <a:ext cx="2971800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524000" y="3492297"/>
              <a:ext cx="2406705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923323" y="3477145"/>
              <a:ext cx="0" cy="561455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3902047" y="4038600"/>
              <a:ext cx="1423704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325751" y="3593965"/>
              <a:ext cx="0" cy="444635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495800" y="3322777"/>
              <a:ext cx="829951" cy="271188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 flipH="1">
            <a:off x="3857542" y="2438400"/>
            <a:ext cx="3867746" cy="1981200"/>
            <a:chOff x="5997439" y="2816598"/>
            <a:chExt cx="3801751" cy="1981200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5997439" y="2816598"/>
              <a:ext cx="0" cy="1426430"/>
            </a:xfrm>
            <a:prstGeom prst="line">
              <a:avLst/>
            </a:prstGeom>
            <a:ln w="28575">
              <a:solidFill>
                <a:srgbClr val="92D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8969239" y="2816598"/>
              <a:ext cx="0" cy="1265377"/>
            </a:xfrm>
            <a:prstGeom prst="line">
              <a:avLst/>
            </a:prstGeom>
            <a:ln w="28575">
              <a:solidFill>
                <a:srgbClr val="92D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5997439" y="2816598"/>
              <a:ext cx="2971800" cy="0"/>
            </a:xfrm>
            <a:prstGeom prst="line">
              <a:avLst/>
            </a:prstGeom>
            <a:ln w="28575">
              <a:solidFill>
                <a:srgbClr val="92D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5997439" y="4251495"/>
              <a:ext cx="2406705" cy="0"/>
            </a:xfrm>
            <a:prstGeom prst="line">
              <a:avLst/>
            </a:prstGeom>
            <a:ln w="28575">
              <a:solidFill>
                <a:srgbClr val="92D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8396762" y="4236343"/>
              <a:ext cx="0" cy="561455"/>
            </a:xfrm>
            <a:prstGeom prst="line">
              <a:avLst/>
            </a:prstGeom>
            <a:ln w="28575">
              <a:solidFill>
                <a:srgbClr val="92D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8375486" y="4797798"/>
              <a:ext cx="1423704" cy="0"/>
            </a:xfrm>
            <a:prstGeom prst="line">
              <a:avLst/>
            </a:prstGeom>
            <a:ln w="28575">
              <a:solidFill>
                <a:srgbClr val="92D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9799190" y="4353163"/>
              <a:ext cx="0" cy="444635"/>
            </a:xfrm>
            <a:prstGeom prst="line">
              <a:avLst/>
            </a:prstGeom>
            <a:ln w="28575">
              <a:solidFill>
                <a:srgbClr val="92D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8969239" y="4081975"/>
              <a:ext cx="829951" cy="271188"/>
            </a:xfrm>
            <a:prstGeom prst="line">
              <a:avLst/>
            </a:prstGeom>
            <a:ln w="28575">
              <a:solidFill>
                <a:srgbClr val="92D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After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Manuals are needed to accommodate SUBZ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/>
              <a:t>*Included PS1 in both manuals to insure that flow would be broken correctly.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0912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Current Business Practice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3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When ERCOT is evaluating outages in the long term or near term process, ERCOT’s outage coordinator may request from the TO for a CAMR to be submitted with a new contingency definitions in order to cover topological changes caused by the outage studied</a:t>
            </a:r>
            <a:r>
              <a:rPr lang="en-US" sz="20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Internal discussion take place before proceeding with new contingency requests.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Coordination between TSP and ERCOT Outage Coordination is encouraged.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Examples: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Breakers outages where the by pass switch gets used instead.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Using the transfer bus to work on the main bus.</a:t>
            </a:r>
          </a:p>
          <a:p>
            <a:pPr lvl="1">
              <a:lnSpc>
                <a:spcPct val="150000"/>
              </a:lnSpc>
            </a:pPr>
            <a:endParaRPr lang="en-US" sz="16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9199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76349" y="1849484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endParaRPr lang="en-US" sz="16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2299345" y="4452615"/>
            <a:ext cx="449719" cy="421818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7" name="Straight Connector 6"/>
          <p:cNvCxnSpPr/>
          <p:nvPr/>
        </p:nvCxnSpPr>
        <p:spPr>
          <a:xfrm>
            <a:off x="436522" y="3993864"/>
            <a:ext cx="2312542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24200" y="2305172"/>
            <a:ext cx="3" cy="3228858"/>
          </a:xfrm>
          <a:prstGeom prst="line">
            <a:avLst/>
          </a:prstGeom>
          <a:ln w="28575">
            <a:solidFill>
              <a:srgbClr val="0071CB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36522" y="4477147"/>
            <a:ext cx="449719" cy="421818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61381" y="4018396"/>
            <a:ext cx="0" cy="1540166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315289" y="3053009"/>
            <a:ext cx="433775" cy="374956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24" name="Straight Connector 23"/>
          <p:cNvCxnSpPr/>
          <p:nvPr/>
        </p:nvCxnSpPr>
        <p:spPr>
          <a:xfrm>
            <a:off x="661381" y="4158504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61381" y="5315111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369382" y="4788479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369378" y="4433356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369378" y="4158504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13667" y="4117347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13667" y="5273954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221668" y="4747322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221664" y="4392199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221664" y="4117347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534736" y="2672565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534736" y="3829172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42737" y="3302540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242733" y="2947417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242733" y="2672565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ontent Placeholder 2"/>
          <p:cNvSpPr txBox="1">
            <a:spLocks/>
          </p:cNvSpPr>
          <p:nvPr/>
        </p:nvSpPr>
        <p:spPr>
          <a:xfrm>
            <a:off x="817522" y="1810995"/>
            <a:ext cx="2115387" cy="46982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1600" b="1" u="sng" dirty="0" smtClean="0"/>
              <a:t>Modeled Statuses</a:t>
            </a:r>
            <a:endParaRPr lang="en-US" sz="1600" b="1" u="sng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665803" y="2326137"/>
            <a:ext cx="3" cy="3228858"/>
          </a:xfrm>
          <a:prstGeom prst="line">
            <a:avLst/>
          </a:prstGeom>
          <a:ln w="28575">
            <a:solidFill>
              <a:srgbClr val="0071CB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56892" y="3073974"/>
            <a:ext cx="433775" cy="374956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51" name="Straight Connector 50"/>
          <p:cNvCxnSpPr/>
          <p:nvPr/>
        </p:nvCxnSpPr>
        <p:spPr>
          <a:xfrm>
            <a:off x="676339" y="2693530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76339" y="3850137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384340" y="3323505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384336" y="2968382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384336" y="2693530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7057280" y="4473580"/>
            <a:ext cx="449719" cy="421818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57" name="Straight Connector 56"/>
          <p:cNvCxnSpPr/>
          <p:nvPr/>
        </p:nvCxnSpPr>
        <p:spPr>
          <a:xfrm>
            <a:off x="5194457" y="4014829"/>
            <a:ext cx="2312542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282135" y="2326137"/>
            <a:ext cx="3" cy="3228858"/>
          </a:xfrm>
          <a:prstGeom prst="line">
            <a:avLst/>
          </a:prstGeom>
          <a:ln w="28575">
            <a:solidFill>
              <a:srgbClr val="0071CB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5194457" y="4498112"/>
            <a:ext cx="449719" cy="421818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60" name="Straight Connector 59"/>
          <p:cNvCxnSpPr/>
          <p:nvPr/>
        </p:nvCxnSpPr>
        <p:spPr>
          <a:xfrm>
            <a:off x="5419316" y="4039361"/>
            <a:ext cx="0" cy="1540166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7073224" y="3073974"/>
            <a:ext cx="433775" cy="374956"/>
          </a:xfrm>
          <a:prstGeom prst="rect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62" name="Straight Connector 61"/>
          <p:cNvCxnSpPr/>
          <p:nvPr/>
        </p:nvCxnSpPr>
        <p:spPr>
          <a:xfrm>
            <a:off x="5419316" y="4179469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419316" y="5336076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127317" y="4809444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27313" y="4454321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127313" y="4179469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271602" y="4138312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271602" y="5294919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979603" y="4768287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979599" y="4413164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979599" y="4138312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292671" y="2693530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292671" y="3850137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8000672" y="3323505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839429" y="3171088"/>
            <a:ext cx="339461" cy="242321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000668" y="2693530"/>
            <a:ext cx="0" cy="625556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423738" y="2347102"/>
            <a:ext cx="3" cy="3228858"/>
          </a:xfrm>
          <a:prstGeom prst="line">
            <a:avLst/>
          </a:prstGeom>
          <a:ln w="28575">
            <a:solidFill>
              <a:srgbClr val="0071CB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214827" y="3094939"/>
            <a:ext cx="433775" cy="374956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434274" y="2714495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434274" y="3871102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142275" y="3344470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142271" y="2989347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142271" y="2714495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ontent Placeholder 2"/>
          <p:cNvSpPr txBox="1">
            <a:spLocks/>
          </p:cNvSpPr>
          <p:nvPr/>
        </p:nvSpPr>
        <p:spPr>
          <a:xfrm>
            <a:off x="5391571" y="1739853"/>
            <a:ext cx="2584170" cy="46982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1600" b="1" u="sng" dirty="0" smtClean="0"/>
              <a:t>Outage been Evaluated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1457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29000" y="6096000"/>
            <a:ext cx="16764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29000" y="5791200"/>
            <a:ext cx="990600" cy="228600"/>
          </a:xfrm>
          <a:prstGeom prst="rect">
            <a:avLst/>
          </a:prstGeom>
          <a:solidFill>
            <a:srgbClr val="37FF67"/>
          </a:solidFill>
          <a:ln>
            <a:solidFill>
              <a:srgbClr val="37FF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2,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76349" y="1849484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endParaRPr lang="en-US" sz="16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2299345" y="4452615"/>
            <a:ext cx="449719" cy="421818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7" name="Straight Connector 6"/>
          <p:cNvCxnSpPr/>
          <p:nvPr/>
        </p:nvCxnSpPr>
        <p:spPr>
          <a:xfrm>
            <a:off x="436522" y="3993864"/>
            <a:ext cx="2312542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24200" y="2305172"/>
            <a:ext cx="3" cy="3228858"/>
          </a:xfrm>
          <a:prstGeom prst="line">
            <a:avLst/>
          </a:prstGeom>
          <a:ln w="28575">
            <a:solidFill>
              <a:srgbClr val="0071CB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36522" y="4477147"/>
            <a:ext cx="449719" cy="421818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61381" y="4018396"/>
            <a:ext cx="0" cy="1540166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315289" y="3053009"/>
            <a:ext cx="433775" cy="374956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24" name="Straight Connector 23"/>
          <p:cNvCxnSpPr/>
          <p:nvPr/>
        </p:nvCxnSpPr>
        <p:spPr>
          <a:xfrm>
            <a:off x="661381" y="4158504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61381" y="5315111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369382" y="4788479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369378" y="4433356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369378" y="4158504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13667" y="4117347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13667" y="5273954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221668" y="4747322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221664" y="4392199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221664" y="4117347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534736" y="2672565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534736" y="3829172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42737" y="3302540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242733" y="2947417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242733" y="2672565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ontent Placeholder 2"/>
          <p:cNvSpPr txBox="1">
            <a:spLocks/>
          </p:cNvSpPr>
          <p:nvPr/>
        </p:nvSpPr>
        <p:spPr>
          <a:xfrm>
            <a:off x="817522" y="1810995"/>
            <a:ext cx="2115387" cy="46982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1600" b="1" u="sng" dirty="0" smtClean="0"/>
              <a:t>Modeled Statuses</a:t>
            </a:r>
            <a:endParaRPr lang="en-US" sz="1600" b="1" u="sng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665803" y="2326137"/>
            <a:ext cx="3" cy="3228858"/>
          </a:xfrm>
          <a:prstGeom prst="line">
            <a:avLst/>
          </a:prstGeom>
          <a:ln w="28575">
            <a:solidFill>
              <a:srgbClr val="0071CB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56892" y="3073974"/>
            <a:ext cx="433775" cy="374956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51" name="Straight Connector 50"/>
          <p:cNvCxnSpPr/>
          <p:nvPr/>
        </p:nvCxnSpPr>
        <p:spPr>
          <a:xfrm>
            <a:off x="676339" y="2693530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76339" y="3850137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384340" y="3323505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384336" y="2968382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384336" y="2693530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194457" y="4014829"/>
            <a:ext cx="2312542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282135" y="2326137"/>
            <a:ext cx="3" cy="3228858"/>
          </a:xfrm>
          <a:prstGeom prst="line">
            <a:avLst/>
          </a:prstGeom>
          <a:ln w="28575">
            <a:solidFill>
              <a:srgbClr val="0071CB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419316" y="4039361"/>
            <a:ext cx="0" cy="1540166"/>
          </a:xfrm>
          <a:prstGeom prst="line">
            <a:avLst/>
          </a:prstGeom>
          <a:ln w="28575">
            <a:solidFill>
              <a:srgbClr val="0071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7073224" y="3073974"/>
            <a:ext cx="433775" cy="374956"/>
          </a:xfrm>
          <a:prstGeom prst="rect">
            <a:avLst/>
          </a:prstGeom>
          <a:pattFill prst="wdDnDiag">
            <a:fgClr>
              <a:srgbClr val="37FF67"/>
            </a:fgClr>
            <a:bgClr>
              <a:schemeClr val="bg1"/>
            </a:bgClr>
          </a:pattFill>
          <a:ln>
            <a:solidFill>
              <a:srgbClr val="37FF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62" name="Straight Connector 61"/>
          <p:cNvCxnSpPr/>
          <p:nvPr/>
        </p:nvCxnSpPr>
        <p:spPr>
          <a:xfrm>
            <a:off x="5419316" y="4179469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419316" y="5336076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127317" y="4809444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27313" y="4454321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127313" y="4179469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271602" y="4138312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271602" y="5294919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979603" y="4768287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979599" y="4413164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979599" y="4138312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292671" y="2693530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292671" y="3850137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8000672" y="3323505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839429" y="3171088"/>
            <a:ext cx="339461" cy="242321"/>
          </a:xfrm>
          <a:prstGeom prst="line">
            <a:avLst/>
          </a:prstGeom>
          <a:ln w="28575">
            <a:solidFill>
              <a:srgbClr val="37FF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000668" y="2693530"/>
            <a:ext cx="0" cy="625556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423738" y="2347102"/>
            <a:ext cx="3" cy="3228858"/>
          </a:xfrm>
          <a:prstGeom prst="line">
            <a:avLst/>
          </a:prstGeom>
          <a:ln w="28575">
            <a:solidFill>
              <a:srgbClr val="0071CB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214827" y="3094939"/>
            <a:ext cx="433775" cy="374956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434274" y="2714495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434274" y="3871102"/>
            <a:ext cx="708001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142275" y="3344470"/>
            <a:ext cx="0" cy="52663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142271" y="2989347"/>
            <a:ext cx="105042" cy="23192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142271" y="2714495"/>
            <a:ext cx="0" cy="27485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After a fault, what should be the protective action?</a:t>
            </a:r>
          </a:p>
        </p:txBody>
      </p:sp>
      <p:grpSp>
        <p:nvGrpSpPr>
          <p:cNvPr id="45" name="Group 44"/>
          <p:cNvGrpSpPr/>
          <p:nvPr/>
        </p:nvGrpSpPr>
        <p:grpSpPr>
          <a:xfrm rot="10800000">
            <a:off x="1866744" y="2404300"/>
            <a:ext cx="742916" cy="360282"/>
            <a:chOff x="3924299" y="5809608"/>
            <a:chExt cx="1181101" cy="572783"/>
          </a:xfrm>
          <a:solidFill>
            <a:schemeClr val="bg1"/>
          </a:solidFill>
        </p:grpSpPr>
        <p:cxnSp>
          <p:nvCxnSpPr>
            <p:cNvPr id="3" name="Straight Connector 2"/>
            <p:cNvCxnSpPr/>
            <p:nvPr/>
          </p:nvCxnSpPr>
          <p:spPr>
            <a:xfrm>
              <a:off x="3924299" y="5957073"/>
              <a:ext cx="266701" cy="305623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3924299" y="5970957"/>
              <a:ext cx="266701" cy="277854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reeform 22"/>
            <p:cNvSpPr/>
            <p:nvPr/>
          </p:nvSpPr>
          <p:spPr>
            <a:xfrm>
              <a:off x="4042756" y="5809608"/>
              <a:ext cx="839586" cy="572783"/>
            </a:xfrm>
            <a:custGeom>
              <a:avLst/>
              <a:gdLst>
                <a:gd name="connsiteX0" fmla="*/ 0 w 839586"/>
                <a:gd name="connsiteY0" fmla="*/ 311772 h 572783"/>
                <a:gd name="connsiteX1" fmla="*/ 191193 w 839586"/>
                <a:gd name="connsiteY1" fmla="*/ 311772 h 572783"/>
                <a:gd name="connsiteX2" fmla="*/ 266007 w 839586"/>
                <a:gd name="connsiteY2" fmla="*/ 4201 h 572783"/>
                <a:gd name="connsiteX3" fmla="*/ 349135 w 839586"/>
                <a:gd name="connsiteY3" fmla="*/ 569467 h 572783"/>
                <a:gd name="connsiteX4" fmla="*/ 432262 w 839586"/>
                <a:gd name="connsiteY4" fmla="*/ 4201 h 572783"/>
                <a:gd name="connsiteX5" fmla="*/ 515389 w 839586"/>
                <a:gd name="connsiteY5" fmla="*/ 569467 h 572783"/>
                <a:gd name="connsiteX6" fmla="*/ 581891 w 839586"/>
                <a:gd name="connsiteY6" fmla="*/ 236958 h 572783"/>
                <a:gd name="connsiteX7" fmla="*/ 839586 w 839586"/>
                <a:gd name="connsiteY7" fmla="*/ 220332 h 572783"/>
                <a:gd name="connsiteX8" fmla="*/ 839586 w 839586"/>
                <a:gd name="connsiteY8" fmla="*/ 220332 h 572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9586" h="572783">
                  <a:moveTo>
                    <a:pt x="0" y="311772"/>
                  </a:moveTo>
                  <a:cubicBezTo>
                    <a:pt x="73429" y="337403"/>
                    <a:pt x="146859" y="363034"/>
                    <a:pt x="191193" y="311772"/>
                  </a:cubicBezTo>
                  <a:cubicBezTo>
                    <a:pt x="235528" y="260510"/>
                    <a:pt x="239683" y="-38748"/>
                    <a:pt x="266007" y="4201"/>
                  </a:cubicBezTo>
                  <a:cubicBezTo>
                    <a:pt x="292331" y="47150"/>
                    <a:pt x="321426" y="569467"/>
                    <a:pt x="349135" y="569467"/>
                  </a:cubicBezTo>
                  <a:cubicBezTo>
                    <a:pt x="376844" y="569467"/>
                    <a:pt x="404553" y="4201"/>
                    <a:pt x="432262" y="4201"/>
                  </a:cubicBezTo>
                  <a:cubicBezTo>
                    <a:pt x="459971" y="4201"/>
                    <a:pt x="490451" y="530674"/>
                    <a:pt x="515389" y="569467"/>
                  </a:cubicBezTo>
                  <a:cubicBezTo>
                    <a:pt x="540327" y="608260"/>
                    <a:pt x="527858" y="295147"/>
                    <a:pt x="581891" y="236958"/>
                  </a:cubicBezTo>
                  <a:cubicBezTo>
                    <a:pt x="635924" y="178769"/>
                    <a:pt x="839586" y="220332"/>
                    <a:pt x="839586" y="220332"/>
                  </a:cubicBezTo>
                  <a:lnTo>
                    <a:pt x="839586" y="220332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4882342" y="5809608"/>
              <a:ext cx="0" cy="572783"/>
            </a:xfrm>
            <a:prstGeom prst="lin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953000" y="5868844"/>
              <a:ext cx="0" cy="424907"/>
            </a:xfrm>
            <a:prstGeom prst="lin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5029200" y="5909149"/>
              <a:ext cx="0" cy="322794"/>
            </a:xfrm>
            <a:prstGeom prst="lin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5105400" y="5970957"/>
              <a:ext cx="0" cy="152400"/>
            </a:xfrm>
            <a:prstGeom prst="lin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 rot="10800000">
            <a:off x="6609825" y="2371899"/>
            <a:ext cx="742916" cy="360282"/>
            <a:chOff x="3924299" y="5809608"/>
            <a:chExt cx="1181101" cy="572783"/>
          </a:xfrm>
          <a:solidFill>
            <a:schemeClr val="bg1"/>
          </a:solidFill>
        </p:grpSpPr>
        <p:cxnSp>
          <p:nvCxnSpPr>
            <p:cNvPr id="91" name="Straight Connector 90"/>
            <p:cNvCxnSpPr/>
            <p:nvPr/>
          </p:nvCxnSpPr>
          <p:spPr>
            <a:xfrm>
              <a:off x="3924299" y="5957073"/>
              <a:ext cx="266701" cy="305623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3924299" y="5970957"/>
              <a:ext cx="266701" cy="277854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Freeform 92"/>
            <p:cNvSpPr/>
            <p:nvPr/>
          </p:nvSpPr>
          <p:spPr>
            <a:xfrm>
              <a:off x="4042756" y="5809608"/>
              <a:ext cx="839586" cy="572783"/>
            </a:xfrm>
            <a:custGeom>
              <a:avLst/>
              <a:gdLst>
                <a:gd name="connsiteX0" fmla="*/ 0 w 839586"/>
                <a:gd name="connsiteY0" fmla="*/ 311772 h 572783"/>
                <a:gd name="connsiteX1" fmla="*/ 191193 w 839586"/>
                <a:gd name="connsiteY1" fmla="*/ 311772 h 572783"/>
                <a:gd name="connsiteX2" fmla="*/ 266007 w 839586"/>
                <a:gd name="connsiteY2" fmla="*/ 4201 h 572783"/>
                <a:gd name="connsiteX3" fmla="*/ 349135 w 839586"/>
                <a:gd name="connsiteY3" fmla="*/ 569467 h 572783"/>
                <a:gd name="connsiteX4" fmla="*/ 432262 w 839586"/>
                <a:gd name="connsiteY4" fmla="*/ 4201 h 572783"/>
                <a:gd name="connsiteX5" fmla="*/ 515389 w 839586"/>
                <a:gd name="connsiteY5" fmla="*/ 569467 h 572783"/>
                <a:gd name="connsiteX6" fmla="*/ 581891 w 839586"/>
                <a:gd name="connsiteY6" fmla="*/ 236958 h 572783"/>
                <a:gd name="connsiteX7" fmla="*/ 839586 w 839586"/>
                <a:gd name="connsiteY7" fmla="*/ 220332 h 572783"/>
                <a:gd name="connsiteX8" fmla="*/ 839586 w 839586"/>
                <a:gd name="connsiteY8" fmla="*/ 220332 h 572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9586" h="572783">
                  <a:moveTo>
                    <a:pt x="0" y="311772"/>
                  </a:moveTo>
                  <a:cubicBezTo>
                    <a:pt x="73429" y="337403"/>
                    <a:pt x="146859" y="363034"/>
                    <a:pt x="191193" y="311772"/>
                  </a:cubicBezTo>
                  <a:cubicBezTo>
                    <a:pt x="235528" y="260510"/>
                    <a:pt x="239683" y="-38748"/>
                    <a:pt x="266007" y="4201"/>
                  </a:cubicBezTo>
                  <a:cubicBezTo>
                    <a:pt x="292331" y="47150"/>
                    <a:pt x="321426" y="569467"/>
                    <a:pt x="349135" y="569467"/>
                  </a:cubicBezTo>
                  <a:cubicBezTo>
                    <a:pt x="376844" y="569467"/>
                    <a:pt x="404553" y="4201"/>
                    <a:pt x="432262" y="4201"/>
                  </a:cubicBezTo>
                  <a:cubicBezTo>
                    <a:pt x="459971" y="4201"/>
                    <a:pt x="490451" y="530674"/>
                    <a:pt x="515389" y="569467"/>
                  </a:cubicBezTo>
                  <a:cubicBezTo>
                    <a:pt x="540327" y="608260"/>
                    <a:pt x="527858" y="295147"/>
                    <a:pt x="581891" y="236958"/>
                  </a:cubicBezTo>
                  <a:cubicBezTo>
                    <a:pt x="635924" y="178769"/>
                    <a:pt x="839586" y="220332"/>
                    <a:pt x="839586" y="220332"/>
                  </a:cubicBezTo>
                  <a:lnTo>
                    <a:pt x="839586" y="220332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4882342" y="5809608"/>
              <a:ext cx="0" cy="572783"/>
            </a:xfrm>
            <a:prstGeom prst="lin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4953000" y="5868844"/>
              <a:ext cx="0" cy="424907"/>
            </a:xfrm>
            <a:prstGeom prst="lin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5029200" y="5909149"/>
              <a:ext cx="0" cy="322794"/>
            </a:xfrm>
            <a:prstGeom prst="lin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5105400" y="5970957"/>
              <a:ext cx="0" cy="152400"/>
            </a:xfrm>
            <a:prstGeom prst="line">
              <a:avLst/>
            </a:prstGeom>
            <a:grp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55"/>
          <p:cNvSpPr/>
          <p:nvPr/>
        </p:nvSpPr>
        <p:spPr>
          <a:xfrm>
            <a:off x="7057280" y="4473580"/>
            <a:ext cx="449719" cy="421818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9" name="Rectangle 58"/>
          <p:cNvSpPr/>
          <p:nvPr/>
        </p:nvSpPr>
        <p:spPr>
          <a:xfrm>
            <a:off x="5194457" y="4498112"/>
            <a:ext cx="449719" cy="421818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8" name="Content Placeholder 2"/>
          <p:cNvSpPr txBox="1">
            <a:spLocks/>
          </p:cNvSpPr>
          <p:nvPr/>
        </p:nvSpPr>
        <p:spPr>
          <a:xfrm>
            <a:off x="5409642" y="1806255"/>
            <a:ext cx="2584170" cy="46982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1600" b="1" u="sng" dirty="0" smtClean="0"/>
              <a:t>Outage been Evaluated</a:t>
            </a:r>
            <a:endParaRPr 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352800" y="57150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Outage</a:t>
            </a:r>
          </a:p>
          <a:p>
            <a:r>
              <a:rPr lang="en-US" dirty="0" smtClean="0"/>
              <a:t>Protective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1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TO/TSPs Expectations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3" name="Content Placeholder 2"/>
          <p:cNvSpPr txBox="1">
            <a:spLocks/>
          </p:cNvSpPr>
          <p:nvPr/>
        </p:nvSpPr>
        <p:spPr>
          <a:xfrm>
            <a:off x="304800" y="1219200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 smtClean="0"/>
              <a:t>The expectation is for the TOs/TSPs to maintain their modeling, which includes topology, parameters and contingency definitions.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expectation is for the TOs/TSPs to communicate </a:t>
            </a:r>
            <a:r>
              <a:rPr lang="en-US" sz="2000" dirty="0" smtClean="0"/>
              <a:t>to ERCOT whenever contingency definitions may need to be change due to topology changes in the model, topology changes in the outage realm, or topology changes in real time.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649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352</Words>
  <Application>Microsoft Office PowerPoint</Application>
  <PresentationFormat>On-screen Show (4:3)</PresentationFormat>
  <Paragraphs>109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DGR ICCP Requirements</vt:lpstr>
      <vt:lpstr>Model Maintenance &amp; CTGs</vt:lpstr>
      <vt:lpstr>Example #1</vt:lpstr>
      <vt:lpstr>Example #1</vt:lpstr>
      <vt:lpstr>Current Business Practice</vt:lpstr>
      <vt:lpstr>PowerPoint Presentation</vt:lpstr>
      <vt:lpstr>PowerPoint Presentation</vt:lpstr>
      <vt:lpstr>TO/TSPs Expectations</vt:lpstr>
      <vt:lpstr>Q &amp; A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 La Garza, Mario</cp:lastModifiedBy>
  <cp:revision>95</cp:revision>
  <cp:lastPrinted>2016-01-21T20:53:15Z</cp:lastPrinted>
  <dcterms:created xsi:type="dcterms:W3CDTF">2016-01-21T15:20:31Z</dcterms:created>
  <dcterms:modified xsi:type="dcterms:W3CDTF">2020-09-11T17:00:00Z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