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90" r:id="rId3"/>
    <p:sldId id="291" r:id="rId4"/>
    <p:sldId id="293" r:id="rId5"/>
    <p:sldId id="286" r:id="rId6"/>
    <p:sldId id="284" r:id="rId7"/>
    <p:sldId id="289" r:id="rId8"/>
    <p:sldId id="273" r:id="rId9"/>
    <p:sldId id="287" r:id="rId10"/>
    <p:sldId id="292" r:id="rId11"/>
    <p:sldId id="28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ckW" initials="N" lastIdx="3" clrIdx="0"/>
  <p:cmAuthor id="1" name="Kevin Carden" initials="KC" lastIdx="8" clrIdx="1">
    <p:extLst>
      <p:ext uri="{19B8F6BF-5375-455C-9EA6-DF929625EA0E}">
        <p15:presenceInfo xmlns:p15="http://schemas.microsoft.com/office/powerpoint/2012/main" userId="08d1ba0b839f8b7f" providerId="Windows Live"/>
      </p:ext>
    </p:extLst>
  </p:cmAuthor>
  <p:cmAuthor id="2" name="Alex Krasny" initials="AK" lastIdx="4" clrIdx="2">
    <p:extLst>
      <p:ext uri="{19B8F6BF-5375-455C-9EA6-DF929625EA0E}">
        <p15:presenceInfo xmlns:p15="http://schemas.microsoft.com/office/powerpoint/2012/main" userId="Alex Krasn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6370" autoAdjust="0"/>
  </p:normalViewPr>
  <p:slideViewPr>
    <p:cSldViewPr>
      <p:cViewPr varScale="1">
        <p:scale>
          <a:sx n="110" d="100"/>
          <a:sy n="110" d="100"/>
        </p:scale>
        <p:origin x="153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633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3CED6-8F8E-42EC-BADF-4FFA0C4FD87F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160509-D0B1-4FE0-B309-87B900E07B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906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160509-D0B1-4FE0-B309-87B900E07BD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380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-3175" y="0"/>
            <a:ext cx="9147175" cy="5872163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" name="Rectangle 19"/>
          <p:cNvSpPr>
            <a:spLocks noChangeArrowheads="1"/>
          </p:cNvSpPr>
          <p:nvPr userDrawn="1"/>
        </p:nvSpPr>
        <p:spPr bwMode="auto">
          <a:xfrm>
            <a:off x="0" y="1916113"/>
            <a:ext cx="9144000" cy="1122362"/>
          </a:xfrm>
          <a:prstGeom prst="rect">
            <a:avLst/>
          </a:prstGeom>
          <a:gradFill rotWithShape="1">
            <a:gsLst>
              <a:gs pos="0">
                <a:srgbClr val="B2B2B2">
                  <a:gamma/>
                  <a:shade val="68627"/>
                  <a:invGamma/>
                </a:srgbClr>
              </a:gs>
              <a:gs pos="100000">
                <a:srgbClr val="B2B2B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2310" name="Rectangle 7"/>
          <p:cNvSpPr>
            <a:spLocks noGrp="1" noChangeArrowheads="1"/>
          </p:cNvSpPr>
          <p:nvPr>
            <p:ph type="ctrTitle"/>
          </p:nvPr>
        </p:nvSpPr>
        <p:spPr>
          <a:xfrm>
            <a:off x="719138" y="1916113"/>
            <a:ext cx="5956300" cy="112236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2311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160713"/>
            <a:ext cx="5956300" cy="8001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 b="0">
                <a:solidFill>
                  <a:schemeClr val="bg1"/>
                </a:solidFill>
              </a:defRPr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pic>
        <p:nvPicPr>
          <p:cNvPr id="10" name="Picture 9" descr="astrape_logo_2013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950507" y="6258512"/>
            <a:ext cx="3066744" cy="599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852978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FB0CAFA3-61E7-4C74-80A9-05418F2CA66E}" type="slidenum">
              <a:rPr lang="en-US" sz="1200">
                <a:solidFill>
                  <a:srgbClr val="0C3E7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561859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8775" y="138113"/>
            <a:ext cx="2130425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325" y="138113"/>
            <a:ext cx="624205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FB0CAFA3-61E7-4C74-80A9-05418F2CA66E}" type="slidenum">
              <a:rPr lang="en-US" sz="1200">
                <a:solidFill>
                  <a:srgbClr val="0C3E7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696413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4803875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FB0CAFA3-61E7-4C74-80A9-05418F2CA66E}" type="slidenum">
              <a:rPr lang="en-US" sz="1200">
                <a:solidFill>
                  <a:srgbClr val="0C3E7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042032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325" y="1614488"/>
            <a:ext cx="4186238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14488"/>
            <a:ext cx="4186237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FB0CAFA3-61E7-4C74-80A9-05418F2CA66E}" type="slidenum">
              <a:rPr lang="en-US" sz="1200">
                <a:solidFill>
                  <a:srgbClr val="0C3E7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809176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FB0CAFA3-61E7-4C74-80A9-05418F2CA66E}" type="slidenum">
              <a:rPr lang="en-US" sz="1200">
                <a:solidFill>
                  <a:srgbClr val="0C3E7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371407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FB0CAFA3-61E7-4C74-80A9-05418F2CA66E}" type="slidenum">
              <a:rPr lang="en-US" sz="1200">
                <a:solidFill>
                  <a:srgbClr val="0C3E7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301005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FB0CAFA3-61E7-4C74-80A9-05418F2CA66E}" type="slidenum">
              <a:rPr lang="en-US" sz="1200">
                <a:solidFill>
                  <a:srgbClr val="0C3E7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486392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FB0CAFA3-61E7-4C74-80A9-05418F2CA66E}" type="slidenum">
              <a:rPr lang="en-US" sz="1200">
                <a:solidFill>
                  <a:srgbClr val="0C3E7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342306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FB0CAFA3-61E7-4C74-80A9-05418F2CA66E}" type="slidenum">
              <a:rPr lang="en-US" sz="1200">
                <a:solidFill>
                  <a:srgbClr val="0C3E7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43502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7" name="Rectangle 33"/>
          <p:cNvSpPr>
            <a:spLocks noChangeArrowheads="1"/>
          </p:cNvSpPr>
          <p:nvPr/>
        </p:nvSpPr>
        <p:spPr bwMode="auto">
          <a:xfrm flipV="1">
            <a:off x="-3175" y="0"/>
            <a:ext cx="9147175" cy="985838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accent2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gray">
          <a:xfrm>
            <a:off x="2162175" y="6408738"/>
            <a:ext cx="47847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14325" y="138113"/>
            <a:ext cx="852487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das Titelformat zu bearbeiten</a:t>
            </a:r>
          </a:p>
        </p:txBody>
      </p:sp>
      <p:sp>
        <p:nvSpPr>
          <p:cNvPr id="11269" name="Rectangle 1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030" name="Rectangle 12"/>
          <p:cNvSpPr>
            <a:spLocks noGrp="1" noChangeArrowheads="1"/>
          </p:cNvSpPr>
          <p:nvPr>
            <p:ph type="body" idx="1"/>
          </p:nvPr>
        </p:nvSpPr>
        <p:spPr bwMode="gray">
          <a:xfrm>
            <a:off x="314325" y="1614488"/>
            <a:ext cx="8524875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Formate des Vorlagentextes zu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9" name="Rectangle 8"/>
          <p:cNvSpPr/>
          <p:nvPr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FB0CAFA3-61E7-4C74-80A9-05418F2CA66E}" type="slidenum">
              <a:rPr lang="en-US" sz="1200">
                <a:solidFill>
                  <a:srgbClr val="0C3E7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  <p:pic>
        <p:nvPicPr>
          <p:cNvPr id="10" name="Picture 9" descr="astrape_logo_2013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5932401" y="6258512"/>
            <a:ext cx="3066744" cy="599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224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hf hdr="0" ftr="0" dt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190500" indent="-190500" algn="l" rtl="0" eaLnBrk="0" fontAlgn="base" hangingPunct="0">
        <a:spcBef>
          <a:spcPct val="6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561975" indent="-179388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768350" indent="-204788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10509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5pPr>
      <a:lvl6pPr marL="15081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6pPr>
      <a:lvl7pPr marL="19653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7pPr>
      <a:lvl8pPr marL="24225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8pPr>
      <a:lvl9pPr marL="28797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576" y="1905000"/>
            <a:ext cx="8382000" cy="1122362"/>
          </a:xfrm>
        </p:spPr>
        <p:txBody>
          <a:bodyPr/>
          <a:lstStyle/>
          <a:p>
            <a:r>
              <a:rPr lang="en-US" dirty="0"/>
              <a:t>2020 EORM Study</a:t>
            </a:r>
            <a:br>
              <a:rPr lang="en-US" dirty="0"/>
            </a:br>
            <a:r>
              <a:rPr lang="en-US" dirty="0"/>
              <a:t>SAWG Presentation 9/24/2020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5E29398-FF6F-442F-9D50-5E7A9D8AEE51}"/>
              </a:ext>
            </a:extLst>
          </p:cNvPr>
          <p:cNvSpPr txBox="1">
            <a:spLocks/>
          </p:cNvSpPr>
          <p:nvPr/>
        </p:nvSpPr>
        <p:spPr bwMode="gray">
          <a:xfrm>
            <a:off x="720576" y="3093742"/>
            <a:ext cx="7204224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6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2200" b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561975" indent="-179388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3pPr>
            <a:lvl4pPr marL="768350" indent="-204788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4pPr>
            <a:lvl5pPr marL="10509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15081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19653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24225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28797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 kern="0" dirty="0"/>
              <a:t>Prepared for Electric Reliability Council of Texas</a:t>
            </a:r>
          </a:p>
          <a:p>
            <a:endParaRPr lang="en-US" b="1" kern="0" dirty="0"/>
          </a:p>
          <a:p>
            <a:endParaRPr lang="en-US" b="1" kern="0" dirty="0"/>
          </a:p>
          <a:p>
            <a:endParaRPr lang="en-US" b="1" kern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8E5644-0044-46C3-AC6D-864F3CE18F9D}"/>
              </a:ext>
            </a:extLst>
          </p:cNvPr>
          <p:cNvSpPr/>
          <p:nvPr/>
        </p:nvSpPr>
        <p:spPr>
          <a:xfrm>
            <a:off x="720576" y="352451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kern="0" dirty="0">
                <a:solidFill>
                  <a:schemeClr val="accent3"/>
                </a:solidFill>
              </a:rPr>
              <a:t>Kevin Carden</a:t>
            </a:r>
          </a:p>
        </p:txBody>
      </p:sp>
    </p:spTree>
    <p:extLst>
      <p:ext uri="{BB962C8B-B14F-4D97-AF65-F5344CB8AC3E}">
        <p14:creationId xmlns:p14="http://schemas.microsoft.com/office/powerpoint/2010/main" val="5957075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3B4E51B-7031-4D83-A017-678C42E53E18}"/>
              </a:ext>
            </a:extLst>
          </p:cNvPr>
          <p:cNvSpPr txBox="1">
            <a:spLocks/>
          </p:cNvSpPr>
          <p:nvPr/>
        </p:nvSpPr>
        <p:spPr bwMode="gray">
          <a:xfrm>
            <a:off x="309562" y="381000"/>
            <a:ext cx="852487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5pPr>
            <a:lvl6pPr marL="457200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n-US" kern="0"/>
              <a:t>SERVM Simulation Setup and Benchmarking</a:t>
            </a:r>
            <a:endParaRPr lang="en-US" kern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D1DE22-2CE6-42EB-B00D-7F2FEB1E42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2659" y="1371600"/>
            <a:ext cx="6358679" cy="434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777651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DB01E-F674-42BA-ABEE-63B9AB3F7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EORM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956EBC-CCB2-4252-B467-1E9CD58B44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990600"/>
            <a:ext cx="7315200" cy="530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200272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4AAF3-011C-4B73-B2DD-213300A02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ERCOT Reserve Margin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938FC-81E7-40F7-8949-3129FB587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562" y="1143000"/>
            <a:ext cx="8524875" cy="4391025"/>
          </a:xfrm>
        </p:spPr>
        <p:txBody>
          <a:bodyPr/>
          <a:lstStyle/>
          <a:p>
            <a:r>
              <a:rPr lang="en-US" dirty="0"/>
              <a:t>Quantify 3 Significant Levels for 2024</a:t>
            </a:r>
          </a:p>
          <a:p>
            <a:pPr lvl="1"/>
            <a:r>
              <a:rPr lang="en-US" dirty="0"/>
              <a:t>Economically Optimal Reserve Margin (EORM)</a:t>
            </a:r>
          </a:p>
          <a:p>
            <a:pPr lvl="1"/>
            <a:r>
              <a:rPr lang="en-US" dirty="0"/>
              <a:t>Market Equilibrium Reserve Margin (MERM)</a:t>
            </a:r>
          </a:p>
          <a:p>
            <a:pPr lvl="1"/>
            <a:r>
              <a:rPr lang="en-US" dirty="0"/>
              <a:t>0.1 LOLE “physical standard” reserve margin</a:t>
            </a:r>
          </a:p>
          <a:p>
            <a:r>
              <a:rPr lang="en-US" dirty="0"/>
              <a:t>Major Changes from 2018 Study</a:t>
            </a:r>
          </a:p>
          <a:p>
            <a:pPr lvl="1"/>
            <a:r>
              <a:rPr lang="en-US" dirty="0"/>
              <a:t>Increased wind and solar penetration</a:t>
            </a:r>
          </a:p>
          <a:p>
            <a:pPr lvl="1"/>
            <a:r>
              <a:rPr lang="en-US" dirty="0"/>
              <a:t>Updated methodology for modeling PRD</a:t>
            </a:r>
          </a:p>
          <a:p>
            <a:pPr lvl="1"/>
            <a:r>
              <a:rPr lang="en-US" dirty="0"/>
              <a:t>ORDC Changes</a:t>
            </a:r>
          </a:p>
          <a:p>
            <a:pPr lvl="1"/>
            <a:r>
              <a:rPr lang="en-US" dirty="0"/>
              <a:t>Reference technologies</a:t>
            </a:r>
          </a:p>
          <a:p>
            <a:pPr lvl="2"/>
            <a:r>
              <a:rPr lang="en-US" dirty="0"/>
              <a:t>Gas Combustion Turbine</a:t>
            </a:r>
          </a:p>
          <a:p>
            <a:pPr lvl="2"/>
            <a:r>
              <a:rPr lang="en-US" dirty="0"/>
              <a:t>4 Hour Battery Storage</a:t>
            </a:r>
          </a:p>
        </p:txBody>
      </p:sp>
    </p:spTree>
    <p:extLst>
      <p:ext uri="{BB962C8B-B14F-4D97-AF65-F5344CB8AC3E}">
        <p14:creationId xmlns:p14="http://schemas.microsoft.com/office/powerpoint/2010/main" val="1107950499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E8CC0-47FF-4E8A-ABD6-6E679E7BC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Renewable Portfolio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9CCDD-3884-47D6-86CA-7CC3C0239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3581400"/>
            <a:ext cx="8524875" cy="2424113"/>
          </a:xfrm>
        </p:spPr>
        <p:txBody>
          <a:bodyPr/>
          <a:lstStyle/>
          <a:p>
            <a:r>
              <a:rPr lang="en-US" dirty="0"/>
              <a:t>Implications for Reliability and Reserve Margin Accounting</a:t>
            </a:r>
          </a:p>
          <a:p>
            <a:pPr lvl="1"/>
            <a:r>
              <a:rPr lang="en-US" dirty="0"/>
              <a:t>Renewable ELCC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8B23928-EAC3-49B1-B820-46E8104A65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201473"/>
              </p:ext>
            </p:extLst>
          </p:nvPr>
        </p:nvGraphicFramePr>
        <p:xfrm>
          <a:off x="1066800" y="1203960"/>
          <a:ext cx="7010400" cy="2225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160259451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62910505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4991310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Category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2018 EORM Study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2020 EORM Study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1202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Wind – O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27,809 MW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27,184 MW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017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Wind – C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4,131 MW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5,371 MW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6148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Wind – P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4,841 MW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188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Solar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3,611 MW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16,001 MW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6390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Total Nameplate Renewable Capacity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35,552 MW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53,397 MW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5655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8941307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BD1EA-4298-448A-B8EF-F051BD1EC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PRD Modeling Updates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9558CC-7F05-4C22-B8DB-A0FE70DC43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583" y="1252539"/>
            <a:ext cx="5736833" cy="435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537435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DC19D-4175-43FE-8A16-16A1E932A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562" y="381000"/>
            <a:ext cx="8524875" cy="600075"/>
          </a:xfrm>
        </p:spPr>
        <p:txBody>
          <a:bodyPr/>
          <a:lstStyle/>
          <a:p>
            <a:r>
              <a:rPr lang="en-US" dirty="0"/>
              <a:t>Operating Reserve Demand Curve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8A6604-49A4-49BC-87DC-25EF700E63DC}"/>
              </a:ext>
            </a:extLst>
          </p:cNvPr>
          <p:cNvSpPr txBox="1"/>
          <p:nvPr/>
        </p:nvSpPr>
        <p:spPr>
          <a:xfrm>
            <a:off x="309562" y="5867400"/>
            <a:ext cx="46196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302F35"/>
                </a:solidFill>
                <a:cs typeface="Arial" pitchFamily="34" charset="0"/>
              </a:rPr>
              <a:t>Sources and Notes: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tabLst>
                <a:tab pos="171450" algn="l"/>
              </a:tabLst>
            </a:pPr>
            <a:r>
              <a:rPr lang="en-US" sz="1000" dirty="0">
                <a:solidFill>
                  <a:srgbClr val="302F35"/>
                </a:solidFill>
                <a:cs typeface="Arial" pitchFamily="34" charset="0"/>
              </a:rPr>
              <a:t>		</a:t>
            </a:r>
            <a:r>
              <a:rPr lang="en-US" sz="1000" dirty="0">
                <a:cs typeface="Arial" pitchFamily="34" charset="0"/>
              </a:rPr>
              <a:t>ERCOT ORDC Calculation Methodology Paper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tabLst>
                <a:tab pos="171450" algn="l"/>
              </a:tabLst>
            </a:pPr>
            <a:r>
              <a:rPr lang="en-US" sz="1000" dirty="0">
                <a:cs typeface="Arial" pitchFamily="34" charset="0"/>
              </a:rPr>
              <a:t>		Summer Hours 15-18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4C878A-7C7B-480D-83BD-73627A6B59AA}"/>
              </a:ext>
            </a:extLst>
          </p:cNvPr>
          <p:cNvSpPr txBox="1"/>
          <p:nvPr/>
        </p:nvSpPr>
        <p:spPr>
          <a:xfrm>
            <a:off x="1590674" y="1134573"/>
            <a:ext cx="2057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302F35"/>
                </a:solidFill>
                <a:cs typeface="Arial" pitchFamily="34" charset="0"/>
              </a:rPr>
              <a:t>2018 Study ORDC</a:t>
            </a:r>
            <a:endParaRPr lang="en-US" sz="1400" b="1" dirty="0">
              <a:cs typeface="Arial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80B7DC5-991D-43F1-88CD-8A589219F876}"/>
              </a:ext>
            </a:extLst>
          </p:cNvPr>
          <p:cNvSpPr txBox="1"/>
          <p:nvPr/>
        </p:nvSpPr>
        <p:spPr>
          <a:xfrm>
            <a:off x="6180091" y="1134572"/>
            <a:ext cx="2057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302F35"/>
                </a:solidFill>
                <a:cs typeface="Arial" pitchFamily="34" charset="0"/>
              </a:rPr>
              <a:t>2020 Study ORDC</a:t>
            </a:r>
            <a:endParaRPr lang="en-US" sz="1400" b="1" dirty="0">
              <a:cs typeface="Arial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51B54D-F541-40F5-B520-3E92E1D695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24" y="1393433"/>
            <a:ext cx="4298900" cy="39319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4328C9E-71B2-4171-8725-D488BD77BB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8872" y="1393433"/>
            <a:ext cx="4298904" cy="393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092367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AE412-5088-4B1C-8C1E-AAAA419D7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562" y="381000"/>
            <a:ext cx="8524875" cy="600075"/>
          </a:xfrm>
        </p:spPr>
        <p:txBody>
          <a:bodyPr/>
          <a:lstStyle/>
          <a:p>
            <a:r>
              <a:rPr lang="en-US" dirty="0"/>
              <a:t>Scarcity Conditions</a:t>
            </a:r>
            <a:br>
              <a:rPr lang="en-US" dirty="0"/>
            </a:br>
            <a:r>
              <a:rPr lang="en-US" dirty="0"/>
              <a:t>Emergency Procedures and Marginal Costs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7D23B7F-6A5C-4BBC-8046-FBF3522851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915349"/>
              </p:ext>
            </p:extLst>
          </p:nvPr>
        </p:nvGraphicFramePr>
        <p:xfrm>
          <a:off x="128586" y="1015909"/>
          <a:ext cx="8886825" cy="4968240"/>
        </p:xfrm>
        <a:graphic>
          <a:graphicData uri="http://schemas.openxmlformats.org/drawingml/2006/table">
            <a:tbl>
              <a:tblPr firstRow="1" bandRow="1"/>
              <a:tblGrid>
                <a:gridCol w="8723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8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122673744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68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39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Emergency Level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254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B5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Marginal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Resource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254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B5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Amount of Resource (MW)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254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B5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Trigger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254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B5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Price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254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B5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Marginal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System Cost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254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B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n/a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254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Generation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254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Variable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254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Price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254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Approximately $20 - $250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254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Same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254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5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n/a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Imports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Variable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Price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Approximately $20-$250</a:t>
                      </a: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Up to $1,000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during load shed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Same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5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n/a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Non-Spin Shortage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700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ORDC x-axis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=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3,000 MW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</a:rPr>
                        <a:t>$2,753 (from ORDC)*</a:t>
                      </a: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$4,627 (from ORDC)*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</a:rPr>
                        <a:t>$1,020*</a:t>
                      </a:r>
                    </a:p>
                    <a:p>
                      <a:pPr algn="ctr"/>
                      <a:r>
                        <a:rPr lang="en-US" sz="1000">
                          <a:solidFill>
                            <a:schemeClr val="tx1"/>
                          </a:solidFill>
                        </a:rPr>
                        <a:t>$1,966*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4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n/a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Price-Responsive Demand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741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Price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$500 - $9,000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Same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524957"/>
                  </a:ext>
                </a:extLst>
              </a:tr>
              <a:tr h="3565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n/a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Emergency Generation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469.8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ORDC x-axis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=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2,300 MW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</a:rPr>
                        <a:t>$3,787 (from ORDC)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$5,850 (from ORDC)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</a:rPr>
                        <a:t>$1,365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$2,752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4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n/a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PBPC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Price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$1,000 - $9,000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Same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51783"/>
                  </a:ext>
                </a:extLst>
              </a:tr>
              <a:tr h="3565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EEA 1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30-Minute ERS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691**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Spin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ORDC x-axis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= 2,300 MW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</a:rPr>
                        <a:t>$3,787 (from ORDC)</a:t>
                      </a: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$5,850 (from ORDC)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</a:rPr>
                        <a:t>$1,365</a:t>
                      </a: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$2,752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9367714"/>
                  </a:ext>
                </a:extLst>
              </a:tr>
              <a:tr h="3565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EEA1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Spin Shortage A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550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Spin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ORDC x-axis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=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2,300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MW</a:t>
                      </a:r>
                      <a:endParaRPr lang="en-US" sz="1000" dirty="0">
                        <a:solidFill>
                          <a:schemeClr val="tx1"/>
                        </a:solidFill>
                        <a:highlight>
                          <a:srgbClr val="FF0000"/>
                        </a:highlight>
                      </a:endParaRP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</a:rPr>
                        <a:t>$6,394 (from </a:t>
                      </a:r>
                      <a:r>
                        <a:rPr lang="en-US" sz="1000">
                          <a:solidFill>
                            <a:schemeClr val="accent2"/>
                          </a:solidFill>
                        </a:rPr>
                        <a:t>ORDC)*</a:t>
                      </a:r>
                    </a:p>
                    <a:p>
                      <a:pPr algn="ctr"/>
                      <a:r>
                        <a:rPr lang="en-US" sz="1000">
                          <a:solidFill>
                            <a:schemeClr val="tx1"/>
                          </a:solidFill>
                        </a:rPr>
                        <a:t>$7,492 (from ORDC)*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</a:rPr>
                        <a:t>$1,847*</a:t>
                      </a: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$3,456*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65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EEA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TDSP Load Curtailments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262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Spin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ORDC x-axis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=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1,750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MW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</a:rPr>
                        <a:t>$3,787 (from ORDC)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$9,000 (from ORDC)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</a:rPr>
                        <a:t>$2,456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$4,374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182886"/>
                  </a:ext>
                </a:extLst>
              </a:tr>
              <a:tr h="3565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EEA 2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Load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Resources in RRS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1,172***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Spin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ORDC x-axis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=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1,750 MW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</a:rPr>
                        <a:t>$9,000 (from ORDC)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$9,000 (from ORDC)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</a:rPr>
                        <a:t>$2,456</a:t>
                      </a: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$4,374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6101052"/>
                  </a:ext>
                </a:extLst>
              </a:tr>
              <a:tr h="3565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EEA 2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10-Minute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ERS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76**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Spin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ORDC x-axis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=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1,750 MW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accent2"/>
                          </a:solidFill>
                        </a:rPr>
                        <a:t>$9,000 (from ORDC)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$9,000 (from ORDC)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</a:rPr>
                        <a:t>$2,456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$4,374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77045"/>
                  </a:ext>
                </a:extLst>
              </a:tr>
              <a:tr h="3565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EEA3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Spin Shortage B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750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Spin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ORDC x-axis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=1,750 MW</a:t>
                      </a:r>
                      <a:endParaRPr lang="en-US" sz="1000" dirty="0">
                        <a:solidFill>
                          <a:schemeClr val="tx1"/>
                        </a:solidFill>
                        <a:highlight>
                          <a:srgbClr val="FF0000"/>
                        </a:highlight>
                      </a:endParaRP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accent2"/>
                          </a:solidFill>
                        </a:rPr>
                        <a:t>$9,000 (from ORDC)*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$9,000 (from ORDC)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accent2"/>
                          </a:solidFill>
                        </a:rPr>
                        <a:t>$3,544*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$5,514*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8175972"/>
                  </a:ext>
                </a:extLst>
              </a:tr>
              <a:tr h="2194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EEA 3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Load Shed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Variable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Spin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ORDC x-axis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=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1,000 MW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VOLL = $9,000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Same</a:t>
                      </a:r>
                    </a:p>
                  </a:txBody>
                  <a:tcPr anchor="ctr">
                    <a:lnL w="12700" cmpd="sng">
                      <a:solidFill>
                        <a:srgbClr val="CCCDC3"/>
                      </a:solidFill>
                    </a:lnL>
                    <a:lnR w="12700" cmpd="sng">
                      <a:solidFill>
                        <a:srgbClr val="CCCDC3"/>
                      </a:solidFill>
                    </a:lnR>
                    <a:lnT w="12700" cmpd="sng">
                      <a:solidFill>
                        <a:srgbClr val="CCCDC3"/>
                      </a:solidFill>
                    </a:lnT>
                    <a:lnB w="12700" cmpd="sng">
                      <a:solidFill>
                        <a:srgbClr val="CCCDC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3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62946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4C60003-18E1-4223-BF0C-88B71243BA12}"/>
              </a:ext>
            </a:extLst>
          </p:cNvPr>
          <p:cNvSpPr txBox="1"/>
          <p:nvPr/>
        </p:nvSpPr>
        <p:spPr>
          <a:xfrm>
            <a:off x="128586" y="5945971"/>
            <a:ext cx="68818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Blue font reflects 2018 Study Values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302F3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*: Price reflects the average price between the upper and lower level of each resource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302F3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**: 76 10NWS + 666 30NWS + 26 30WS = 767 total ERS (CDR Value). Both NWS and WS are included in the 30-Minute ERS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302F3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***: 60% of RRS</a:t>
            </a:r>
          </a:p>
        </p:txBody>
      </p:sp>
    </p:spTree>
    <p:extLst>
      <p:ext uri="{BB962C8B-B14F-4D97-AF65-F5344CB8AC3E}">
        <p14:creationId xmlns:p14="http://schemas.microsoft.com/office/powerpoint/2010/main" val="877169910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A534F-9D59-4B75-BFB0-F8CDAB0EC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562" y="381000"/>
            <a:ext cx="8524875" cy="600075"/>
          </a:xfrm>
        </p:spPr>
        <p:txBody>
          <a:bodyPr/>
          <a:lstStyle/>
          <a:p>
            <a:r>
              <a:rPr lang="en-US" dirty="0"/>
              <a:t>Emergency Procedure Production Cost Differences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63A163-3736-431F-A3C8-E299FFB6EF10}"/>
              </a:ext>
            </a:extLst>
          </p:cNvPr>
          <p:cNvSpPr txBox="1"/>
          <p:nvPr/>
        </p:nvSpPr>
        <p:spPr>
          <a:xfrm>
            <a:off x="300852" y="6015351"/>
            <a:ext cx="79287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302F35"/>
                </a:solidFill>
                <a:latin typeface="Calibri"/>
                <a:cs typeface="Arial" pitchFamily="34" charset="0"/>
              </a:rPr>
              <a:t>Note: </a:t>
            </a:r>
            <a:r>
              <a:rPr lang="en-US" sz="1000" dirty="0">
                <a:solidFill>
                  <a:srgbClr val="302F35"/>
                </a:solidFill>
                <a:latin typeface="Calibri"/>
                <a:cs typeface="Arial" pitchFamily="34" charset="0"/>
              </a:rPr>
              <a:t>Figure includes 10-minute and 30-minute ERS, non-spin shortage, emergency generation, PBPC, spin shortage, TDSP, and LRs</a:t>
            </a:r>
            <a:endParaRPr lang="en-US" sz="1000" dirty="0">
              <a:solidFill>
                <a:srgbClr val="302F35"/>
              </a:solidFill>
              <a:cs typeface="Arial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EA1FF0-2796-45A2-9CF7-EB07607C1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3253" y="1337891"/>
            <a:ext cx="6157494" cy="418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774546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29BFC-B648-4A1F-924D-5C9FD53E6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562" y="381000"/>
            <a:ext cx="8524875" cy="600075"/>
          </a:xfrm>
        </p:spPr>
        <p:txBody>
          <a:bodyPr/>
          <a:lstStyle/>
          <a:p>
            <a:r>
              <a:rPr lang="en-US" dirty="0"/>
              <a:t>Marginal Resource Technology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0854DB-49B2-49FC-A485-1E52F4773EF2}"/>
              </a:ext>
            </a:extLst>
          </p:cNvPr>
          <p:cNvSpPr txBox="1"/>
          <p:nvPr/>
        </p:nvSpPr>
        <p:spPr>
          <a:xfrm>
            <a:off x="228787" y="1129626"/>
            <a:ext cx="39800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467F"/>
                </a:solidFill>
                <a:latin typeface="Calibri"/>
                <a:cs typeface="Arial" pitchFamily="34" charset="0"/>
              </a:rPr>
              <a:t>2018 Marginal Resource Technology Characteristics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526C1-1B96-444E-91BF-22B55750D80B}"/>
              </a:ext>
            </a:extLst>
          </p:cNvPr>
          <p:cNvSpPr txBox="1"/>
          <p:nvPr/>
        </p:nvSpPr>
        <p:spPr>
          <a:xfrm>
            <a:off x="300852" y="6015351"/>
            <a:ext cx="57189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302F35"/>
                </a:solidFill>
                <a:latin typeface="Calibri"/>
                <a:cs typeface="Arial" pitchFamily="34" charset="0"/>
              </a:rPr>
              <a:t>Note: </a:t>
            </a:r>
            <a:r>
              <a:rPr lang="en-US" sz="1000" dirty="0">
                <a:solidFill>
                  <a:srgbClr val="302F35"/>
                </a:solidFill>
                <a:latin typeface="Calibri"/>
                <a:cs typeface="Arial" pitchFamily="34" charset="0"/>
              </a:rPr>
              <a:t>Based on ambient conditions of 92°F Max. Summer (55.5% Humidity) and 59°F Non-Summer.</a:t>
            </a:r>
            <a:r>
              <a:rPr lang="en-US" sz="1000" dirty="0">
                <a:solidFill>
                  <a:srgbClr val="EF4623"/>
                </a:solidFill>
                <a:cs typeface="Arial" pitchFamily="34" charset="0"/>
              </a:rPr>
              <a:t>	</a:t>
            </a:r>
            <a:endParaRPr lang="en-US" sz="1000" dirty="0">
              <a:solidFill>
                <a:srgbClr val="302F35"/>
              </a:solidFill>
              <a:cs typeface="Arial" pitchFamily="34" charset="0"/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26B7340-57EA-4AD4-955F-26F1BBAC7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566470"/>
              </p:ext>
            </p:extLst>
          </p:nvPr>
        </p:nvGraphicFramePr>
        <p:xfrm>
          <a:off x="309562" y="1311817"/>
          <a:ext cx="4051300" cy="4029075"/>
        </p:xfrm>
        <a:graphic>
          <a:graphicData uri="http://schemas.openxmlformats.org/drawingml/2006/table">
            <a:tbl>
              <a:tblPr/>
              <a:tblGrid>
                <a:gridCol w="1638300">
                  <a:extLst>
                    <a:ext uri="{9D8B030D-6E8A-4147-A177-3AD203B41FA5}">
                      <a16:colId xmlns:a16="http://schemas.microsoft.com/office/drawing/2014/main" val="372041002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527463992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140325326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4041538777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1610564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Simple Cycle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Combined Cycle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9212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Plant Configuration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59471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Turbine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 7HA.02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 7HA.02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45727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Configuration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x 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x 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99569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Heat Rate (HHV)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50646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Base Load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00070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Non-Summer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(Btu/kWh)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567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Summer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(Btu/kWh)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3158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Max Load w/ Duct Firing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03457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Non-Summer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(Btu/kWh)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8956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Summer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(Btu/kWh)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22073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Installed Capacity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76816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Base Load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18375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Non-Summer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(MW)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4983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Summer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(MW)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41353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Max Load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79059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Non-Summer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(MW)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10542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Summer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(MW)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394721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Gross CONE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($/kW-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7567565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5174EECA-4F1C-4094-99BB-581F91B010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442937"/>
              </p:ext>
            </p:extLst>
          </p:nvPr>
        </p:nvGraphicFramePr>
        <p:xfrm>
          <a:off x="4935149" y="1311817"/>
          <a:ext cx="4051300" cy="3076575"/>
        </p:xfrm>
        <a:graphic>
          <a:graphicData uri="http://schemas.openxmlformats.org/drawingml/2006/table">
            <a:tbl>
              <a:tblPr/>
              <a:tblGrid>
                <a:gridCol w="1237051">
                  <a:extLst>
                    <a:ext uri="{9D8B030D-6E8A-4147-A177-3AD203B41FA5}">
                      <a16:colId xmlns:a16="http://schemas.microsoft.com/office/drawing/2014/main" val="372041002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52746399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140325326"/>
                    </a:ext>
                  </a:extLst>
                </a:gridCol>
                <a:gridCol w="1061649">
                  <a:extLst>
                    <a:ext uri="{9D8B030D-6E8A-4147-A177-3AD203B41FA5}">
                      <a16:colId xmlns:a16="http://schemas.microsoft.com/office/drawing/2014/main" val="1825586786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1610564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Simple Cycle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Alternate: Battery Storage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9212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Plant Configuration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59471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Turbine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 7HA.02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45727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Configuration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x 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99569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Heat Rate (HHV)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50646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Base Load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00070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Non-Summer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(Btu/kWh)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567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Summer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(Btu/kWh)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3158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Installed Capacity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76816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Base Load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18375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Non-Summer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(MW)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4983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Summer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(MW)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41353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Storage Capability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(MW)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790596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Gross CONE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($/kW-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TBD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7567565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8661167C-9F4A-43DF-AA44-75F3F8A7542B}"/>
              </a:ext>
            </a:extLst>
          </p:cNvPr>
          <p:cNvSpPr txBox="1"/>
          <p:nvPr/>
        </p:nvSpPr>
        <p:spPr>
          <a:xfrm>
            <a:off x="4935151" y="1126449"/>
            <a:ext cx="39800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467F"/>
                </a:solidFill>
                <a:latin typeface="Calibri"/>
                <a:cs typeface="Arial" pitchFamily="34" charset="0"/>
              </a:rPr>
              <a:t>2020 Marginal Resource Technology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3290294270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AE412-5088-4B1C-8C1E-AAAA419D7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562" y="381000"/>
            <a:ext cx="8524875" cy="600075"/>
          </a:xfrm>
        </p:spPr>
        <p:txBody>
          <a:bodyPr/>
          <a:lstStyle/>
          <a:p>
            <a:r>
              <a:rPr lang="en-US" dirty="0"/>
              <a:t>SERVM Simulation Setup and Benchmarking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E06027-9314-43B8-B0EC-E45AFB9A89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447800"/>
            <a:ext cx="6979461" cy="470672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A2A907F-513B-4800-9D48-34B3494C3251}"/>
              </a:ext>
            </a:extLst>
          </p:cNvPr>
          <p:cNvSpPr txBox="1"/>
          <p:nvPr/>
        </p:nvSpPr>
        <p:spPr>
          <a:xfrm>
            <a:off x="3276600" y="126313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2019 Market Price Calibration</a:t>
            </a:r>
          </a:p>
        </p:txBody>
      </p:sp>
    </p:spTree>
    <p:extLst>
      <p:ext uri="{BB962C8B-B14F-4D97-AF65-F5344CB8AC3E}">
        <p14:creationId xmlns:p14="http://schemas.microsoft.com/office/powerpoint/2010/main" val="684511647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PresentationLoad">
  <a:themeElements>
    <a:clrScheme name="PresentationLoad 1">
      <a:dk1>
        <a:srgbClr val="000000"/>
      </a:dk1>
      <a:lt1>
        <a:srgbClr val="FFFFFF"/>
      </a:lt1>
      <a:dk2>
        <a:srgbClr val="004074"/>
      </a:dk2>
      <a:lt2>
        <a:srgbClr val="FEA501"/>
      </a:lt2>
      <a:accent1>
        <a:srgbClr val="0061B2"/>
      </a:accent1>
      <a:accent2>
        <a:srgbClr val="2A79D0"/>
      </a:accent2>
      <a:accent3>
        <a:srgbClr val="FFFFFF"/>
      </a:accent3>
      <a:accent4>
        <a:srgbClr val="000000"/>
      </a:accent4>
      <a:accent5>
        <a:srgbClr val="AAB7D5"/>
      </a:accent5>
      <a:accent6>
        <a:srgbClr val="256DBC"/>
      </a:accent6>
      <a:hlink>
        <a:srgbClr val="69A2E1"/>
      </a:hlink>
      <a:folHlink>
        <a:srgbClr val="9DC2EB"/>
      </a:folHlink>
    </a:clrScheme>
    <a:fontScheme name="PresentationLo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Load 1">
        <a:dk1>
          <a:srgbClr val="000000"/>
        </a:dk1>
        <a:lt1>
          <a:srgbClr val="FFFFFF"/>
        </a:lt1>
        <a:dk2>
          <a:srgbClr val="004074"/>
        </a:dk2>
        <a:lt2>
          <a:srgbClr val="FEA501"/>
        </a:lt2>
        <a:accent1>
          <a:srgbClr val="0061B2"/>
        </a:accent1>
        <a:accent2>
          <a:srgbClr val="2A79D0"/>
        </a:accent2>
        <a:accent3>
          <a:srgbClr val="FFFFFF"/>
        </a:accent3>
        <a:accent4>
          <a:srgbClr val="000000"/>
        </a:accent4>
        <a:accent5>
          <a:srgbClr val="AAB7D5"/>
        </a:accent5>
        <a:accent6>
          <a:srgbClr val="256DBC"/>
        </a:accent6>
        <a:hlink>
          <a:srgbClr val="69A2E1"/>
        </a:hlink>
        <a:folHlink>
          <a:srgbClr val="9DC2E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resentationLoad 1">
    <a:dk1>
      <a:srgbClr val="000000"/>
    </a:dk1>
    <a:lt1>
      <a:srgbClr val="FFFFFF"/>
    </a:lt1>
    <a:dk2>
      <a:srgbClr val="004074"/>
    </a:dk2>
    <a:lt2>
      <a:srgbClr val="FEA501"/>
    </a:lt2>
    <a:accent1>
      <a:srgbClr val="0061B2"/>
    </a:accent1>
    <a:accent2>
      <a:srgbClr val="2A79D0"/>
    </a:accent2>
    <a:accent3>
      <a:srgbClr val="FFFFFF"/>
    </a:accent3>
    <a:accent4>
      <a:srgbClr val="000000"/>
    </a:accent4>
    <a:accent5>
      <a:srgbClr val="AAB7D5"/>
    </a:accent5>
    <a:accent6>
      <a:srgbClr val="256DBC"/>
    </a:accent6>
    <a:hlink>
      <a:srgbClr val="69A2E1"/>
    </a:hlink>
    <a:folHlink>
      <a:srgbClr val="9DC2E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81524</TotalTime>
  <Words>829</Words>
  <Application>Microsoft Office PowerPoint</Application>
  <PresentationFormat>On-screen Show (4:3)</PresentationFormat>
  <Paragraphs>256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PresentationLoad</vt:lpstr>
      <vt:lpstr>2020 EORM Study SAWG Presentation 9/24/2020</vt:lpstr>
      <vt:lpstr>2020 ERCOT Reserve Margin Study</vt:lpstr>
      <vt:lpstr>Renewable Portfolio Changes</vt:lpstr>
      <vt:lpstr>PRD Modeling Updates</vt:lpstr>
      <vt:lpstr>Operating Reserve Demand Curve</vt:lpstr>
      <vt:lpstr>Scarcity Conditions Emergency Procedures and Marginal Costs</vt:lpstr>
      <vt:lpstr>Emergency Procedure Production Cost Differences</vt:lpstr>
      <vt:lpstr>Marginal Resource Technology</vt:lpstr>
      <vt:lpstr>SERVM Simulation Setup and Benchmarking</vt:lpstr>
      <vt:lpstr>PowerPoint Presentation</vt:lpstr>
      <vt:lpstr>EORM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Astrape</dc:creator>
  <cp:lastModifiedBy>Alex Krasny</cp:lastModifiedBy>
  <cp:revision>487</cp:revision>
  <dcterms:created xsi:type="dcterms:W3CDTF">2015-07-31T03:07:53Z</dcterms:created>
  <dcterms:modified xsi:type="dcterms:W3CDTF">2020-09-22T15:48:00Z</dcterms:modified>
</cp:coreProperties>
</file>