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301" r:id="rId7"/>
    <p:sldId id="313" r:id="rId8"/>
    <p:sldId id="322" r:id="rId9"/>
    <p:sldId id="323" r:id="rId10"/>
    <p:sldId id="325" r:id="rId11"/>
    <p:sldId id="329" r:id="rId12"/>
    <p:sldId id="318" r:id="rId13"/>
    <p:sldId id="319" r:id="rId14"/>
    <p:sldId id="300" r:id="rId15"/>
    <p:sldId id="316" r:id="rId16"/>
    <p:sldId id="317" r:id="rId17"/>
    <p:sldId id="321" r:id="rId18"/>
    <p:sldId id="326" r:id="rId19"/>
    <p:sldId id="327" r:id="rId20"/>
    <p:sldId id="328" r:id="rId21"/>
    <p:sldId id="29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24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332538"/>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p>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32847542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0814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3"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ercot.com/committee/rtct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369880"/>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(RTCTF) Update</a:t>
            </a:r>
            <a:endParaRPr lang="en-US" sz="2000" b="1" dirty="0">
              <a:solidFill>
                <a:schemeClr val="tx2"/>
              </a:solidFill>
            </a:endParaRPr>
          </a:p>
          <a:p>
            <a:endParaRPr lang="en-US" dirty="0">
              <a:solidFill>
                <a:schemeClr val="tx2"/>
              </a:solidFill>
            </a:endParaRPr>
          </a:p>
          <a:p>
            <a:r>
              <a:rPr lang="en-US" dirty="0" smtClean="0">
                <a:solidFill>
                  <a:schemeClr val="tx2"/>
                </a:solidFill>
              </a:rPr>
              <a:t>Matt Mereness</a:t>
            </a:r>
          </a:p>
          <a:p>
            <a:r>
              <a:rPr lang="en-US" dirty="0" smtClean="0">
                <a:solidFill>
                  <a:schemeClr val="tx2"/>
                </a:solidFill>
              </a:rPr>
              <a:t>RTCTF Chair</a:t>
            </a:r>
          </a:p>
          <a:p>
            <a:endParaRPr lang="en-US" dirty="0">
              <a:solidFill>
                <a:schemeClr val="tx2"/>
              </a:solidFill>
            </a:endParaRPr>
          </a:p>
          <a:p>
            <a:r>
              <a:rPr lang="en-US" dirty="0" smtClean="0">
                <a:solidFill>
                  <a:schemeClr val="tx2"/>
                </a:solidFill>
              </a:rPr>
              <a:t>TAC</a:t>
            </a:r>
          </a:p>
          <a:p>
            <a:r>
              <a:rPr lang="en-US" dirty="0" smtClean="0">
                <a:solidFill>
                  <a:schemeClr val="tx2"/>
                </a:solidFill>
              </a:rPr>
              <a:t>September 23,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comments and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comments with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 Review Process (continued)</a:t>
            </a:r>
            <a:endParaRPr lang="en-US" sz="2400" dirty="0"/>
          </a:p>
        </p:txBody>
      </p:sp>
      <p:sp>
        <p:nvSpPr>
          <p:cNvPr id="3" name="Content Placeholder 2"/>
          <p:cNvSpPr>
            <a:spLocks noGrp="1"/>
          </p:cNvSpPr>
          <p:nvPr>
            <p:ph idx="1"/>
          </p:nvPr>
        </p:nvSpPr>
        <p:spPr>
          <a:xfrm>
            <a:off x="304800" y="990600"/>
            <a:ext cx="8686800" cy="5181600"/>
          </a:xfrm>
        </p:spPr>
        <p:txBody>
          <a:bodyPr/>
          <a:lstStyle/>
          <a:p>
            <a:r>
              <a:rPr lang="en-US" sz="1800" dirty="0" smtClean="0">
                <a:solidFill>
                  <a:schemeClr val="accent2"/>
                </a:solidFill>
              </a:rPr>
              <a:t>At the May 2020 TAC meeting there was no opposition to the following process (if needed) to potentially modify </a:t>
            </a:r>
            <a:r>
              <a:rPr lang="en-US" sz="1800" dirty="0">
                <a:solidFill>
                  <a:schemeClr val="accent2"/>
                </a:solidFill>
              </a:rPr>
              <a:t>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p>
          <a:p>
            <a:pPr marL="457200" lvl="1" indent="0">
              <a:buNone/>
            </a:pPr>
            <a:endParaRPr lang="en-US" sz="1600" dirty="0" smtClean="0">
              <a:solidFill>
                <a:srgbClr val="FF0000"/>
              </a:solidFill>
            </a:endParaRPr>
          </a:p>
          <a:p>
            <a:r>
              <a:rPr lang="en-US" sz="1800" dirty="0" smtClean="0">
                <a:solidFill>
                  <a:schemeClr val="accent2"/>
                </a:solidFill>
              </a:rPr>
              <a:t>Next slide describes the review and escalation process from RTCTF to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017286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Review Process (continued)</a:t>
            </a:r>
          </a:p>
        </p:txBody>
      </p:sp>
      <p:sp>
        <p:nvSpPr>
          <p:cNvPr id="3" name="Content Placeholder 2"/>
          <p:cNvSpPr>
            <a:spLocks noGrp="1"/>
          </p:cNvSpPr>
          <p:nvPr>
            <p:ph idx="1"/>
          </p:nvPr>
        </p:nvSpPr>
        <p:spPr>
          <a:xfrm>
            <a:off x="122722" y="804069"/>
            <a:ext cx="8915400" cy="5139531"/>
          </a:xfrm>
        </p:spPr>
        <p:txBody>
          <a:bodyPr/>
          <a:lstStyle/>
          <a:p>
            <a:r>
              <a:rPr lang="en-US" sz="1700" b="1" dirty="0"/>
              <a:t>Proposed process for modifying RTCRRs beyond </a:t>
            </a:r>
            <a:r>
              <a:rPr lang="en-US" sz="1700" b="1" dirty="0" smtClean="0"/>
              <a:t>scope </a:t>
            </a:r>
            <a:r>
              <a:rPr lang="en-US" sz="1700" b="1" dirty="0"/>
              <a:t>of Board-approved KPs:</a:t>
            </a:r>
          </a:p>
          <a:p>
            <a:pPr lvl="1"/>
            <a:r>
              <a:rPr lang="en-US" sz="1500" dirty="0"/>
              <a:t>A Market Participant has the right to express concerns with a RTCRR.</a:t>
            </a:r>
          </a:p>
          <a:p>
            <a:pPr lvl="2"/>
            <a:r>
              <a:rPr lang="en-US" sz="1300" dirty="0"/>
              <a:t>A Market Participant may file comments to modify a RTCRR beyond the scope of the Board-approved KPs.</a:t>
            </a:r>
          </a:p>
          <a:p>
            <a:pPr lvl="2"/>
            <a:r>
              <a:rPr lang="en-US" sz="1300" dirty="0"/>
              <a:t>In comments to modify an RTCRR, the submitting party shall explain how the revisions meet the criteria proposed on the previous slide.</a:t>
            </a:r>
          </a:p>
          <a:p>
            <a:pPr lvl="1"/>
            <a:r>
              <a:rPr lang="en-US" sz="1500" dirty="0"/>
              <a:t>RTCTF will </a:t>
            </a:r>
            <a:r>
              <a:rPr lang="en-US" sz="1500" dirty="0" smtClean="0"/>
              <a:t>provide:</a:t>
            </a:r>
          </a:p>
          <a:p>
            <a:pPr lvl="2"/>
            <a:r>
              <a:rPr lang="en-US" sz="1300" dirty="0" smtClean="0"/>
              <a:t>The </a:t>
            </a:r>
            <a:r>
              <a:rPr lang="en-US" sz="1300" dirty="0"/>
              <a:t>technical forum (e.g., an extra off-cycle meeting) for discussion of the proposed RTCRR changes with the understanding that RTCTF consensus is not practical and will not occur.</a:t>
            </a:r>
          </a:p>
          <a:p>
            <a:pPr lvl="1"/>
            <a:r>
              <a:rPr lang="en-US" sz="1500" dirty="0" smtClean="0"/>
              <a:t>At TAC:</a:t>
            </a:r>
          </a:p>
          <a:p>
            <a:pPr lvl="2"/>
            <a:r>
              <a:rPr lang="en-US" sz="1300" dirty="0" smtClean="0"/>
              <a:t>RTCTF </a:t>
            </a:r>
            <a:r>
              <a:rPr lang="en-US" sz="1300" dirty="0"/>
              <a:t>Chair will advise TAC leadership of any RTCRR Comments that </a:t>
            </a:r>
            <a:r>
              <a:rPr lang="en-US" sz="1300" dirty="0" smtClean="0"/>
              <a:t>propose </a:t>
            </a:r>
            <a:r>
              <a:rPr lang="en-US" sz="1300" dirty="0"/>
              <a:t>to modify the scope of the KPs beyond that which was approved by the Board, and </a:t>
            </a:r>
            <a:endParaRPr lang="en-US" sz="1300" dirty="0" smtClean="0"/>
          </a:p>
          <a:p>
            <a:pPr lvl="2"/>
            <a:r>
              <a:rPr lang="en-US" sz="1300" dirty="0" smtClean="0"/>
              <a:t>Request </a:t>
            </a:r>
            <a:r>
              <a:rPr lang="en-US" sz="1300" dirty="0"/>
              <a:t>time for the MP to present to TAC for consideration, as well as another MP to present the counterpoints (if any) as to why the existing KP should continue to be maintained and aligned with RTCRRs.  </a:t>
            </a:r>
          </a:p>
          <a:p>
            <a:pPr lvl="2"/>
            <a:r>
              <a:rPr lang="en-US" sz="1300" dirty="0"/>
              <a:t>TAC may take a straw poll to endorse the proposed NPRR comments; the vote would not be </a:t>
            </a:r>
            <a:r>
              <a:rPr lang="en-US" sz="1300" dirty="0" smtClean="0"/>
              <a:t>binding and therefore non-appealable, </a:t>
            </a:r>
            <a:r>
              <a:rPr lang="en-US" sz="1300" dirty="0"/>
              <a:t>but would classify the modified/added concept as valid</a:t>
            </a:r>
            <a:r>
              <a:rPr lang="en-US" sz="1300" dirty="0" smtClean="0"/>
              <a:t>.</a:t>
            </a:r>
          </a:p>
          <a:p>
            <a:pPr lvl="1"/>
            <a:r>
              <a:rPr lang="en-US" sz="1500" dirty="0" smtClean="0"/>
              <a:t>If TAC endorses the alternative, the RTCTF Chair would update the Board of the straw poll decision.</a:t>
            </a:r>
            <a:endParaRPr lang="en-US" sz="1500" dirty="0"/>
          </a:p>
          <a:p>
            <a:pPr lvl="1"/>
            <a:r>
              <a:rPr lang="en-US" sz="1500" dirty="0"/>
              <a:t>The RTCRR comments would </a:t>
            </a:r>
            <a:r>
              <a:rPr lang="en-US" sz="1500" dirty="0" smtClean="0"/>
              <a:t>subsequently be </a:t>
            </a:r>
            <a:r>
              <a:rPr lang="en-US" sz="1500" dirty="0"/>
              <a:t>considered at PRS, TAC, and ultimately the ERCOT </a:t>
            </a:r>
            <a:r>
              <a:rPr lang="en-US" sz="1500" dirty="0" smtClean="0"/>
              <a:t>Board as consistent with Protocols Section 21 process.</a:t>
            </a: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607807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Previously Discussed Consensus Items</a:t>
            </a:r>
            <a:endParaRPr lang="en-US" sz="2400" dirty="0"/>
          </a:p>
        </p:txBody>
      </p:sp>
      <p:sp>
        <p:nvSpPr>
          <p:cNvPr id="3" name="Content Placeholder 2"/>
          <p:cNvSpPr>
            <a:spLocks noGrp="1"/>
          </p:cNvSpPr>
          <p:nvPr>
            <p:ph idx="1"/>
          </p:nvPr>
        </p:nvSpPr>
        <p:spPr/>
        <p:txBody>
          <a:bodyPr/>
          <a:lstStyle/>
          <a:p>
            <a:r>
              <a:rPr lang="en-US" sz="2000" u="sng" dirty="0"/>
              <a:t>4/30/2020 </a:t>
            </a:r>
            <a:r>
              <a:rPr lang="en-US" sz="2000" u="sng" dirty="0" smtClean="0"/>
              <a:t>RTCTF Consensus</a:t>
            </a:r>
            <a:r>
              <a:rPr lang="en-US" sz="2000" u="sng" dirty="0"/>
              <a:t>:</a:t>
            </a:r>
          </a:p>
          <a:p>
            <a:pPr lvl="1"/>
            <a:r>
              <a:rPr lang="en-US" sz="1600" dirty="0"/>
              <a:t>SWCAP/VOLL - OBDRR020 (Sections 2 and 4)</a:t>
            </a:r>
          </a:p>
          <a:p>
            <a:pPr lvl="1"/>
            <a:r>
              <a:rPr lang="en-US" sz="1600" dirty="0"/>
              <a:t>AS Proxy Offers and General SCED – NPRR1010 (6.4.9.1.1)</a:t>
            </a:r>
          </a:p>
          <a:p>
            <a:pPr lvl="1"/>
            <a:r>
              <a:rPr lang="en-US" sz="1600" dirty="0"/>
              <a:t>Reliability Deployment Pricing Run - NPRR1010 (6.5.7.3.1)</a:t>
            </a:r>
          </a:p>
          <a:p>
            <a:pPr lvl="1"/>
            <a:r>
              <a:rPr lang="en-US" sz="1600" dirty="0"/>
              <a:t>COP Changes - NPRR1007 (3.9, 3.9.1, and 3.9.2)</a:t>
            </a:r>
          </a:p>
          <a:p>
            <a:pPr lvl="1"/>
            <a:r>
              <a:rPr lang="en-US" sz="1600" dirty="0"/>
              <a:t>RUC General Update - NPRR1009 (5.1, 5.2.2.1, 5.2.2.2, 5.3, 5.4, 5.4.1, and 5.5.2</a:t>
            </a:r>
            <a:r>
              <a:rPr lang="en-US" sz="1600" dirty="0" smtClean="0"/>
              <a:t>)</a:t>
            </a:r>
          </a:p>
          <a:p>
            <a:pPr lvl="1"/>
            <a:endParaRPr lang="en-US" sz="1600" dirty="0"/>
          </a:p>
          <a:p>
            <a:r>
              <a:rPr lang="en-US" sz="2000" u="sng" dirty="0" smtClean="0"/>
              <a:t>5/20/2020 RTCTF Consensus</a:t>
            </a:r>
            <a:r>
              <a:rPr lang="en-US" sz="2000" u="sng" dirty="0"/>
              <a:t>:</a:t>
            </a:r>
          </a:p>
          <a:p>
            <a:pPr lvl="1"/>
            <a:r>
              <a:rPr lang="en-US" sz="1600" dirty="0"/>
              <a:t>SWCAP/VOLL- NPRR1008 (4.4.11 and 4.4.11.1)</a:t>
            </a:r>
          </a:p>
          <a:p>
            <a:pPr lvl="1"/>
            <a:r>
              <a:rPr lang="en-US" sz="1600" dirty="0"/>
              <a:t>ASDC Creation- NPRR1008 (4.4.12)</a:t>
            </a:r>
          </a:p>
          <a:p>
            <a:pPr lvl="1"/>
            <a:r>
              <a:rPr lang="en-US" sz="1600" dirty="0"/>
              <a:t>AS Proxy Offers and General SCED- NPRR1010 (6.5.7.3)</a:t>
            </a:r>
          </a:p>
          <a:p>
            <a:pPr lvl="1"/>
            <a:r>
              <a:rPr lang="en-US" sz="1600" dirty="0"/>
              <a:t>Market Restart- NPRR1013 (25.3)</a:t>
            </a:r>
          </a:p>
          <a:p>
            <a:pPr lvl="1"/>
            <a:r>
              <a:rPr lang="en-US" sz="1600" dirty="0"/>
              <a:t>SASM Removal- NPRR1008 (4.5.2) &amp; NPRR1010 (6.4.9, 6.4.9.1.3, 6.4.9.2, 6.4.9.2.1, 6.4.9.2.2, and 6.4.9.2.3)</a:t>
            </a:r>
          </a:p>
          <a:p>
            <a:pPr lvl="1"/>
            <a:r>
              <a:rPr lang="en-US" sz="1600" dirty="0"/>
              <a:t>DAM General Update- OBDRR020 (Appendix 1)</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800607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Previously Discussed Consensus </a:t>
            </a:r>
            <a:r>
              <a:rPr lang="en-US" sz="2400" dirty="0" smtClean="0"/>
              <a:t>Items (continued)</a:t>
            </a:r>
            <a:endParaRPr lang="en-US" sz="2400" dirty="0"/>
          </a:p>
        </p:txBody>
      </p:sp>
      <p:sp>
        <p:nvSpPr>
          <p:cNvPr id="3" name="Content Placeholder 2"/>
          <p:cNvSpPr>
            <a:spLocks noGrp="1"/>
          </p:cNvSpPr>
          <p:nvPr>
            <p:ph idx="1"/>
          </p:nvPr>
        </p:nvSpPr>
        <p:spPr/>
        <p:txBody>
          <a:bodyPr/>
          <a:lstStyle/>
          <a:p>
            <a:r>
              <a:rPr lang="en-US" sz="2000" u="sng" dirty="0" smtClean="0"/>
              <a:t>6/10/2020 RTCTF Consensus (37 items):</a:t>
            </a:r>
            <a:endParaRPr lang="en-US" sz="2000" u="sng" dirty="0"/>
          </a:p>
          <a:p>
            <a:pPr lvl="1">
              <a:spcAft>
                <a:spcPts val="600"/>
              </a:spcAft>
            </a:pPr>
            <a:r>
              <a:rPr lang="en-US" sz="1800" dirty="0" smtClean="0"/>
              <a:t>DAM </a:t>
            </a:r>
            <a:r>
              <a:rPr lang="en-US" sz="1800" dirty="0"/>
              <a:t>– AS Only Offer Material (Round </a:t>
            </a:r>
            <a:r>
              <a:rPr lang="en-US" sz="1800" dirty="0" smtClean="0"/>
              <a:t>3)</a:t>
            </a:r>
          </a:p>
          <a:p>
            <a:pPr lvl="2">
              <a:spcAft>
                <a:spcPts val="600"/>
              </a:spcAft>
            </a:pPr>
            <a:r>
              <a:rPr lang="en-US" sz="1600" dirty="0" smtClean="0"/>
              <a:t>NPRR1008 </a:t>
            </a:r>
            <a:r>
              <a:rPr lang="en-US" sz="1600" dirty="0"/>
              <a:t>(4.3, 4.4.7.2, 4.4.7.2.1, 4.4.7.2.2, 4.4.7.2.3, 4.4.7.2.4, and </a:t>
            </a:r>
            <a:r>
              <a:rPr lang="en-US" sz="1600" dirty="0" smtClean="0"/>
              <a:t>4.5.3)</a:t>
            </a:r>
          </a:p>
          <a:p>
            <a:pPr lvl="1">
              <a:spcAft>
                <a:spcPts val="600"/>
              </a:spcAft>
            </a:pPr>
            <a:r>
              <a:rPr lang="en-US" sz="1800" dirty="0" smtClean="0"/>
              <a:t>RTM </a:t>
            </a:r>
            <a:r>
              <a:rPr lang="en-US" sz="1800" dirty="0"/>
              <a:t>- Telemetry and RLC (Round </a:t>
            </a:r>
            <a:r>
              <a:rPr lang="en-US" sz="1800" dirty="0" smtClean="0"/>
              <a:t>3)</a:t>
            </a:r>
          </a:p>
          <a:p>
            <a:pPr lvl="2">
              <a:spcAft>
                <a:spcPts val="600"/>
              </a:spcAft>
            </a:pPr>
            <a:r>
              <a:rPr lang="en-US" sz="1600" dirty="0" smtClean="0"/>
              <a:t>NPRR1010 </a:t>
            </a:r>
            <a:r>
              <a:rPr lang="en-US" sz="1600" dirty="0"/>
              <a:t>(6.4.6, 6.5.5.2, 6.5.7.1.12, 6.5.7.1.13, and </a:t>
            </a:r>
            <a:r>
              <a:rPr lang="en-US" sz="1600" dirty="0" smtClean="0"/>
              <a:t>6.5.7.2)</a:t>
            </a:r>
          </a:p>
          <a:p>
            <a:pPr lvl="1">
              <a:spcAft>
                <a:spcPts val="600"/>
              </a:spcAft>
            </a:pPr>
            <a:r>
              <a:rPr lang="en-US" sz="1800" dirty="0" smtClean="0"/>
              <a:t>DAM </a:t>
            </a:r>
            <a:r>
              <a:rPr lang="en-US" sz="1800" dirty="0"/>
              <a:t>General Update (Round 3)</a:t>
            </a:r>
          </a:p>
          <a:p>
            <a:pPr lvl="2">
              <a:spcAft>
                <a:spcPts val="600"/>
              </a:spcAft>
            </a:pPr>
            <a:r>
              <a:rPr lang="en-US" sz="1600" dirty="0" smtClean="0"/>
              <a:t>NPRR1008 </a:t>
            </a:r>
            <a:r>
              <a:rPr lang="en-US" sz="1600" dirty="0"/>
              <a:t>(4.1, 4.2.1.2, 4.4.7.1, 4.4.7.1.1, 4.4.7.3, 4.4.8, 4.4.9.3.1, 4.4.9.3.3, 4.4.9.4.1, 4.4.9.5.1, and </a:t>
            </a:r>
            <a:r>
              <a:rPr lang="en-US" sz="1600" dirty="0" smtClean="0"/>
              <a:t>4.5.1)</a:t>
            </a:r>
          </a:p>
          <a:p>
            <a:pPr lvl="1">
              <a:spcAft>
                <a:spcPts val="600"/>
              </a:spcAft>
            </a:pPr>
            <a:r>
              <a:rPr lang="en-US" sz="1800" dirty="0" smtClean="0"/>
              <a:t>Credit </a:t>
            </a:r>
            <a:r>
              <a:rPr lang="en-US" sz="1800" dirty="0"/>
              <a:t>(Round 2) </a:t>
            </a:r>
            <a:endParaRPr lang="en-US" sz="1800" dirty="0" smtClean="0"/>
          </a:p>
          <a:p>
            <a:pPr lvl="2">
              <a:spcAft>
                <a:spcPts val="600"/>
              </a:spcAft>
            </a:pPr>
            <a:r>
              <a:rPr lang="en-US" sz="1600" dirty="0" smtClean="0"/>
              <a:t>NPRR1013 </a:t>
            </a:r>
            <a:r>
              <a:rPr lang="en-US" sz="1600" dirty="0"/>
              <a:t>(16.11.4.1, </a:t>
            </a:r>
            <a:r>
              <a:rPr lang="en-US" sz="1600" dirty="0" smtClean="0"/>
              <a:t>16.11.4.3.2)</a:t>
            </a:r>
          </a:p>
          <a:p>
            <a:pPr lvl="1">
              <a:spcAft>
                <a:spcPts val="600"/>
              </a:spcAft>
            </a:pPr>
            <a:r>
              <a:rPr lang="en-US" sz="1800" dirty="0" smtClean="0"/>
              <a:t>DAM </a:t>
            </a:r>
            <a:r>
              <a:rPr lang="en-US" sz="1800" dirty="0"/>
              <a:t>Credit/Settlement (Round </a:t>
            </a:r>
            <a:r>
              <a:rPr lang="en-US" sz="1800" dirty="0" smtClean="0"/>
              <a:t>2)</a:t>
            </a:r>
          </a:p>
          <a:p>
            <a:pPr lvl="2">
              <a:spcAft>
                <a:spcPts val="600"/>
              </a:spcAft>
            </a:pPr>
            <a:r>
              <a:rPr lang="en-US" sz="1600" dirty="0" smtClean="0"/>
              <a:t>NPRR1008 </a:t>
            </a:r>
            <a:r>
              <a:rPr lang="en-US" sz="1600" dirty="0"/>
              <a:t>(4.4.10, 4.6.2.3.1, 4.6.4.1.1, 4.6.4.1.2, 4.6.4.1.3, 4.6.4.1.4, 4.6.4.1.5, 4.6.4.2.1, 4.6.4.2.2, 4.6.4.2.3, 4.6.4.2.4, 4.6.4.2.5)</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324041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052221"/>
          </a:xfrm>
        </p:spPr>
        <p:txBody>
          <a:bodyPr/>
          <a:lstStyle/>
          <a:p>
            <a:r>
              <a:rPr lang="en-US" sz="2000" u="sng" dirty="0" smtClean="0"/>
              <a:t>6/29/2020 RTCTF Consensus (34 items):</a:t>
            </a:r>
            <a:endParaRPr lang="en-US" sz="2000" u="sng" dirty="0"/>
          </a:p>
          <a:p>
            <a:pPr lvl="1">
              <a:spcAft>
                <a:spcPts val="600"/>
              </a:spcAft>
            </a:pPr>
            <a:r>
              <a:rPr lang="en-US" sz="1800" dirty="0" smtClean="0"/>
              <a:t>DAM </a:t>
            </a:r>
            <a:r>
              <a:rPr lang="en-US" sz="1800" dirty="0"/>
              <a:t>General Update </a:t>
            </a:r>
            <a:r>
              <a:rPr lang="en-US" sz="1800" dirty="0" smtClean="0"/>
              <a:t>(Round 3)</a:t>
            </a:r>
          </a:p>
          <a:p>
            <a:pPr lvl="2">
              <a:spcAft>
                <a:spcPts val="600"/>
              </a:spcAft>
            </a:pPr>
            <a:r>
              <a:rPr lang="en-US" sz="1600" dirty="0" smtClean="0"/>
              <a:t>NPRR1008 </a:t>
            </a:r>
            <a:r>
              <a:rPr lang="en-US" sz="1600" dirty="0"/>
              <a:t>(4.4.7.3)</a:t>
            </a:r>
          </a:p>
          <a:p>
            <a:pPr lvl="1">
              <a:spcAft>
                <a:spcPts val="600"/>
              </a:spcAft>
            </a:pPr>
            <a:r>
              <a:rPr lang="en-US" sz="1800" dirty="0"/>
              <a:t>RUC Settlement </a:t>
            </a:r>
            <a:r>
              <a:rPr lang="en-US" sz="1800" dirty="0" smtClean="0"/>
              <a:t>(Round 3)</a:t>
            </a:r>
          </a:p>
          <a:p>
            <a:pPr lvl="2">
              <a:spcAft>
                <a:spcPts val="600"/>
              </a:spcAft>
            </a:pPr>
            <a:r>
              <a:rPr lang="en-US" sz="1600" dirty="0" smtClean="0"/>
              <a:t>NPRR1009 </a:t>
            </a:r>
            <a:r>
              <a:rPr lang="en-US" sz="1600" dirty="0"/>
              <a:t>(5.6.2, 5.7.1.3, 5.7.1.4, 5.7.4.1.1)</a:t>
            </a:r>
          </a:p>
          <a:p>
            <a:pPr lvl="1">
              <a:spcAft>
                <a:spcPts val="600"/>
              </a:spcAft>
            </a:pPr>
            <a:r>
              <a:rPr lang="en-US" sz="1800" dirty="0" smtClean="0"/>
              <a:t>RTM </a:t>
            </a:r>
            <a:r>
              <a:rPr lang="en-US" sz="1800" dirty="0"/>
              <a:t>- AS Deployment </a:t>
            </a:r>
            <a:r>
              <a:rPr lang="en-US" sz="1800" dirty="0" smtClean="0"/>
              <a:t>(Round 2)</a:t>
            </a:r>
          </a:p>
          <a:p>
            <a:pPr lvl="2">
              <a:spcAft>
                <a:spcPts val="600"/>
              </a:spcAft>
            </a:pPr>
            <a:r>
              <a:rPr lang="en-US" sz="1600" dirty="0" smtClean="0"/>
              <a:t>NPRR1007 </a:t>
            </a:r>
            <a:r>
              <a:rPr lang="en-US" sz="1600" dirty="0"/>
              <a:t>(3.16, 3.17.1, 3.18)</a:t>
            </a:r>
          </a:p>
          <a:p>
            <a:pPr lvl="1">
              <a:spcAft>
                <a:spcPts val="600"/>
              </a:spcAft>
            </a:pPr>
            <a:r>
              <a:rPr lang="en-US" sz="1800" dirty="0"/>
              <a:t>RTM - General </a:t>
            </a:r>
            <a:r>
              <a:rPr lang="en-US" sz="1800" dirty="0" smtClean="0"/>
              <a:t>Update (Round 2)</a:t>
            </a:r>
            <a:endParaRPr lang="en-US" sz="1800" dirty="0"/>
          </a:p>
          <a:p>
            <a:pPr lvl="2">
              <a:spcAft>
                <a:spcPts val="600"/>
              </a:spcAft>
            </a:pPr>
            <a:r>
              <a:rPr lang="en-US" sz="1600" dirty="0"/>
              <a:t>NOGRR211 (2.1, 2.2.4, 2.2.4.2)</a:t>
            </a:r>
          </a:p>
          <a:p>
            <a:pPr lvl="2">
              <a:spcAft>
                <a:spcPts val="600"/>
              </a:spcAft>
            </a:pPr>
            <a:r>
              <a:rPr lang="en-US" sz="1600" dirty="0"/>
              <a:t>NPRR1013 (1.3.1.4, 1.3.3)</a:t>
            </a:r>
          </a:p>
          <a:p>
            <a:pPr lvl="2">
              <a:spcAft>
                <a:spcPts val="600"/>
              </a:spcAft>
            </a:pPr>
            <a:r>
              <a:rPr lang="en-US" sz="1600" dirty="0"/>
              <a:t>NPRR1007 (3.6.1, 3.8.1, 3.8.2, 3.8.3, 3.14.4.1)</a:t>
            </a:r>
          </a:p>
          <a:p>
            <a:pPr lvl="2">
              <a:spcAft>
                <a:spcPts val="600"/>
              </a:spcAft>
            </a:pPr>
            <a:r>
              <a:rPr lang="en-US" sz="1600" dirty="0"/>
              <a:t>NPRR1008 (4.4.4, 4.4.7.4)</a:t>
            </a:r>
          </a:p>
          <a:p>
            <a:pPr lvl="2">
              <a:spcAft>
                <a:spcPts val="600"/>
              </a:spcAft>
            </a:pPr>
            <a:r>
              <a:rPr lang="en-US" sz="1600" dirty="0"/>
              <a:t>NPRR1010 (6.1, 6.3, 6.3.1, 6.3.2, 6.4.7.1, 6.5.1.1, 6.5.1.2, 6.5.7, 6.5.9.2, 6.5.9.3.3, 6.5.9.3.4, 6.5.9.4) </a:t>
            </a:r>
            <a:endParaRPr lang="en-US" sz="1600" dirty="0" smtClean="0"/>
          </a:p>
          <a:p>
            <a:pPr lvl="2">
              <a:spcAft>
                <a:spcPts val="600"/>
              </a:spcAft>
            </a:pPr>
            <a:r>
              <a:rPr lang="en-US" sz="1600" dirty="0" smtClean="0"/>
              <a:t>NPRR1011 </a:t>
            </a:r>
            <a:r>
              <a:rPr lang="en-US" sz="1600" dirty="0"/>
              <a:t>(8.1.1.1, 8.1.1.2)</a:t>
            </a:r>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487390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7/22/2020 RTCTF Consensus (46 items):</a:t>
            </a:r>
            <a:endParaRPr lang="en-US" sz="2000" u="sng" dirty="0"/>
          </a:p>
          <a:p>
            <a:pPr lvl="1">
              <a:spcAft>
                <a:spcPts val="600"/>
              </a:spcAft>
            </a:pPr>
            <a:r>
              <a:rPr lang="en-US" sz="1800" dirty="0" smtClean="0"/>
              <a:t>RTM </a:t>
            </a:r>
            <a:r>
              <a:rPr lang="en-US" sz="1800" dirty="0"/>
              <a:t>- AS </a:t>
            </a:r>
            <a:r>
              <a:rPr lang="en-US" sz="1800" dirty="0" smtClean="0"/>
              <a:t>Deployment (Round 3)</a:t>
            </a:r>
            <a:endParaRPr lang="en-US" sz="1800" dirty="0"/>
          </a:p>
          <a:p>
            <a:pPr lvl="2">
              <a:spcAft>
                <a:spcPts val="600"/>
              </a:spcAft>
            </a:pPr>
            <a:r>
              <a:rPr lang="en-US" sz="1600" dirty="0"/>
              <a:t>NPRR1010 (6.5.7.4.1, 6.5.7.6.1, 6.5.7.6.2, 6.5.7.6.2.1, 6.5.7.6.2.2, 6.5.7.6.2.3, 6.5.7.6.2.4, 6.5.9.4.2)</a:t>
            </a:r>
          </a:p>
          <a:p>
            <a:pPr lvl="1">
              <a:spcAft>
                <a:spcPts val="600"/>
              </a:spcAft>
            </a:pPr>
            <a:r>
              <a:rPr lang="en-US" sz="1800" dirty="0" smtClean="0"/>
              <a:t>RTM </a:t>
            </a:r>
            <a:r>
              <a:rPr lang="en-US" sz="1800" dirty="0"/>
              <a:t>– General </a:t>
            </a:r>
            <a:r>
              <a:rPr lang="en-US" sz="1800" dirty="0" smtClean="0"/>
              <a:t>Update (Round 3)</a:t>
            </a:r>
            <a:endParaRPr lang="en-US" sz="1800" dirty="0"/>
          </a:p>
          <a:p>
            <a:pPr lvl="2">
              <a:spcAft>
                <a:spcPts val="600"/>
              </a:spcAft>
            </a:pPr>
            <a:r>
              <a:rPr lang="en-US" sz="1600" dirty="0"/>
              <a:t>NPRR1010 (6.4.9.1.2)</a:t>
            </a:r>
          </a:p>
          <a:p>
            <a:pPr lvl="1">
              <a:spcAft>
                <a:spcPts val="600"/>
              </a:spcAft>
            </a:pPr>
            <a:r>
              <a:rPr lang="en-US" sz="1800" dirty="0" smtClean="0"/>
              <a:t>RTM Settlement (Round 2)</a:t>
            </a:r>
            <a:endParaRPr lang="en-US" sz="1800" dirty="0"/>
          </a:p>
          <a:p>
            <a:pPr lvl="2">
              <a:spcAft>
                <a:spcPts val="600"/>
              </a:spcAft>
            </a:pPr>
            <a:r>
              <a:rPr lang="en-US" sz="1600" dirty="0" smtClean="0"/>
              <a:t>NPRR1007 </a:t>
            </a:r>
            <a:r>
              <a:rPr lang="en-US" sz="1600" dirty="0"/>
              <a:t>(3.5.2.1, 3.5.2.2, 3.5.2.3, 3.5.2.4, 3.5.2.5, 3.5.2.6, 3.5.2.7)</a:t>
            </a:r>
          </a:p>
          <a:p>
            <a:pPr lvl="2">
              <a:spcAft>
                <a:spcPts val="600"/>
              </a:spcAft>
            </a:pPr>
            <a:r>
              <a:rPr lang="en-US" sz="1600" dirty="0" smtClean="0"/>
              <a:t>NPRR1010 </a:t>
            </a:r>
            <a:r>
              <a:rPr lang="en-US" sz="1600" dirty="0"/>
              <a:t>(6.6.1, 6.6.1.1, 6.6.1.2, 6.6.1.6, 6.6.1.7, 6.6.3.1, 6.6.3.7, 6.6.3.9, 6.6.5.1, 6.6.5.1.1.3, </a:t>
            </a:r>
            <a:r>
              <a:rPr lang="en-US" sz="1600" dirty="0" smtClean="0"/>
              <a:t>6.6.5.1.1.4, </a:t>
            </a:r>
            <a:r>
              <a:rPr lang="en-US" sz="1600" dirty="0"/>
              <a:t>6.6.5.2, 6.6.5.2.1, 6.6.5.3, 6.6.5.3.1, 6.6.5.4, 6.6.5.5, 6.6.5.5.1, 6.6.5.6, 6.6.12.1, 6.7.1, 6.7.2, 6.7.2.1, 6.7.2.2, 6.7.3, 6.7.4) </a:t>
            </a:r>
          </a:p>
          <a:p>
            <a:pPr lvl="2">
              <a:spcAft>
                <a:spcPts val="600"/>
              </a:spcAft>
            </a:pPr>
            <a:r>
              <a:rPr lang="en-US" sz="1600" dirty="0" smtClean="0"/>
              <a:t>NPRR1012 </a:t>
            </a:r>
            <a:r>
              <a:rPr lang="en-US" sz="1600" dirty="0"/>
              <a:t>(9.5.3, 9.19.1)</a:t>
            </a:r>
          </a:p>
          <a:p>
            <a:pPr lvl="1">
              <a:spcAft>
                <a:spcPts val="600"/>
              </a:spcAft>
            </a:pPr>
            <a:r>
              <a:rPr lang="en-US" sz="1800" dirty="0" smtClean="0"/>
              <a:t>Additional Comments for Renaming </a:t>
            </a:r>
            <a:r>
              <a:rPr lang="en-US" sz="1800" dirty="0"/>
              <a:t>of Base Point </a:t>
            </a:r>
            <a:r>
              <a:rPr lang="en-US" sz="1800" dirty="0" smtClean="0"/>
              <a:t>Deviation (Round 1)</a:t>
            </a:r>
            <a:endParaRPr lang="en-US" sz="1800" dirty="0"/>
          </a:p>
          <a:p>
            <a:pPr lvl="2">
              <a:spcAft>
                <a:spcPts val="600"/>
              </a:spcAft>
            </a:pPr>
            <a:r>
              <a:rPr lang="en-US" sz="1600" dirty="0" smtClean="0"/>
              <a:t>NPRR1007 </a:t>
            </a:r>
            <a:r>
              <a:rPr lang="en-US" sz="1600" dirty="0"/>
              <a:t>(3.8.3) - Initial consensus on 6/29/20</a:t>
            </a:r>
          </a:p>
          <a:p>
            <a:pPr lvl="2">
              <a:spcAft>
                <a:spcPts val="600"/>
              </a:spcAft>
            </a:pPr>
            <a:r>
              <a:rPr lang="en-US" sz="1600" dirty="0" smtClean="0"/>
              <a:t>NPRR1011 </a:t>
            </a:r>
            <a:r>
              <a:rPr lang="en-US" sz="1600" dirty="0"/>
              <a:t>(8.1.1.1) - Initial consensus on 6/29/20</a:t>
            </a:r>
          </a:p>
          <a:p>
            <a:pPr lvl="1">
              <a:spcAft>
                <a:spcPts val="600"/>
              </a:spcAft>
            </a:pPr>
            <a:endParaRPr lang="en-US" sz="1800" dirty="0" smtClean="0"/>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379975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Overall RTC Delivery Schedule</a:t>
            </a:r>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p>
          <a:p>
            <a:pPr>
              <a:spcBef>
                <a:spcPts val="1000"/>
              </a:spcBef>
              <a:spcAft>
                <a:spcPts val="1000"/>
              </a:spcAft>
            </a:pPr>
            <a:r>
              <a:rPr lang="en-US" sz="2000" dirty="0" smtClean="0"/>
              <a:t>RTCRR Review Schedule &amp; Progress to Date</a:t>
            </a:r>
          </a:p>
          <a:p>
            <a:pPr>
              <a:spcBef>
                <a:spcPts val="1000"/>
              </a:spcBef>
              <a:spcAft>
                <a:spcPts val="1000"/>
              </a:spcAft>
            </a:pPr>
            <a:r>
              <a:rPr lang="en-US" sz="2000" dirty="0" smtClean="0"/>
              <a:t>TAC Approval Details</a:t>
            </a:r>
          </a:p>
          <a:p>
            <a:pPr>
              <a:spcBef>
                <a:spcPts val="1000"/>
              </a:spcBef>
              <a:spcAft>
                <a:spcPts val="1000"/>
              </a:spcAft>
            </a:pPr>
            <a:r>
              <a:rPr lang="en-US" sz="2000" dirty="0" smtClean="0"/>
              <a:t>Next Steps</a:t>
            </a:r>
          </a:p>
          <a:p>
            <a:pPr>
              <a:spcBef>
                <a:spcPts val="1000"/>
              </a:spcBef>
              <a:spcAft>
                <a:spcPts val="1000"/>
              </a:spcAft>
            </a:pPr>
            <a:r>
              <a:rPr lang="en-US" sz="2000" dirty="0" smtClean="0"/>
              <a:t>Appendix </a:t>
            </a:r>
          </a:p>
          <a:p>
            <a:pPr lvl="1">
              <a:spcBef>
                <a:spcPts val="0"/>
              </a:spcBef>
            </a:pPr>
            <a:r>
              <a:rPr lang="en-US" sz="1600" dirty="0" smtClean="0"/>
              <a:t>RTCRR Review Process</a:t>
            </a:r>
          </a:p>
          <a:p>
            <a:pPr lvl="1">
              <a:spcBef>
                <a:spcPts val="0"/>
              </a:spcBef>
            </a:pPr>
            <a:r>
              <a:rPr lang="en-US" sz="1600" dirty="0" smtClean="0"/>
              <a:t>Previously Discussed Consensus Items</a:t>
            </a:r>
          </a:p>
          <a:p>
            <a:pPr lvl="1">
              <a:spcBef>
                <a:spcPts val="0"/>
              </a:spcBef>
            </a:pPr>
            <a:r>
              <a:rPr lang="en-US" sz="1600" dirty="0"/>
              <a:t>Overall RTC Delivery Schedule</a:t>
            </a:r>
            <a:endParaRPr lang="en-US" sz="1600" dirty="0" smtClean="0"/>
          </a:p>
          <a:p>
            <a:pPr lvl="1">
              <a:spcBef>
                <a:spcPts val="1000"/>
              </a:spcBef>
              <a:spcAft>
                <a:spcPts val="1000"/>
              </a:spcAft>
            </a:pPr>
            <a:endParaRPr lang="en-US" sz="1600" dirty="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Reminder that based on the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11024003"/>
              </p:ext>
            </p:extLst>
          </p:nvPr>
        </p:nvGraphicFramePr>
        <p:xfrm>
          <a:off x="533400" y="16764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solidFill>
                  <a:schemeClr val="accent3">
                    <a:lumMod val="60000"/>
                    <a:lumOff val="40000"/>
                  </a:schemeClr>
                </a:solidFill>
              </a:rPr>
              <a:t>Aug. 12 – RTCTF </a:t>
            </a:r>
          </a:p>
          <a:p>
            <a:pPr marL="682625">
              <a:buFont typeface="Courier New" panose="02070309020205020404" pitchFamily="49" charset="0"/>
              <a:buChar char="o"/>
            </a:pPr>
            <a:r>
              <a:rPr lang="en-US" sz="1400" dirty="0">
                <a:solidFill>
                  <a:schemeClr val="accent3">
                    <a:lumMod val="60000"/>
                    <a:lumOff val="40000"/>
                  </a:schemeClr>
                </a:solidFill>
              </a:rPr>
              <a:t>Sep. 9   –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1623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5"/>
            <a:ext cx="8534400" cy="1933475"/>
          </a:xfrm>
        </p:spPr>
        <p:txBody>
          <a:bodyPr/>
          <a:lstStyle/>
          <a:p>
            <a:r>
              <a:rPr lang="en-US" sz="1800" dirty="0" smtClean="0"/>
              <a:t>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p>
          <a:p>
            <a:endParaRPr lang="en-US" sz="1200" dirty="0"/>
          </a:p>
          <a:p>
            <a:r>
              <a:rPr lang="en-US" sz="1800" dirty="0" smtClean="0"/>
              <a:t>The overall status is just over 90% </a:t>
            </a:r>
            <a:r>
              <a:rPr lang="en-US" sz="1800" dirty="0"/>
              <a:t>complete </a:t>
            </a:r>
            <a:r>
              <a:rPr lang="en-US" sz="1800" dirty="0" smtClean="0"/>
              <a:t>(18 remaining items of 197 </a:t>
            </a:r>
            <a:r>
              <a:rPr lang="en-US" sz="1800" dirty="0"/>
              <a:t>binding document sections under review)</a:t>
            </a:r>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8" name="Picture 7"/>
          <p:cNvPicPr>
            <a:picLocks noChangeAspect="1"/>
          </p:cNvPicPr>
          <p:nvPr/>
        </p:nvPicPr>
        <p:blipFill>
          <a:blip r:embed="rId3"/>
          <a:stretch>
            <a:fillRect/>
          </a:stretch>
        </p:blipFill>
        <p:spPr>
          <a:xfrm>
            <a:off x="192490" y="2404269"/>
            <a:ext cx="8675285" cy="4198938"/>
          </a:xfrm>
          <a:prstGeom prst="rect">
            <a:avLst/>
          </a:prstGeom>
        </p:spPr>
      </p:pic>
    </p:spTree>
    <p:extLst>
      <p:ext uri="{BB962C8B-B14F-4D97-AF65-F5344CB8AC3E}">
        <p14:creationId xmlns:p14="http://schemas.microsoft.com/office/powerpoint/2010/main" val="103797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9/9/2020 RTCTF Consensus (17 items):</a:t>
            </a:r>
          </a:p>
          <a:p>
            <a:pPr lvl="1"/>
            <a:r>
              <a:rPr lang="en-US" sz="1800" dirty="0"/>
              <a:t>Settlement Sections Affected by Changes in Naming Convention or Missed Items </a:t>
            </a:r>
            <a:endParaRPr lang="en-US" sz="1800" dirty="0" smtClean="0"/>
          </a:p>
          <a:p>
            <a:pPr lvl="2"/>
            <a:r>
              <a:rPr lang="de-DE" sz="1600" dirty="0"/>
              <a:t>NPRR1010 (6.6.6.3, 6.6.6.10, 6.7.5.2, 6.7.5.7</a:t>
            </a:r>
            <a:r>
              <a:rPr lang="de-DE" sz="1600" dirty="0" smtClean="0"/>
              <a:t>)</a:t>
            </a:r>
          </a:p>
          <a:p>
            <a:pPr lvl="1"/>
            <a:r>
              <a:rPr lang="en-US" sz="1800" dirty="0"/>
              <a:t>Settlement Formula Clarification for Previously Reviewed </a:t>
            </a:r>
            <a:r>
              <a:rPr lang="en-US" sz="1800" dirty="0" smtClean="0"/>
              <a:t>Section</a:t>
            </a:r>
          </a:p>
          <a:p>
            <a:pPr lvl="2"/>
            <a:r>
              <a:rPr lang="en-US" sz="1600" dirty="0"/>
              <a:t>NPRR1010 (6.6.9.1)</a:t>
            </a:r>
          </a:p>
          <a:p>
            <a:pPr lvl="1"/>
            <a:r>
              <a:rPr lang="en-US" sz="1800" dirty="0"/>
              <a:t>RTM Offers</a:t>
            </a:r>
            <a:endParaRPr lang="en-US" sz="1800" dirty="0" smtClean="0"/>
          </a:p>
          <a:p>
            <a:pPr lvl="2"/>
            <a:r>
              <a:rPr lang="de-DE" sz="1600" dirty="0"/>
              <a:t>NPRR1010 (6.4.2.3, 6.4.3.1, 6.4.3.1.1, 6.4.4, 6.4.4.1, 6.4.4.2, 6.4.5, 6.4.7, 6.4.9.1</a:t>
            </a:r>
            <a:r>
              <a:rPr lang="de-DE" sz="1600" dirty="0" smtClean="0"/>
              <a:t>)</a:t>
            </a:r>
          </a:p>
          <a:p>
            <a:pPr lvl="1"/>
            <a:r>
              <a:rPr lang="en-US" sz="1800" dirty="0"/>
              <a:t>Reporting </a:t>
            </a:r>
            <a:r>
              <a:rPr lang="en-US" sz="1800" dirty="0" smtClean="0"/>
              <a:t>Items</a:t>
            </a:r>
          </a:p>
          <a:p>
            <a:pPr lvl="2"/>
            <a:r>
              <a:rPr lang="en-US" sz="1600" dirty="0"/>
              <a:t>NPRR1013 (1.3.1.1)</a:t>
            </a:r>
          </a:p>
          <a:p>
            <a:pPr lvl="2"/>
            <a:r>
              <a:rPr lang="en-US" sz="1600" dirty="0"/>
              <a:t>NPRR1008 (4.2.1.1)</a:t>
            </a:r>
          </a:p>
          <a:p>
            <a:pPr lvl="2"/>
            <a:r>
              <a:rPr lang="en-US" sz="1600" dirty="0"/>
              <a:t>NPRR1009 (5.8</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6566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Approval Details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800" u="sng" dirty="0" smtClean="0"/>
              <a:t>Details and sequence of approvals:</a:t>
            </a:r>
          </a:p>
          <a:p>
            <a:pPr marL="682625">
              <a:buFont typeface="Courier New" panose="02070309020205020404" pitchFamily="49" charset="0"/>
              <a:buChar char="o"/>
            </a:pPr>
            <a:r>
              <a:rPr lang="en-US" sz="1800" dirty="0" smtClean="0">
                <a:solidFill>
                  <a:srgbClr val="0070C0"/>
                </a:solidFill>
              </a:rPr>
              <a:t>Oct</a:t>
            </a:r>
            <a:r>
              <a:rPr lang="en-US" sz="1800" dirty="0">
                <a:solidFill>
                  <a:srgbClr val="0070C0"/>
                </a:solidFill>
              </a:rPr>
              <a:t>. 21 – RTCTF </a:t>
            </a:r>
            <a:r>
              <a:rPr lang="en-US" sz="1800" dirty="0" smtClean="0">
                <a:solidFill>
                  <a:srgbClr val="0070C0"/>
                </a:solidFill>
              </a:rPr>
              <a:t> (last expected meeting)</a:t>
            </a:r>
            <a:endParaRPr lang="en-US" sz="1800" dirty="0">
              <a:solidFill>
                <a:srgbClr val="0070C0"/>
              </a:solidFill>
            </a:endParaRPr>
          </a:p>
          <a:p>
            <a:pPr marL="682625">
              <a:buFont typeface="Courier New" panose="02070309020205020404" pitchFamily="49" charset="0"/>
              <a:buChar char="o"/>
            </a:pPr>
            <a:r>
              <a:rPr lang="en-US" sz="1800" dirty="0" smtClean="0">
                <a:solidFill>
                  <a:srgbClr val="0070C0"/>
                </a:solidFill>
              </a:rPr>
              <a:t>Nov</a:t>
            </a:r>
            <a:r>
              <a:rPr lang="en-US" sz="1800" dirty="0">
                <a:solidFill>
                  <a:srgbClr val="0070C0"/>
                </a:solidFill>
              </a:rPr>
              <a:t>. 5 – </a:t>
            </a:r>
            <a:r>
              <a:rPr lang="en-US" sz="1800" dirty="0" smtClean="0">
                <a:solidFill>
                  <a:srgbClr val="0070C0"/>
                </a:solidFill>
              </a:rPr>
              <a:t>ROS</a:t>
            </a:r>
          </a:p>
          <a:p>
            <a:pPr marL="1082675" lvl="1">
              <a:buFont typeface="Courier New" panose="02070309020205020404" pitchFamily="49" charset="0"/>
              <a:buChar char="o"/>
            </a:pPr>
            <a:r>
              <a:rPr lang="en-US" sz="1600" dirty="0" smtClean="0">
                <a:solidFill>
                  <a:srgbClr val="0070C0"/>
                </a:solidFill>
              </a:rPr>
              <a:t>RTC NOGRR211 - ERCOT will file comments for urgency &amp; seek approval</a:t>
            </a:r>
            <a:endParaRPr lang="en-US" sz="1600" dirty="0">
              <a:solidFill>
                <a:srgbClr val="0070C0"/>
              </a:solidFill>
            </a:endParaRPr>
          </a:p>
          <a:p>
            <a:pPr marL="682625">
              <a:buFont typeface="Courier New" panose="02070309020205020404" pitchFamily="49" charset="0"/>
              <a:buChar char="o"/>
            </a:pPr>
            <a:r>
              <a:rPr lang="en-US" sz="1800" dirty="0">
                <a:solidFill>
                  <a:srgbClr val="0070C0"/>
                </a:solidFill>
              </a:rPr>
              <a:t>Nov. 11 – </a:t>
            </a:r>
            <a:r>
              <a:rPr lang="en-US" sz="1800" dirty="0" smtClean="0">
                <a:solidFill>
                  <a:srgbClr val="0070C0"/>
                </a:solidFill>
              </a:rPr>
              <a:t>PRS</a:t>
            </a:r>
          </a:p>
          <a:p>
            <a:pPr marL="1082675" lvl="1">
              <a:buFont typeface="Courier New" panose="02070309020205020404" pitchFamily="49" charset="0"/>
              <a:buChar char="o"/>
            </a:pPr>
            <a:r>
              <a:rPr lang="en-US" sz="1600" dirty="0" smtClean="0">
                <a:solidFill>
                  <a:srgbClr val="0070C0"/>
                </a:solidFill>
              </a:rPr>
              <a:t>RTC NPRR1007-1013 -</a:t>
            </a:r>
            <a:r>
              <a:rPr lang="en-US" sz="1600" dirty="0">
                <a:solidFill>
                  <a:srgbClr val="0070C0"/>
                </a:solidFill>
              </a:rPr>
              <a:t> ERCOT will file comments for urgency &amp; seek </a:t>
            </a:r>
            <a:r>
              <a:rPr lang="en-US" sz="1600" dirty="0" smtClean="0">
                <a:solidFill>
                  <a:srgbClr val="0070C0"/>
                </a:solidFill>
              </a:rPr>
              <a:t>approval</a:t>
            </a:r>
          </a:p>
          <a:p>
            <a:pPr marL="1082675" lvl="1">
              <a:buFont typeface="Courier New" panose="02070309020205020404" pitchFamily="49" charset="0"/>
              <a:buChar char="o"/>
            </a:pPr>
            <a:r>
              <a:rPr lang="en-US" sz="1600" dirty="0" smtClean="0">
                <a:solidFill>
                  <a:srgbClr val="0070C0"/>
                </a:solidFill>
              </a:rPr>
              <a:t>BESTF </a:t>
            </a:r>
            <a:r>
              <a:rPr lang="en-US" sz="1600" dirty="0">
                <a:solidFill>
                  <a:srgbClr val="0070C0"/>
                </a:solidFill>
              </a:rPr>
              <a:t>NPRR1014 (single model)  and NPRR1029 (DC Coupled</a:t>
            </a:r>
            <a:r>
              <a:rPr lang="en-US" sz="1600" dirty="0" smtClean="0">
                <a:solidFill>
                  <a:srgbClr val="0070C0"/>
                </a:solidFill>
              </a:rPr>
              <a:t>) – ERCOT will file comments for urgency and request approval.</a:t>
            </a:r>
          </a:p>
          <a:p>
            <a:pPr marL="682625">
              <a:buFont typeface="Courier New" panose="02070309020205020404" pitchFamily="49" charset="0"/>
              <a:buChar char="o"/>
            </a:pPr>
            <a:r>
              <a:rPr lang="en-US" sz="1800" dirty="0" smtClean="0">
                <a:solidFill>
                  <a:srgbClr val="0070C0"/>
                </a:solidFill>
              </a:rPr>
              <a:t>Nov</a:t>
            </a:r>
            <a:r>
              <a:rPr lang="en-US" sz="1800" dirty="0">
                <a:solidFill>
                  <a:srgbClr val="0070C0"/>
                </a:solidFill>
              </a:rPr>
              <a:t>. 17 – </a:t>
            </a:r>
            <a:r>
              <a:rPr lang="en-US" sz="1800" dirty="0" smtClean="0">
                <a:solidFill>
                  <a:srgbClr val="0070C0"/>
                </a:solidFill>
              </a:rPr>
              <a:t>CWG</a:t>
            </a:r>
          </a:p>
          <a:p>
            <a:pPr marL="1082675" lvl="1">
              <a:buFont typeface="Courier New" panose="02070309020205020404" pitchFamily="49" charset="0"/>
              <a:buChar char="o"/>
            </a:pPr>
            <a:r>
              <a:rPr lang="en-US" sz="1600" dirty="0" smtClean="0">
                <a:solidFill>
                  <a:srgbClr val="0070C0"/>
                </a:solidFill>
              </a:rPr>
              <a:t>CWG to complete RTC NPRR review and file comments on Credit assessment</a:t>
            </a:r>
            <a:endParaRPr lang="en-US" sz="1600" dirty="0">
              <a:solidFill>
                <a:srgbClr val="0070C0"/>
              </a:solidFill>
            </a:endParaRPr>
          </a:p>
          <a:p>
            <a:pPr marL="682625">
              <a:buFont typeface="Courier New" panose="02070309020205020404" pitchFamily="49" charset="0"/>
              <a:buChar char="o"/>
            </a:pPr>
            <a:r>
              <a:rPr lang="en-US" sz="1800" dirty="0">
                <a:solidFill>
                  <a:srgbClr val="FF0000"/>
                </a:solidFill>
              </a:rPr>
              <a:t>Nov. 18 – </a:t>
            </a:r>
            <a:r>
              <a:rPr lang="en-US" sz="1800" dirty="0" smtClean="0">
                <a:solidFill>
                  <a:srgbClr val="FF0000"/>
                </a:solidFill>
              </a:rPr>
              <a:t>TAC</a:t>
            </a:r>
          </a:p>
          <a:p>
            <a:pPr marL="1082675" lvl="1">
              <a:buFont typeface="Courier New" panose="02070309020205020404" pitchFamily="49" charset="0"/>
              <a:buChar char="o"/>
            </a:pPr>
            <a:r>
              <a:rPr lang="en-US" sz="1600" dirty="0" smtClean="0">
                <a:solidFill>
                  <a:srgbClr val="FF0000"/>
                </a:solidFill>
              </a:rPr>
              <a:t>Approve 7 RTC NPRRs and 1 </a:t>
            </a:r>
            <a:r>
              <a:rPr lang="en-US" sz="1600" dirty="0" smtClean="0">
                <a:solidFill>
                  <a:srgbClr val="FF0000"/>
                </a:solidFill>
              </a:rPr>
              <a:t>RTC NOGRR</a:t>
            </a:r>
            <a:endParaRPr lang="en-US" sz="1600" dirty="0" smtClean="0">
              <a:solidFill>
                <a:srgbClr val="FF0000"/>
              </a:solidFill>
            </a:endParaRPr>
          </a:p>
          <a:p>
            <a:pPr marL="1082675" lvl="1">
              <a:buFont typeface="Courier New" panose="02070309020205020404" pitchFamily="49" charset="0"/>
              <a:buChar char="o"/>
            </a:pPr>
            <a:r>
              <a:rPr lang="en-US" sz="1600" dirty="0" smtClean="0">
                <a:solidFill>
                  <a:srgbClr val="FF0000"/>
                </a:solidFill>
              </a:rPr>
              <a:t>Approve RTC OBDRR020 (with urgency)</a:t>
            </a:r>
          </a:p>
          <a:p>
            <a:pPr marL="1082675" lvl="1">
              <a:buFont typeface="Courier New" panose="02070309020205020404" pitchFamily="49" charset="0"/>
              <a:buChar char="o"/>
            </a:pPr>
            <a:r>
              <a:rPr lang="en-US" sz="1600" dirty="0" smtClean="0">
                <a:solidFill>
                  <a:srgbClr val="FF0000"/>
                </a:solidFill>
              </a:rPr>
              <a:t>Approve BESTF NPRR1014 (single model)  and NPRR1029 (DC Coupled)</a:t>
            </a:r>
          </a:p>
          <a:p>
            <a:pPr marL="682625">
              <a:buFont typeface="Courier New" panose="02070309020205020404" pitchFamily="49" charset="0"/>
              <a:buChar char="o"/>
            </a:pPr>
            <a:r>
              <a:rPr lang="en-US" sz="1800" dirty="0" smtClean="0">
                <a:solidFill>
                  <a:srgbClr val="0070C0"/>
                </a:solidFill>
              </a:rPr>
              <a:t>Dec</a:t>
            </a:r>
            <a:r>
              <a:rPr lang="en-US" sz="1800" dirty="0">
                <a:solidFill>
                  <a:srgbClr val="0070C0"/>
                </a:solidFill>
              </a:rPr>
              <a:t>. 8 – ERCOT Board</a:t>
            </a:r>
          </a:p>
          <a:p>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90820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800" dirty="0" smtClean="0"/>
              <a:t>Review </a:t>
            </a:r>
            <a:r>
              <a:rPr lang="en-US" sz="1800" dirty="0"/>
              <a:t>reminders:</a:t>
            </a:r>
          </a:p>
          <a:p>
            <a:pPr lvl="1"/>
            <a:r>
              <a:rPr lang="en-US" sz="1800" dirty="0" smtClean="0"/>
              <a:t>As always, 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endParaRPr lang="en-US" sz="1400" dirty="0" smtClean="0"/>
          </a:p>
          <a:p>
            <a:r>
              <a:rPr lang="en-US" sz="1800" dirty="0" smtClean="0"/>
              <a:t>Next RTCTF is September 28</a:t>
            </a:r>
            <a:r>
              <a:rPr lang="en-US" sz="1800" baseline="30000" dirty="0" smtClean="0"/>
              <a:t>th</a:t>
            </a:r>
            <a:r>
              <a:rPr lang="en-US" sz="1800" dirty="0" smtClean="0"/>
              <a:t> </a:t>
            </a:r>
            <a:endParaRPr lang="en-US" sz="1800" baseline="30000" dirty="0" smtClean="0"/>
          </a:p>
          <a:p>
            <a:endParaRPr lang="en-US" sz="1800" dirty="0" smtClean="0"/>
          </a:p>
          <a:p>
            <a:r>
              <a:rPr lang="en-US" sz="18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1557487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RTCRR </a:t>
            </a:r>
            <a:r>
              <a:rPr lang="en-US" sz="2400" dirty="0"/>
              <a:t>Review </a:t>
            </a:r>
            <a:r>
              <a:rPr lang="en-US" sz="2400" dirty="0" smtClean="0"/>
              <a:t>Process</a:t>
            </a:r>
          </a:p>
          <a:p>
            <a:r>
              <a:rPr lang="en-US" sz="2400" dirty="0"/>
              <a:t>Previously Discussed Consensus Items</a:t>
            </a:r>
            <a:endParaRPr lang="en-US" sz="2400" dirty="0" smtClean="0"/>
          </a:p>
          <a:p>
            <a:r>
              <a:rPr lang="en-US" sz="2400" dirty="0"/>
              <a:t>Overall RTC Delivery Schedule</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71472131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7755</TotalTime>
  <Words>1801</Words>
  <Application>Microsoft Office PowerPoint</Application>
  <PresentationFormat>On-screen Show (4:3)</PresentationFormat>
  <Paragraphs>226</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Courier New</vt:lpstr>
      <vt:lpstr>1_Custom Design</vt:lpstr>
      <vt:lpstr>Office Theme</vt:lpstr>
      <vt:lpstr>PowerPoint Presentation</vt:lpstr>
      <vt:lpstr>Outline of RTCTF Update </vt:lpstr>
      <vt:lpstr>RTC Revision Requests</vt:lpstr>
      <vt:lpstr>RTCRR Review Schedule &amp; Progress to Date</vt:lpstr>
      <vt:lpstr>RTCRR Review Schedule &amp; Progress to Date</vt:lpstr>
      <vt:lpstr>RTCRR Review Schedule &amp; Progress to Date</vt:lpstr>
      <vt:lpstr>TAC Approval Details</vt:lpstr>
      <vt:lpstr>Next Steps</vt:lpstr>
      <vt:lpstr>Appendix</vt:lpstr>
      <vt:lpstr>RTCRR Review Process</vt:lpstr>
      <vt:lpstr>RTC Review Process (continued)</vt:lpstr>
      <vt:lpstr>RTC Review Process (continued)</vt:lpstr>
      <vt:lpstr>Previously Discussed Consensus Items</vt:lpstr>
      <vt:lpstr>Previously Discussed Consensus Items (continued)</vt:lpstr>
      <vt:lpstr>RTCRR Review Schedule &amp; Progress to Date</vt:lpstr>
      <vt:lpstr>RTCRR Review Schedule &amp; Progress to Date</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339</cp:revision>
  <cp:lastPrinted>2016-01-21T20:53:15Z</cp:lastPrinted>
  <dcterms:created xsi:type="dcterms:W3CDTF">2016-01-21T15:20:31Z</dcterms:created>
  <dcterms:modified xsi:type="dcterms:W3CDTF">2020-09-21T21:18:57Z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