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1"/>
  </p:notesMasterIdLst>
  <p:handoutMasterIdLst>
    <p:handoutMasterId r:id="rId12"/>
  </p:handoutMasterIdLst>
  <p:sldIdLst>
    <p:sldId id="260" r:id="rId6"/>
    <p:sldId id="275" r:id="rId7"/>
    <p:sldId id="272" r:id="rId8"/>
    <p:sldId id="276" r:id="rId9"/>
    <p:sldId id="273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105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733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561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mktrules/issues/NPRR90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ercot.com/content/wcm/key_documents_lists/186863/11._ERCOT_Reports.zip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Jonathan.Levine@ercot.com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NPRR902 Implementation Update</a:t>
            </a:r>
            <a:endParaRPr lang="en-US" sz="24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 smtClean="0">
                <a:solidFill>
                  <a:schemeClr val="tx2"/>
                </a:solidFill>
              </a:rPr>
              <a:t>Jonathan Levine</a:t>
            </a:r>
            <a:endParaRPr lang="en-US" i="1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ERCOT Senior Corporate Counsel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Technical Advisory Committee Meeting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September 23, 2020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NPRR902 Implementation Update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u="sng" dirty="0" smtClean="0">
                <a:solidFill>
                  <a:schemeClr val="tx1"/>
                </a:solidFill>
              </a:rPr>
              <a:t>Implementation Delay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tx1"/>
                </a:solidFill>
                <a:hlinkClick r:id="rId3"/>
              </a:rPr>
              <a:t>NPRR902</a:t>
            </a:r>
            <a:r>
              <a:rPr lang="en-US" sz="1800" dirty="0">
                <a:solidFill>
                  <a:schemeClr val="tx1"/>
                </a:solidFill>
                <a:hlinkClick r:id="rId3"/>
              </a:rPr>
              <a:t>, </a:t>
            </a:r>
            <a:r>
              <a:rPr lang="en-US" sz="1800" i="1" dirty="0">
                <a:solidFill>
                  <a:schemeClr val="tx1"/>
                </a:solidFill>
                <a:hlinkClick r:id="rId3"/>
              </a:rPr>
              <a:t>ERCOT Critical Energy Infrastructure </a:t>
            </a:r>
            <a:r>
              <a:rPr lang="en-US" sz="1800" i="1" dirty="0" smtClean="0">
                <a:solidFill>
                  <a:schemeClr val="tx1"/>
                </a:solidFill>
                <a:hlinkClick r:id="rId3"/>
              </a:rPr>
              <a:t>Information</a:t>
            </a:r>
            <a:r>
              <a:rPr lang="en-US" sz="1800" dirty="0" smtClean="0">
                <a:solidFill>
                  <a:schemeClr val="tx1"/>
                </a:solidFill>
              </a:rPr>
              <a:t>, was approved by the ERCOT Board in December 2019 (Priority 2020; Rank 2930)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At the June 24, 2020 TAC meeting, we reported that implementation was scheduled for 2020 R5 (10/13-10/15)</a:t>
            </a:r>
          </a:p>
          <a:p>
            <a:pPr>
              <a:spcBef>
                <a:spcPts val="0"/>
              </a:spcBef>
            </a:pPr>
            <a:r>
              <a:rPr lang="en-US" sz="1800" dirty="0" smtClean="0">
                <a:solidFill>
                  <a:schemeClr val="tx1"/>
                </a:solidFill>
                <a:hlinkClick r:id="rId4"/>
              </a:rPr>
              <a:t>Presentation from that meeting</a:t>
            </a:r>
            <a:r>
              <a:rPr lang="en-US" sz="1800" dirty="0" smtClean="0">
                <a:solidFill>
                  <a:schemeClr val="tx1"/>
                </a:solidFill>
              </a:rPr>
              <a:t> includes a summary of NPRR902, the requirement for ECEII-eligible Digital Certificates, and categories of MIS Secure Area and Certified Area items preliminarily designated as ECEII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chemeClr val="tx1"/>
                </a:solidFill>
              </a:rPr>
              <a:t>Project has encountered delays during planning; implementation now expected 2021 R1 (anticipated to be early to mid-February 2021)</a:t>
            </a:r>
          </a:p>
          <a:p>
            <a:pPr>
              <a:spcBef>
                <a:spcPts val="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Workforce </a:t>
            </a:r>
            <a:r>
              <a:rPr lang="en-US" sz="1800" dirty="0">
                <a:solidFill>
                  <a:schemeClr val="tx1"/>
                </a:solidFill>
              </a:rPr>
              <a:t>c</a:t>
            </a:r>
            <a:r>
              <a:rPr lang="en-US" sz="1800" dirty="0" smtClean="0">
                <a:solidFill>
                  <a:schemeClr val="tx1"/>
                </a:solidFill>
              </a:rPr>
              <a:t>onstraints within ERCOT (i.e., individuals/teams focused on higher priority projects)</a:t>
            </a:r>
          </a:p>
          <a:p>
            <a:pPr>
              <a:spcBef>
                <a:spcPts val="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Technical solution for MIS Certified Area is more complicated than expected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NPRR902 Implementation Update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u="sng" dirty="0" smtClean="0">
                <a:solidFill>
                  <a:schemeClr val="tx1"/>
                </a:solidFill>
              </a:rPr>
              <a:t>Upcoming Steps</a:t>
            </a:r>
          </a:p>
          <a:p>
            <a:pPr>
              <a:spcBef>
                <a:spcPts val="0"/>
              </a:spcBef>
            </a:pPr>
            <a:endParaRPr lang="en-US" sz="24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ERCOT Internal Implementation Work </a:t>
            </a:r>
            <a:r>
              <a:rPr lang="en-US" sz="2000" dirty="0">
                <a:solidFill>
                  <a:schemeClr val="tx1"/>
                </a:solidFill>
              </a:rPr>
              <a:t>(ECEII designation </a:t>
            </a:r>
            <a:r>
              <a:rPr lang="en-US" sz="2000" dirty="0" smtClean="0">
                <a:solidFill>
                  <a:schemeClr val="tx1"/>
                </a:solidFill>
              </a:rPr>
              <a:t>confirmation, system changes, training preparation, etc.)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Market Participant Training: November-December 2020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Expected NPRR902 Implementation: February 2021 (R1)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/>
                </a:solidFill>
              </a:rPr>
              <a:t>ERCOT will issue </a:t>
            </a:r>
            <a:r>
              <a:rPr lang="en-US" sz="1800" dirty="0" smtClean="0">
                <a:solidFill>
                  <a:schemeClr val="tx1"/>
                </a:solidFill>
              </a:rPr>
              <a:t>courtesy </a:t>
            </a:r>
            <a:r>
              <a:rPr lang="en-US" sz="1800" dirty="0">
                <a:solidFill>
                  <a:schemeClr val="tx1"/>
                </a:solidFill>
              </a:rPr>
              <a:t>Market Notice 3</a:t>
            </a:r>
            <a:r>
              <a:rPr lang="en-US" sz="1800" dirty="0" smtClean="0">
                <a:solidFill>
                  <a:schemeClr val="tx1"/>
                </a:solidFill>
              </a:rPr>
              <a:t>0 </a:t>
            </a:r>
            <a:r>
              <a:rPr lang="en-US" sz="1800" dirty="0">
                <a:solidFill>
                  <a:schemeClr val="tx1"/>
                </a:solidFill>
              </a:rPr>
              <a:t>days prior to </a:t>
            </a:r>
            <a:r>
              <a:rPr lang="en-US" sz="1800" dirty="0" smtClean="0">
                <a:solidFill>
                  <a:schemeClr val="tx1"/>
                </a:solidFill>
              </a:rPr>
              <a:t>implementation and </a:t>
            </a:r>
            <a:r>
              <a:rPr lang="en-US" sz="1800" dirty="0" smtClean="0">
                <a:solidFill>
                  <a:schemeClr val="tx1"/>
                </a:solidFill>
              </a:rPr>
              <a:t>required </a:t>
            </a:r>
            <a:r>
              <a:rPr lang="en-US" sz="1800" dirty="0" smtClean="0">
                <a:solidFill>
                  <a:schemeClr val="tx1"/>
                </a:solidFill>
              </a:rPr>
              <a:t>Market Notice 10 days prior to implementation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Follow-up Revision Requests to reclassify non-ECEII items from MIS Secure Area to MIS </a:t>
            </a:r>
            <a:r>
              <a:rPr lang="en-US" sz="2000" dirty="0">
                <a:solidFill>
                  <a:schemeClr val="tx1"/>
                </a:solidFill>
              </a:rPr>
              <a:t>Public Area </a:t>
            </a:r>
            <a:r>
              <a:rPr lang="en-US" sz="2000" dirty="0" smtClean="0">
                <a:solidFill>
                  <a:schemeClr val="tx1"/>
                </a:solidFill>
              </a:rPr>
              <a:t>(“ERCOT website</a:t>
            </a:r>
            <a:r>
              <a:rPr lang="en-US" sz="2000" smtClean="0">
                <a:solidFill>
                  <a:schemeClr val="tx1"/>
                </a:solidFill>
              </a:rPr>
              <a:t>” after NPRR1039)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88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NPRR902 Implementation Update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u="sng" dirty="0">
                <a:solidFill>
                  <a:schemeClr val="tx1"/>
                </a:solidFill>
              </a:rPr>
              <a:t>Market Participant Training</a:t>
            </a:r>
            <a:endParaRPr lang="en-US" sz="2400" u="sng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Format for training still under consideration. Anticipate there will be at least one workshop.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Training topics: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User Security Administrator (USA) assignment of Digital Certificates that are ECEII eligible and non-eligible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Review of new/clarified Market Participant and ERCOT responsibilities pursuant to language added by NPRR902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Review </a:t>
            </a:r>
            <a:r>
              <a:rPr lang="en-US" sz="2000" dirty="0">
                <a:solidFill>
                  <a:schemeClr val="tx1"/>
                </a:solidFill>
              </a:rPr>
              <a:t>of MIS </a:t>
            </a:r>
            <a:r>
              <a:rPr lang="en-US" sz="2000" dirty="0" smtClean="0">
                <a:solidFill>
                  <a:schemeClr val="tx1"/>
                </a:solidFill>
              </a:rPr>
              <a:t>Secure </a:t>
            </a:r>
            <a:r>
              <a:rPr lang="en-US" sz="2000" dirty="0">
                <a:solidFill>
                  <a:schemeClr val="tx1"/>
                </a:solidFill>
              </a:rPr>
              <a:t>Area </a:t>
            </a:r>
            <a:r>
              <a:rPr lang="en-US" sz="2000" dirty="0" smtClean="0">
                <a:solidFill>
                  <a:schemeClr val="tx1"/>
                </a:solidFill>
              </a:rPr>
              <a:t>and Certified Area information </a:t>
            </a:r>
            <a:r>
              <a:rPr lang="en-US" sz="2000" dirty="0">
                <a:solidFill>
                  <a:schemeClr val="tx1"/>
                </a:solidFill>
              </a:rPr>
              <a:t>designated </a:t>
            </a:r>
            <a:r>
              <a:rPr lang="en-US" sz="2000" dirty="0" smtClean="0">
                <a:solidFill>
                  <a:schemeClr val="tx1"/>
                </a:solidFill>
              </a:rPr>
              <a:t>as ECEII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Other suggestions for topics?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03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NPRR902 Implementation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4400" b="1" dirty="0" smtClean="0">
                <a:solidFill>
                  <a:schemeClr val="accent1"/>
                </a:solidFill>
              </a:rPr>
              <a:t>Questions?</a:t>
            </a:r>
          </a:p>
          <a:p>
            <a:pPr marL="0" indent="0">
              <a:buNone/>
            </a:pPr>
            <a:endParaRPr lang="en-US" sz="2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sz="20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Please feel free to email </a:t>
            </a:r>
            <a:r>
              <a:rPr lang="en-US" sz="2000" b="1" dirty="0" smtClean="0">
                <a:solidFill>
                  <a:schemeClr val="tx1"/>
                </a:solidFill>
                <a:hlinkClick r:id="rId2"/>
              </a:rPr>
              <a:t>Jonathan.Levine@ercot.com</a:t>
            </a:r>
            <a:r>
              <a:rPr lang="en-US" sz="2000" b="1" dirty="0" smtClean="0">
                <a:solidFill>
                  <a:schemeClr val="tx1"/>
                </a:solidFill>
              </a:rPr>
              <a:t> with 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questions or other feedback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75093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1067</TotalTime>
  <Words>314</Words>
  <Application>Microsoft Office PowerPoint</Application>
  <PresentationFormat>On-screen Show (4:3)</PresentationFormat>
  <Paragraphs>55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PowerPoint Presentation</vt:lpstr>
      <vt:lpstr>NPRR902 Implementation Update</vt:lpstr>
      <vt:lpstr>NPRR902 Implementation Update</vt:lpstr>
      <vt:lpstr>NPRR902 Implementation Update</vt:lpstr>
      <vt:lpstr>NPRR902 Implementation Update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Levine, Jonathan</cp:lastModifiedBy>
  <cp:revision>62</cp:revision>
  <cp:lastPrinted>2016-01-21T20:53:15Z</cp:lastPrinted>
  <dcterms:created xsi:type="dcterms:W3CDTF">2016-01-21T15:20:31Z</dcterms:created>
  <dcterms:modified xsi:type="dcterms:W3CDTF">2020-09-14T15:14:06Z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