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3"/>
  </p:notesMasterIdLst>
  <p:handoutMasterIdLst>
    <p:handoutMasterId r:id="rId14"/>
  </p:handoutMasterIdLst>
  <p:sldIdLst>
    <p:sldId id="260" r:id="rId6"/>
    <p:sldId id="314" r:id="rId7"/>
    <p:sldId id="305" r:id="rId8"/>
    <p:sldId id="304" r:id="rId9"/>
    <p:sldId id="315" r:id="rId10"/>
    <p:sldId id="309" r:id="rId11"/>
    <p:sldId id="319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jm" initials="djm" lastIdx="1" clrIdx="0">
    <p:extLst>
      <p:ext uri="{19B8F6BF-5375-455C-9EA6-DF929625EA0E}">
        <p15:presenceInfo xmlns:p15="http://schemas.microsoft.com/office/powerpoint/2012/main" userId="dj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732" autoAdjust="0"/>
  </p:normalViewPr>
  <p:slideViewPr>
    <p:cSldViewPr showGuides="1">
      <p:cViewPr varScale="1">
        <p:scale>
          <a:sx n="79" d="100"/>
          <a:sy n="79" d="100"/>
        </p:scale>
        <p:origin x="270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9/22/2020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9/22/2020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417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5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1828562"/>
            <a:ext cx="52578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DAM RAS Modeling Error </a:t>
            </a:r>
            <a:r>
              <a:rPr lang="en-US" sz="2400" b="1" dirty="0">
                <a:solidFill>
                  <a:schemeClr val="tx2"/>
                </a:solidFill>
              </a:rPr>
              <a:t>and Potential </a:t>
            </a:r>
            <a:r>
              <a:rPr lang="en-US" sz="2400" b="1" dirty="0" smtClean="0">
                <a:solidFill>
                  <a:schemeClr val="tx2"/>
                </a:solidFill>
              </a:rPr>
              <a:t>Price </a:t>
            </a:r>
            <a:r>
              <a:rPr lang="en-US" sz="2400" b="1" dirty="0">
                <a:solidFill>
                  <a:schemeClr val="tx2"/>
                </a:solidFill>
              </a:rPr>
              <a:t>Correction </a:t>
            </a:r>
            <a:r>
              <a:rPr lang="en-US" sz="2400" b="1" dirty="0" smtClean="0">
                <a:solidFill>
                  <a:schemeClr val="tx2"/>
                </a:solidFill>
              </a:rPr>
              <a:t>– Analysis of Price and Settlement Impacts</a:t>
            </a:r>
            <a:endParaRPr lang="en-US" b="1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David Maggio</a:t>
            </a:r>
          </a:p>
          <a:p>
            <a:r>
              <a:rPr lang="en-US" dirty="0">
                <a:solidFill>
                  <a:schemeClr val="tx2"/>
                </a:solidFill>
              </a:rPr>
              <a:t>Director, Market Design &amp; </a:t>
            </a:r>
            <a:r>
              <a:rPr lang="en-US" dirty="0" smtClean="0">
                <a:solidFill>
                  <a:schemeClr val="tx2"/>
                </a:solidFill>
              </a:rPr>
              <a:t>Analytics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TAC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9/23/2020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Background - Timeline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838200"/>
            <a:ext cx="8420100" cy="5606143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300"/>
              </a:spcAft>
            </a:pPr>
            <a:r>
              <a:rPr lang="en-US" sz="1600" b="1" dirty="0" smtClean="0"/>
              <a:t>August 19, 2020 </a:t>
            </a:r>
            <a:r>
              <a:rPr lang="en-US" sz="1600" dirty="0" smtClean="0"/>
              <a:t>– A modeling update was made in the ERCOT Network Model to update the status of a Remedial </a:t>
            </a:r>
            <a:r>
              <a:rPr lang="en-US" sz="1600" dirty="0"/>
              <a:t>Action Scheme (RAS</a:t>
            </a:r>
            <a:r>
              <a:rPr lang="en-US" sz="1600" dirty="0" smtClean="0"/>
              <a:t>).</a:t>
            </a:r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US" sz="1400" dirty="0" smtClean="0"/>
              <a:t>The update was manually implemented through the process of a Downstream </a:t>
            </a:r>
            <a:r>
              <a:rPr lang="en-US" sz="1400" dirty="0"/>
              <a:t>Production Change (DPC</a:t>
            </a:r>
            <a:r>
              <a:rPr lang="en-US" sz="1400" dirty="0" smtClean="0"/>
              <a:t>), which is a process to update the Network Model between routine database </a:t>
            </a:r>
            <a:r>
              <a:rPr lang="en-US" sz="1400" dirty="0"/>
              <a:t>l</a:t>
            </a:r>
            <a:r>
              <a:rPr lang="en-US" sz="1400" dirty="0" smtClean="0"/>
              <a:t>oads.   </a:t>
            </a:r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US" sz="1400" dirty="0" smtClean="0"/>
              <a:t>The purpose of this DPC was to enable the </a:t>
            </a:r>
            <a:r>
              <a:rPr lang="en-US" sz="1400" dirty="0" err="1" smtClean="0"/>
              <a:t>Bearkat</a:t>
            </a:r>
            <a:r>
              <a:rPr lang="en-US" sz="1400" dirty="0" smtClean="0"/>
              <a:t> RAS, both in ERCOT’s Energy Management System (EMS) and Market Management System (MMS). The </a:t>
            </a:r>
            <a:r>
              <a:rPr lang="en-US" sz="1400" dirty="0" err="1" smtClean="0"/>
              <a:t>Bearkat</a:t>
            </a:r>
            <a:r>
              <a:rPr lang="en-US" sz="1400" dirty="0" smtClean="0"/>
              <a:t> RAS was enabled correctly with the DPC.</a:t>
            </a:r>
            <a:endParaRPr lang="en-US" sz="1400" dirty="0"/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US" sz="1400" dirty="0" smtClean="0"/>
              <a:t>During the process of this DPC, however, </a:t>
            </a:r>
            <a:r>
              <a:rPr lang="en-US" sz="1400" dirty="0"/>
              <a:t>the Stryker Creek RAS was inadvertently </a:t>
            </a:r>
            <a:r>
              <a:rPr lang="en-US" sz="1400" dirty="0" smtClean="0"/>
              <a:t>disabled for the Day-Ahead Market (DAM) between Operating Days (OD) August 20 and August 24, 2020. </a:t>
            </a:r>
            <a:r>
              <a:rPr lang="en-US" sz="1400" dirty="0"/>
              <a:t>This issue did not impact the Real-Time Market.</a:t>
            </a:r>
          </a:p>
          <a:p>
            <a:pPr marL="342900" lvl="2" indent="-342900">
              <a:spcBef>
                <a:spcPts val="600"/>
              </a:spcBef>
              <a:spcAft>
                <a:spcPts val="300"/>
              </a:spcAft>
            </a:pPr>
            <a:r>
              <a:rPr lang="en-US" sz="1600" b="1" dirty="0" smtClean="0"/>
              <a:t>August 24, 2020 </a:t>
            </a:r>
            <a:r>
              <a:rPr lang="en-US" sz="1600" dirty="0" smtClean="0"/>
              <a:t>– ERCOT identified the incorrect status </a:t>
            </a:r>
            <a:r>
              <a:rPr lang="en-US" sz="1600" dirty="0"/>
              <a:t>of the Stryker Creek </a:t>
            </a:r>
            <a:r>
              <a:rPr lang="en-US" sz="1600" dirty="0" smtClean="0"/>
              <a:t>RAS in MMS and corrected its status before the start of DAM for OD August 25.</a:t>
            </a:r>
          </a:p>
          <a:p>
            <a:pPr marL="342900" lvl="2" indent="-342900">
              <a:spcBef>
                <a:spcPts val="600"/>
              </a:spcBef>
              <a:spcAft>
                <a:spcPts val="300"/>
              </a:spcAft>
            </a:pPr>
            <a:r>
              <a:rPr lang="en-US" sz="1600" b="1" dirty="0" smtClean="0"/>
              <a:t>August 25, 2020 </a:t>
            </a:r>
            <a:r>
              <a:rPr lang="en-US" sz="1600" dirty="0"/>
              <a:t>– ERCOT </a:t>
            </a:r>
            <a:r>
              <a:rPr lang="en-US" sz="1600" dirty="0" smtClean="0"/>
              <a:t>notified the market regarding a DAM price correction for OD August 24 and corrected prices for that day before the prices became final.  </a:t>
            </a:r>
          </a:p>
          <a:p>
            <a:pPr marL="342900" lvl="2" indent="-342900">
              <a:spcBef>
                <a:spcPts val="600"/>
              </a:spcBef>
              <a:spcAft>
                <a:spcPts val="300"/>
              </a:spcAft>
            </a:pPr>
            <a:r>
              <a:rPr lang="en-US" sz="1600" b="1" dirty="0" smtClean="0"/>
              <a:t>August 27, 2020 </a:t>
            </a:r>
            <a:r>
              <a:rPr lang="en-US" sz="1600" dirty="0" smtClean="0"/>
              <a:t>– </a:t>
            </a:r>
            <a:r>
              <a:rPr lang="en-US" sz="1600" dirty="0"/>
              <a:t>ERCOT </a:t>
            </a:r>
            <a:r>
              <a:rPr lang="en-US" sz="1600" dirty="0" smtClean="0"/>
              <a:t>issued Market </a:t>
            </a:r>
            <a:r>
              <a:rPr lang="en-US" sz="1600" dirty="0"/>
              <a:t>Notice M-A082720-01 regarding </a:t>
            </a:r>
            <a:r>
              <a:rPr lang="en-US" sz="1600" dirty="0" smtClean="0"/>
              <a:t>incorrect RAS modeling in the DAM and determined that the DAM prices on ODs August 20, 21 and 23 were also impacted.</a:t>
            </a:r>
            <a:endParaRPr lang="en-US" sz="1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69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Price Correction Impact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15179"/>
            <a:ext cx="8534400" cy="5052221"/>
          </a:xfrm>
        </p:spPr>
        <p:txBody>
          <a:bodyPr/>
          <a:lstStyle/>
          <a:p>
            <a:r>
              <a:rPr lang="en-US" sz="1800" dirty="0"/>
              <a:t>ERCOT’s analysis used original settled quantities with corrected prices based on </a:t>
            </a:r>
            <a:r>
              <a:rPr lang="en-US" sz="1800" dirty="0" smtClean="0"/>
              <a:t>DAM reruns</a:t>
            </a:r>
            <a:r>
              <a:rPr lang="en-US" sz="1800" dirty="0"/>
              <a:t>, with </a:t>
            </a:r>
            <a:r>
              <a:rPr lang="en-US" sz="1800" dirty="0" smtClean="0"/>
              <a:t>the Stryker </a:t>
            </a:r>
            <a:r>
              <a:rPr lang="en-US" sz="1800" dirty="0"/>
              <a:t>Creek </a:t>
            </a:r>
            <a:r>
              <a:rPr lang="en-US" sz="1800" dirty="0" smtClean="0"/>
              <a:t>RAS correctly enabled.</a:t>
            </a:r>
          </a:p>
          <a:p>
            <a:pPr lvl="1"/>
            <a:r>
              <a:rPr lang="en-US" sz="1600" dirty="0" smtClean="0"/>
              <a:t>Note: The Settlement data provided herein is an estimate; final Settlement amounts may differ.</a:t>
            </a:r>
          </a:p>
          <a:p>
            <a:pPr lvl="1"/>
            <a:endParaRPr lang="en-US" sz="1400" dirty="0"/>
          </a:p>
          <a:p>
            <a:r>
              <a:rPr lang="en-US" sz="1800" dirty="0" smtClean="0"/>
              <a:t>All </a:t>
            </a:r>
            <a:r>
              <a:rPr lang="en-US" sz="1800" dirty="0"/>
              <a:t>Settlement amounts are net amounts due to/from ERCOT in </a:t>
            </a:r>
            <a:r>
              <a:rPr lang="en-US" sz="1800" u="sng" dirty="0" smtClean="0"/>
              <a:t>$ thousands</a:t>
            </a:r>
            <a:r>
              <a:rPr lang="en-US" sz="1800" dirty="0" smtClean="0"/>
              <a:t>. </a:t>
            </a:r>
            <a:r>
              <a:rPr lang="en-US" sz="1800" dirty="0"/>
              <a:t>Negative amounts are increased payments to </a:t>
            </a:r>
            <a:r>
              <a:rPr lang="en-US" sz="1800" dirty="0" smtClean="0"/>
              <a:t>Market Participants</a:t>
            </a:r>
            <a:r>
              <a:rPr lang="en-US" sz="1800" dirty="0"/>
              <a:t>; positive amounts are increased charges</a:t>
            </a:r>
            <a:r>
              <a:rPr lang="en-US" sz="1800" dirty="0" smtClean="0"/>
              <a:t>.</a:t>
            </a:r>
          </a:p>
          <a:p>
            <a:endParaRPr lang="en-US" sz="1400" dirty="0" smtClean="0"/>
          </a:p>
          <a:p>
            <a:r>
              <a:rPr lang="en-US" sz="1800" dirty="0" smtClean="0"/>
              <a:t>The </a:t>
            </a:r>
            <a:r>
              <a:rPr lang="en-US" sz="1800" dirty="0"/>
              <a:t>% amount is the absolute value of the % of impact to </a:t>
            </a:r>
            <a:r>
              <a:rPr lang="en-US" sz="1800" dirty="0" smtClean="0"/>
              <a:t>the previously </a:t>
            </a:r>
            <a:r>
              <a:rPr lang="en-US" sz="1800" dirty="0"/>
              <a:t>settled net amount due to/from ERCOT</a:t>
            </a:r>
            <a:r>
              <a:rPr lang="en-US" sz="1800" dirty="0" smtClean="0"/>
              <a:t>.</a:t>
            </a:r>
          </a:p>
          <a:p>
            <a:endParaRPr lang="en-US" sz="1400" dirty="0" smtClean="0"/>
          </a:p>
          <a:p>
            <a:r>
              <a:rPr lang="en-US" sz="1800" dirty="0" smtClean="0"/>
              <a:t>In </a:t>
            </a:r>
            <a:r>
              <a:rPr lang="en-US" sz="1800" dirty="0"/>
              <a:t>addition to the DAM impacts detailed herein:</a:t>
            </a:r>
          </a:p>
          <a:p>
            <a:pPr lvl="1"/>
            <a:r>
              <a:rPr lang="en-US" sz="1600" dirty="0"/>
              <a:t>Balancing account impacts resulting in </a:t>
            </a:r>
            <a:r>
              <a:rPr lang="en-US" sz="1600" dirty="0" smtClean="0"/>
              <a:t>additional $7K </a:t>
            </a:r>
            <a:r>
              <a:rPr lang="en-US" sz="1600" dirty="0" smtClean="0"/>
              <a:t>funds </a:t>
            </a:r>
            <a:r>
              <a:rPr lang="en-US" sz="1600" dirty="0" smtClean="0"/>
              <a:t>to be deposited into CRR Balancing account. The </a:t>
            </a:r>
            <a:r>
              <a:rPr lang="en-US" sz="1600" dirty="0"/>
              <a:t>amounts paid/refunded due to resettlement will depend on the Balancing Account balance at the time of resettlement. </a:t>
            </a:r>
          </a:p>
          <a:p>
            <a:pPr lvl="1"/>
            <a:r>
              <a:rPr lang="en-US" sz="1600" dirty="0" smtClean="0"/>
              <a:t>Minimal </a:t>
            </a:r>
            <a:r>
              <a:rPr lang="en-US" sz="1600" dirty="0"/>
              <a:t>changes to Real-Time Settlements due to Ancillary </a:t>
            </a:r>
            <a:r>
              <a:rPr lang="en-US" sz="1600" dirty="0" smtClean="0"/>
              <a:t>Service charges </a:t>
            </a:r>
            <a:r>
              <a:rPr lang="en-US" sz="1600" dirty="0"/>
              <a:t>that will be reconciled based on actual Load Ratio Shares.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878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Price Correction Study for the DAM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976021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Market:  DAM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Impacted ODs: 8/20/2020, 8/21/2020 and 8/23/2020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Price Correction Methodology: ERCOT reran the DAM on these ODs with the Stryker </a:t>
            </a:r>
            <a:r>
              <a:rPr lang="en-US" sz="2000" dirty="0"/>
              <a:t>Creek </a:t>
            </a:r>
            <a:r>
              <a:rPr lang="en-US" sz="2000" dirty="0" smtClean="0"/>
              <a:t>RAS correctly enabled.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The following slides include analysis of the p</a:t>
            </a:r>
            <a:r>
              <a:rPr lang="en-US" sz="2000" dirty="0" smtClean="0"/>
              <a:t>rice and Settlement </a:t>
            </a:r>
            <a:r>
              <a:rPr lang="en-US" sz="2000" dirty="0"/>
              <a:t>impacts </a:t>
            </a:r>
            <a:r>
              <a:rPr lang="en-US" sz="2000" dirty="0" smtClean="0"/>
              <a:t>of the DAM price correction using the </a:t>
            </a:r>
            <a:r>
              <a:rPr lang="en-US" sz="2000" dirty="0"/>
              <a:t>new </a:t>
            </a:r>
            <a:r>
              <a:rPr lang="en-US" sz="2000" dirty="0" smtClean="0"/>
              <a:t>DAM solution.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Quantities </a:t>
            </a:r>
            <a:r>
              <a:rPr lang="en-US" sz="1800" dirty="0"/>
              <a:t>(awarded MWs) do not change; only prices.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sz="2000" dirty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sz="2000" dirty="0" smtClean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72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6284"/>
            <a:ext cx="8458200" cy="518318"/>
          </a:xfrm>
        </p:spPr>
        <p:txBody>
          <a:bodyPr/>
          <a:lstStyle/>
          <a:p>
            <a:r>
              <a:rPr lang="en-US" sz="2600" dirty="0"/>
              <a:t>Potential </a:t>
            </a:r>
            <a:r>
              <a:rPr lang="en-US" sz="2600" dirty="0" smtClean="0"/>
              <a:t>DAM Price Correction Price Impacts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456996"/>
              </p:ext>
            </p:extLst>
          </p:nvPr>
        </p:nvGraphicFramePr>
        <p:xfrm>
          <a:off x="566350" y="1828800"/>
          <a:ext cx="7882325" cy="2438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1"/>
                <a:gridCol w="838200"/>
                <a:gridCol w="886317"/>
                <a:gridCol w="932428"/>
                <a:gridCol w="932428"/>
                <a:gridCol w="932428"/>
                <a:gridCol w="854726"/>
                <a:gridCol w="854726"/>
                <a:gridCol w="660471"/>
              </a:tblGrid>
              <a:tr h="611767">
                <a:tc rowSpan="2"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>
                          <a:effectLst/>
                        </a:rPr>
                        <a:t>OD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 gridSpan="8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</a:rPr>
                        <a:t>Count of Changes in Price for the 4 Hubs and 4 Competitive Load Zones across all 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Hourly Intervals</a:t>
                      </a:r>
                      <a:r>
                        <a:rPr lang="en-US" sz="1400" u="none" strike="noStrike" dirty="0" smtClean="0">
                          <a:effectLst/>
                        </a:rPr>
                        <a:t> of the Affected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</a:rPr>
                        <a:t>ODs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73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50" u="none" strike="noStrike" dirty="0">
                          <a:effectLst/>
                        </a:rPr>
                        <a:t>&lt; -$10/MWh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50" u="none" strike="noStrike" dirty="0">
                          <a:effectLst/>
                        </a:rPr>
                        <a:t>&gt;= -$10/MWh </a:t>
                      </a:r>
                      <a:br>
                        <a:rPr lang="en-US" sz="1050" u="none" strike="noStrike" dirty="0">
                          <a:effectLst/>
                        </a:rPr>
                      </a:br>
                      <a:r>
                        <a:rPr lang="en-US" sz="1050" u="none" strike="noStrike" dirty="0">
                          <a:effectLst/>
                        </a:rPr>
                        <a:t>&amp; &lt; -$1/MWh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50" u="none" strike="noStrike" dirty="0">
                          <a:effectLst/>
                        </a:rPr>
                        <a:t>&gt;= -$1/MWh </a:t>
                      </a:r>
                      <a:br>
                        <a:rPr lang="en-US" sz="1050" u="none" strike="noStrike" dirty="0">
                          <a:effectLst/>
                        </a:rPr>
                      </a:br>
                      <a:r>
                        <a:rPr lang="en-US" sz="1050" u="none" strike="noStrike" dirty="0">
                          <a:effectLst/>
                        </a:rPr>
                        <a:t>&amp; &lt; -$0.1/MWh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50" u="none" strike="noStrike" dirty="0">
                          <a:effectLst/>
                        </a:rPr>
                        <a:t>&gt;= -$0.1/MWh </a:t>
                      </a:r>
                      <a:br>
                        <a:rPr lang="en-US" sz="1050" u="none" strike="noStrike" dirty="0">
                          <a:effectLst/>
                        </a:rPr>
                      </a:br>
                      <a:r>
                        <a:rPr lang="en-US" sz="1050" u="none" strike="noStrike" dirty="0">
                          <a:effectLst/>
                        </a:rPr>
                        <a:t>&amp; &lt; $</a:t>
                      </a:r>
                      <a:r>
                        <a:rPr lang="en-US" sz="1050" u="none" strike="noStrike" dirty="0" smtClean="0">
                          <a:effectLst/>
                        </a:rPr>
                        <a:t>0.1/MWh*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50" u="none" strike="noStrike" dirty="0">
                          <a:effectLst/>
                        </a:rPr>
                        <a:t>&gt;= $0.1/MWh </a:t>
                      </a:r>
                      <a:br>
                        <a:rPr lang="en-US" sz="1050" u="none" strike="noStrike" dirty="0">
                          <a:effectLst/>
                        </a:rPr>
                      </a:br>
                      <a:r>
                        <a:rPr lang="en-US" sz="1050" u="none" strike="noStrike" dirty="0">
                          <a:effectLst/>
                        </a:rPr>
                        <a:t>&amp; &lt; $1/MWh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50" u="none" strike="noStrike" dirty="0">
                          <a:effectLst/>
                        </a:rPr>
                        <a:t>&gt;= $1/MWh </a:t>
                      </a:r>
                      <a:br>
                        <a:rPr lang="en-US" sz="1050" u="none" strike="noStrike" dirty="0">
                          <a:effectLst/>
                        </a:rPr>
                      </a:br>
                      <a:r>
                        <a:rPr lang="en-US" sz="1050" u="none" strike="noStrike" dirty="0">
                          <a:effectLst/>
                        </a:rPr>
                        <a:t>&amp; &lt; $10/MWh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50" u="none" strike="noStrike" dirty="0">
                          <a:effectLst/>
                        </a:rPr>
                        <a:t>&gt;= $10/MWh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05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Change</a:t>
                      </a:r>
                      <a:endParaRPr lang="en-US" sz="10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22" marR="6422" marT="6422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98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8/20/2020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98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8/21/2020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5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8/23/2020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50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8/24/2020*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1000" y="5727720"/>
            <a:ext cx="830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** For 7/7/2020, corrected DAM prices were posted prior to becoming final.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723900" y="4953000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Note: a positive value indicates that the corrected or proposed price is higher than the original price</a:t>
            </a:r>
            <a:r>
              <a:rPr lang="en-US" sz="1200" dirty="0" smtClean="0"/>
              <a:t>.</a:t>
            </a:r>
          </a:p>
          <a:p>
            <a:pPr algn="ctr"/>
            <a:endParaRPr lang="en-US" sz="1200" dirty="0"/>
          </a:p>
          <a:p>
            <a:pPr algn="ctr"/>
            <a:r>
              <a:rPr lang="en-US" sz="1200" dirty="0"/>
              <a:t>* </a:t>
            </a:r>
            <a:r>
              <a:rPr lang="en-US" sz="1200" dirty="0" smtClean="0"/>
              <a:t>This </a:t>
            </a:r>
            <a:r>
              <a:rPr lang="en-US" sz="1200" dirty="0"/>
              <a:t>column does not include prices that were not </a:t>
            </a:r>
            <a:r>
              <a:rPr lang="en-US" sz="1200" dirty="0" smtClean="0"/>
              <a:t>affected.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1210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Potential DAM Price Correction Settlement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628414"/>
              </p:ext>
            </p:extLst>
          </p:nvPr>
        </p:nvGraphicFramePr>
        <p:xfrm>
          <a:off x="228600" y="1295400"/>
          <a:ext cx="8686799" cy="2606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685800"/>
                <a:gridCol w="609600"/>
                <a:gridCol w="609600"/>
                <a:gridCol w="685800"/>
                <a:gridCol w="685800"/>
                <a:gridCol w="609600"/>
                <a:gridCol w="609600"/>
                <a:gridCol w="685800"/>
                <a:gridCol w="609600"/>
                <a:gridCol w="609600"/>
                <a:gridCol w="598699"/>
                <a:gridCol w="772900"/>
              </a:tblGrid>
              <a:tr h="613450">
                <a:tc>
                  <a:txBody>
                    <a:bodyPr/>
                    <a:lstStyle/>
                    <a:p>
                      <a:pPr algn="l" fontAlgn="b"/>
                      <a:endParaRPr lang="en-U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400" dirty="0" smtClean="0"/>
                        <a:t>Energy Purchases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Energy Sales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PTP Purchases</a:t>
                      </a:r>
                      <a:endParaRPr lang="en-US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CRR Settlements </a:t>
                      </a:r>
                      <a:endParaRPr lang="en-US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AS Payments </a:t>
                      </a:r>
                      <a:endParaRPr lang="en-US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Make-whole</a:t>
                      </a:r>
                    </a:p>
                    <a:p>
                      <a:pPr algn="ctr"/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Payment</a:t>
                      </a:r>
                      <a:endParaRPr lang="en-US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10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8/20/2020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(76.6)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78.8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(5.4)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8.3 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10.9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4913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8/21/2020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(38.6)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40.9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(5.0)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 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</a:tr>
              <a:tr h="5015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8/23/2020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(10.9)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11.3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(2.4)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 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(0.8)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100.0%</a:t>
                      </a:r>
                    </a:p>
                  </a:txBody>
                  <a:tcPr marL="9525" marR="9525" marT="9525" marB="0" anchor="ctr"/>
                </a:tc>
              </a:tr>
              <a:tr h="5493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8/24/2020*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389.5 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(387.3)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(57.2)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66.0 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(7.5)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26.5%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5562600"/>
            <a:ext cx="830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* For 8/24/2020, corrected DAM prices were posted prior to becoming final.</a:t>
            </a:r>
            <a:endParaRPr lang="en-US" sz="1200" dirty="0"/>
          </a:p>
        </p:txBody>
      </p:sp>
      <p:sp>
        <p:nvSpPr>
          <p:cNvPr id="7" name="Rectangle 6"/>
          <p:cNvSpPr/>
          <p:nvPr/>
        </p:nvSpPr>
        <p:spPr>
          <a:xfrm>
            <a:off x="685799" y="5093138"/>
            <a:ext cx="7772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Note: </a:t>
            </a:r>
            <a:r>
              <a:rPr lang="en-US" sz="1200" dirty="0" smtClean="0"/>
              <a:t>all </a:t>
            </a:r>
            <a:r>
              <a:rPr lang="en-US" sz="1200" dirty="0"/>
              <a:t>Settlement amounts are net amounts due to/from ERCOT in $ thousands</a:t>
            </a:r>
            <a:r>
              <a:rPr lang="en-US" sz="1200" dirty="0" smtClean="0"/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65651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051718"/>
          </a:xfrm>
        </p:spPr>
        <p:txBody>
          <a:bodyPr/>
          <a:lstStyle/>
          <a:p>
            <a:r>
              <a:rPr lang="en-US" sz="2600" dirty="0"/>
              <a:t>DAM Price Correction Settlement </a:t>
            </a:r>
            <a:r>
              <a:rPr lang="en-US" sz="2600" dirty="0" smtClean="0"/>
              <a:t>Impacts on Counter-Parties 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72500" y="6535260"/>
            <a:ext cx="5334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8650" y="4954488"/>
            <a:ext cx="80391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** The maximum of percentage change to any single Counter-Party with impact more than $500 (set as NA when no single counter party has impact more than $500)</a:t>
            </a:r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47701" y="4572000"/>
            <a:ext cx="807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* The maximum of absolute impact to any single Counter-Party in $ thousands</a:t>
            </a:r>
            <a:endParaRPr lang="en-US" sz="12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075372"/>
              </p:ext>
            </p:extLst>
          </p:nvPr>
        </p:nvGraphicFramePr>
        <p:xfrm>
          <a:off x="1219200" y="1706136"/>
          <a:ext cx="6019800" cy="218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3234"/>
                <a:gridCol w="2099054"/>
                <a:gridCol w="2237512"/>
              </a:tblGrid>
              <a:tr h="53962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OD</a:t>
                      </a:r>
                      <a:endParaRPr lang="en-US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400" dirty="0" smtClean="0"/>
                        <a:t>Maximum Impact to Counter-Parties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16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Maximum Amount*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Maximum Percentage**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021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8/20/2020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4.4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21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8/21/2020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21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8/23/2020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21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8/24/2020***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6.8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28650" y="5496917"/>
            <a:ext cx="830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*** For 8/24/2020, corrected DAM prices were posted prior to becoming final.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4047888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A2377AB110F42B7B372FB8EF4570B" ma:contentTypeVersion="0" ma:contentTypeDescription="Create a new document." ma:contentTypeScope="" ma:versionID="673c3b80bdd78f53d029ffa560b18dd8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B5E9260-F6CD-4DEF-B0FE-7B1B3177E7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12068</TotalTime>
  <Words>874</Words>
  <Application>Microsoft Office PowerPoint</Application>
  <PresentationFormat>On-screen Show (4:3)</PresentationFormat>
  <Paragraphs>174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PowerPoint Presentation</vt:lpstr>
      <vt:lpstr>Background - Timeline </vt:lpstr>
      <vt:lpstr>Price Correction Impact Review</vt:lpstr>
      <vt:lpstr>Price Correction Study for the DAM</vt:lpstr>
      <vt:lpstr>Potential DAM Price Correction Price Impacts</vt:lpstr>
      <vt:lpstr>Potential DAM Price Correction Settlement Impacts</vt:lpstr>
      <vt:lpstr>DAM Price Correction Settlement Impacts on Counter-Parties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djm</cp:lastModifiedBy>
  <cp:revision>346</cp:revision>
  <cp:lastPrinted>2016-01-21T20:53:15Z</cp:lastPrinted>
  <dcterms:created xsi:type="dcterms:W3CDTF">2016-01-21T15:20:31Z</dcterms:created>
  <dcterms:modified xsi:type="dcterms:W3CDTF">2020-09-22T16:55:38Z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0x010100E63A2377AB110F42B7B372FB8EF4570B</vt:lpwstr>
  </property>
</Properties>
</file>