
<file path=[Content_Types].xml><?xml version="1.0" encoding="utf-8"?>
<Types xmlns="http://schemas.openxmlformats.org/package/2006/content-types">
  <Default Extension="png" ContentType="image/png"/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</p:sldMasterIdLst>
  <p:notesMasterIdLst>
    <p:notesMasterId r:id="rId17"/>
  </p:notesMasterIdLst>
  <p:handoutMasterIdLst>
    <p:handoutMasterId r:id="rId18"/>
  </p:handoutMasterIdLst>
  <p:sldIdLst>
    <p:sldId id="445" r:id="rId7"/>
    <p:sldId id="463" r:id="rId8"/>
    <p:sldId id="491" r:id="rId9"/>
    <p:sldId id="534" r:id="rId10"/>
    <p:sldId id="536" r:id="rId11"/>
    <p:sldId id="538" r:id="rId12"/>
    <p:sldId id="539" r:id="rId13"/>
    <p:sldId id="537" r:id="rId14"/>
    <p:sldId id="454" r:id="rId15"/>
    <p:sldId id="464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kerson, Woody" initials="RW" lastIdx="1" clrIdx="0">
    <p:extLst>
      <p:ext uri="{19B8F6BF-5375-455C-9EA6-DF929625EA0E}">
        <p15:presenceInfo xmlns:p15="http://schemas.microsoft.com/office/powerpoint/2012/main" userId="S-1-5-21-639947351-343809578-3807592339-4404" providerId="AD"/>
      </p:ext>
    </p:extLst>
  </p:cmAuthor>
  <p:cmAuthor id="2" name="Teixeira, Jay" initials="TJ" lastIdx="4" clrIdx="1">
    <p:extLst>
      <p:ext uri="{19B8F6BF-5375-455C-9EA6-DF929625EA0E}">
        <p15:presenceInfo xmlns:p15="http://schemas.microsoft.com/office/powerpoint/2012/main" userId="S-1-5-21-639947351-343809578-3807592339-4441" providerId="AD"/>
      </p:ext>
    </p:extLst>
  </p:cmAuthor>
  <p:cmAuthor id="3" name="Jay Teixeira" initials="JT" lastIdx="2" clrIdx="2">
    <p:extLst>
      <p:ext uri="{19B8F6BF-5375-455C-9EA6-DF929625EA0E}">
        <p15:presenceInfo xmlns:p15="http://schemas.microsoft.com/office/powerpoint/2012/main" userId="e3c21acb6147413a" providerId="Windows Live"/>
      </p:ext>
    </p:extLst>
  </p:cmAuthor>
  <p:cmAuthor id="4" name="Teixeira, Jay" initials="TJ [2]" lastIdx="1" clrIdx="3">
    <p:extLst>
      <p:ext uri="{19B8F6BF-5375-455C-9EA6-DF929625EA0E}">
        <p15:presenceInfo xmlns:p15="http://schemas.microsoft.com/office/powerpoint/2012/main" userId="Teixeira, J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0485" autoAdjust="0"/>
  </p:normalViewPr>
  <p:slideViewPr>
    <p:cSldViewPr showGuides="1">
      <p:cViewPr varScale="1">
        <p:scale>
          <a:sx n="102" d="100"/>
          <a:sy n="102" d="100"/>
        </p:scale>
        <p:origin x="1218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6" d="100"/>
          <a:sy n="96" d="100"/>
        </p:scale>
        <p:origin x="351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13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63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03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739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5459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0A748-2423-40B8-8277-D896D686BD8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0193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6716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807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41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05761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74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713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ResourceIntegrationDepartment@ercot.co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936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Resource Integration Topics </a:t>
            </a:r>
          </a:p>
          <a:p>
            <a:endParaRPr lang="en-US" dirty="0"/>
          </a:p>
          <a:p>
            <a:r>
              <a:rPr lang="en-US" dirty="0"/>
              <a:t>Jay Teixeira</a:t>
            </a:r>
          </a:p>
          <a:p>
            <a:endParaRPr lang="en-US" dirty="0"/>
          </a:p>
          <a:p>
            <a:r>
              <a:rPr lang="en-US" dirty="0"/>
              <a:t>ERCOT</a:t>
            </a:r>
          </a:p>
          <a:p>
            <a:r>
              <a:rPr lang="en-US" dirty="0"/>
              <a:t>Resource Integration Workshop</a:t>
            </a:r>
            <a:r>
              <a:rPr lang="en-US" b="1" dirty="0"/>
              <a:t> </a:t>
            </a:r>
          </a:p>
          <a:p>
            <a:r>
              <a:rPr lang="en-US" dirty="0" smtClean="0"/>
              <a:t>September 25</a:t>
            </a:r>
            <a:r>
              <a:rPr lang="en-US" dirty="0"/>
              <a:t>, 2020</a:t>
            </a:r>
          </a:p>
        </p:txBody>
      </p:sp>
    </p:spTree>
    <p:extLst>
      <p:ext uri="{BB962C8B-B14F-4D97-AF65-F5344CB8AC3E}">
        <p14:creationId xmlns:p14="http://schemas.microsoft.com/office/powerpoint/2010/main" val="3872258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938274"/>
            <a:ext cx="5517497" cy="462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861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Planning Guide 5.9</a:t>
            </a:r>
          </a:p>
          <a:p>
            <a:r>
              <a:rPr lang="en-US" sz="2800" dirty="0"/>
              <a:t>Next Deadline for QSA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If a GINR is not included in QSA, its Initial Synchronization date will be automatically delayed to the next quarter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347588"/>
              </p:ext>
            </p:extLst>
          </p:nvPr>
        </p:nvGraphicFramePr>
        <p:xfrm>
          <a:off x="2209800" y="2362200"/>
          <a:ext cx="7467600" cy="2519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1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All-Inclusive Generation Resource Initial Synchronization Date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Last Day for an IE to meet prerequisites as listed in paragraph (4) below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Completion of Quarterly Stability Assessment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January, February, March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August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October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April, May, June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 November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January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July, August, September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February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April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October, November, December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May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End of July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1231392" y="3363468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31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Planning Guide 5.9, Quarterly Stability Assessment</a:t>
            </a:r>
          </a:p>
          <a:p>
            <a:r>
              <a:rPr lang="en-US" sz="2800" dirty="0"/>
              <a:t>Issue’s seen in previous QSA’s</a:t>
            </a:r>
          </a:p>
          <a:p>
            <a:pPr lvl="1"/>
            <a:r>
              <a:rPr lang="en-US" sz="2400" dirty="0"/>
              <a:t>10 day comment period for FIS</a:t>
            </a:r>
          </a:p>
          <a:p>
            <a:pPr lvl="2"/>
            <a:r>
              <a:rPr lang="en-US" sz="2000" dirty="0"/>
              <a:t>Needs to be complete before QSA deadline</a:t>
            </a:r>
          </a:p>
          <a:p>
            <a:pPr lvl="2"/>
            <a:r>
              <a:rPr lang="en-US" sz="2000" dirty="0"/>
              <a:t>TSPs need to plan for it</a:t>
            </a:r>
          </a:p>
          <a:p>
            <a:pPr lvl="1"/>
            <a:r>
              <a:rPr lang="en-US" sz="2400" dirty="0"/>
              <a:t>Dynamic Model Review</a:t>
            </a:r>
          </a:p>
          <a:p>
            <a:pPr lvl="2"/>
            <a:r>
              <a:rPr lang="en-US" sz="2000" dirty="0"/>
              <a:t>Dependent on FIS Stability study</a:t>
            </a:r>
          </a:p>
          <a:p>
            <a:pPr lvl="2"/>
            <a:r>
              <a:rPr lang="en-US" sz="2000" dirty="0"/>
              <a:t>Need to meet PG 6.9 15 to 30 days prior to QSA deadline</a:t>
            </a:r>
          </a:p>
          <a:p>
            <a:r>
              <a:rPr lang="en-US" sz="2800" dirty="0"/>
              <a:t>PSSE Model Quality Test Required</a:t>
            </a:r>
          </a:p>
          <a:p>
            <a:r>
              <a:rPr lang="en-US" sz="2800" dirty="0"/>
              <a:t>TSAT Model </a:t>
            </a:r>
            <a:r>
              <a:rPr lang="en-US" sz="2800" dirty="0" smtClean="0"/>
              <a:t>Required – If PSSE model is UDM, then TSAT model should be UDM.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044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GINR Time Line (Fastest)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777712"/>
            <a:ext cx="8001000" cy="6083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158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2190"/>
            <a:ext cx="9829800" cy="975518"/>
          </a:xfrm>
        </p:spPr>
        <p:txBody>
          <a:bodyPr/>
          <a:lstStyle/>
          <a:p>
            <a:r>
              <a:rPr lang="en-US" dirty="0"/>
              <a:t>Conventional MW Ratings to Use When Generator and Turbine Ratings Different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857623"/>
            <a:ext cx="10134600" cy="3962612"/>
          </a:xfrm>
        </p:spPr>
        <p:txBody>
          <a:bodyPr/>
          <a:lstStyle/>
          <a:p>
            <a:r>
              <a:rPr lang="en-US" sz="2400" dirty="0"/>
              <a:t>The capacity rating of a conventional generation resource is typically expressed in MW, not in MVA. This is because for conventional synchronous gas/steam turbine generators, the prime mover/turbine generates only active power. </a:t>
            </a:r>
            <a:r>
              <a:rPr lang="en-US" sz="2400" dirty="0" smtClean="0"/>
              <a:t>In contrast</a:t>
            </a:r>
            <a:r>
              <a:rPr lang="en-US" sz="2400" dirty="0"/>
              <a:t>, the electrical generator can </a:t>
            </a:r>
            <a:r>
              <a:rPr lang="en-US" sz="2400" dirty="0" smtClean="0"/>
              <a:t>generate </a:t>
            </a:r>
            <a:r>
              <a:rPr lang="en-US" sz="2400" dirty="0"/>
              <a:t>both active and reactive power. Therefore, turbine is always rated in MW and generator has both a MVA rating and a MW rating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For the Max rating of the project In RIOO, it should be the MW rating of the generation resource as a whole (the smaller of turbine and generator MW ratings) because that’s the power coming out of the generator (at the generator terminal) and being delivered to the grid</a:t>
            </a:r>
            <a:r>
              <a:rPr lang="en-US" sz="2400" dirty="0" smtClean="0"/>
              <a:t>.</a:t>
            </a:r>
            <a:endParaRPr lang="en-US" sz="2400" dirty="0"/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104778"/>
            <a:ext cx="8649907" cy="1752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278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899318"/>
          </a:xfrm>
        </p:spPr>
        <p:txBody>
          <a:bodyPr/>
          <a:lstStyle/>
          <a:p>
            <a:r>
              <a:rPr lang="en-US" dirty="0"/>
              <a:t>Conventional MW Ratings to Use When Generator and Turbine Ratings </a:t>
            </a:r>
            <a:r>
              <a:rPr lang="en-US" dirty="0" smtClean="0"/>
              <a:t>Different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399"/>
            <a:ext cx="10134600" cy="5244841"/>
          </a:xfrm>
        </p:spPr>
        <p:txBody>
          <a:bodyPr/>
          <a:lstStyle/>
          <a:p>
            <a:r>
              <a:rPr lang="en-US" sz="2400" dirty="0"/>
              <a:t>For </a:t>
            </a:r>
            <a:r>
              <a:rPr lang="en-US" sz="2400" dirty="0" smtClean="0"/>
              <a:t>power flow, </a:t>
            </a:r>
            <a:r>
              <a:rPr lang="en-US" sz="2400" dirty="0"/>
              <a:t>the machine </a:t>
            </a:r>
            <a:r>
              <a:rPr lang="en-US" sz="2400" dirty="0" err="1" smtClean="0"/>
              <a:t>Pmax</a:t>
            </a:r>
            <a:r>
              <a:rPr lang="en-US" sz="2400" dirty="0" smtClean="0"/>
              <a:t> is </a:t>
            </a:r>
            <a:r>
              <a:rPr lang="en-US" sz="2400" dirty="0"/>
              <a:t>the MW rating, corresponding to the smaller of turbine and generator MW rating.  </a:t>
            </a:r>
            <a:r>
              <a:rPr lang="en-US" sz="2400" dirty="0" err="1"/>
              <a:t>Pmax</a:t>
            </a:r>
            <a:r>
              <a:rPr lang="en-US" sz="2400" dirty="0"/>
              <a:t> is used to dispatch the generator. The machine also has a MVA base/rating, which </a:t>
            </a:r>
            <a:r>
              <a:rPr lang="en-US" sz="2400" dirty="0" smtClean="0"/>
              <a:t>the </a:t>
            </a:r>
            <a:r>
              <a:rPr lang="en-US" sz="2400" dirty="0"/>
              <a:t>generator dynamic model parameters are </a:t>
            </a:r>
            <a:r>
              <a:rPr lang="en-US" sz="2400" dirty="0" smtClean="0"/>
              <a:t>based.</a:t>
            </a:r>
          </a:p>
          <a:p>
            <a:r>
              <a:rPr lang="en-US" sz="2400" dirty="0" smtClean="0"/>
              <a:t>The turbine </a:t>
            </a:r>
            <a:r>
              <a:rPr lang="en-US" sz="2400" dirty="0"/>
              <a:t>is mostly </a:t>
            </a:r>
            <a:r>
              <a:rPr lang="en-US" sz="2400" dirty="0" smtClean="0"/>
              <a:t>expressed </a:t>
            </a:r>
            <a:r>
              <a:rPr lang="en-US" sz="2400" dirty="0"/>
              <a:t>in the governor model, in which a turbine MW rating can be specified. </a:t>
            </a:r>
            <a:r>
              <a:rPr lang="en-US" sz="2400" dirty="0" smtClean="0"/>
              <a:t>The turbine impacts </a:t>
            </a:r>
            <a:r>
              <a:rPr lang="en-US" sz="2400" dirty="0"/>
              <a:t>the H value in the generator model </a:t>
            </a:r>
            <a:r>
              <a:rPr lang="en-US" sz="2400" dirty="0" smtClean="0"/>
              <a:t>because </a:t>
            </a:r>
            <a:r>
              <a:rPr lang="en-US" sz="2400" dirty="0" smtClean="0"/>
              <a:t>it shares </a:t>
            </a:r>
            <a:r>
              <a:rPr lang="en-US" sz="2400" dirty="0"/>
              <a:t>the shaft with the generator rotor, but </a:t>
            </a:r>
            <a:r>
              <a:rPr lang="en-US" sz="2400" dirty="0" smtClean="0"/>
              <a:t>its </a:t>
            </a:r>
            <a:r>
              <a:rPr lang="en-US" sz="2400" dirty="0"/>
              <a:t>contribution in H is based on generator MVA base. </a:t>
            </a:r>
          </a:p>
          <a:p>
            <a:r>
              <a:rPr lang="en-US" sz="2400" dirty="0" smtClean="0"/>
              <a:t>Bottom-line, if the </a:t>
            </a:r>
            <a:r>
              <a:rPr lang="en-US" sz="2400" dirty="0"/>
              <a:t>MVA rating of the generator </a:t>
            </a:r>
            <a:r>
              <a:rPr lang="en-US" sz="2400" dirty="0" smtClean="0"/>
              <a:t>is different than the turbine rating, the lower of the two should be entered as MW </a:t>
            </a:r>
            <a:r>
              <a:rPr lang="en-US" sz="2400" dirty="0"/>
              <a:t>rating of the project in RIOO. </a:t>
            </a:r>
            <a:r>
              <a:rPr lang="en-US" sz="2400" dirty="0" smtClean="0"/>
              <a:t>The MW </a:t>
            </a:r>
            <a:r>
              <a:rPr lang="en-US" sz="2400" dirty="0"/>
              <a:t>rating in RIOO is the maximum active power </a:t>
            </a:r>
            <a:r>
              <a:rPr lang="en-US" sz="2400" dirty="0" smtClean="0"/>
              <a:t>at </a:t>
            </a:r>
            <a:r>
              <a:rPr lang="en-US" sz="2400" dirty="0"/>
              <a:t>the generator </a:t>
            </a:r>
            <a:r>
              <a:rPr lang="en-US" sz="2400" dirty="0" smtClean="0"/>
              <a:t>terminals.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795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113"/>
          <p:cNvSpPr txBox="1"/>
          <p:nvPr/>
        </p:nvSpPr>
        <p:spPr>
          <a:xfrm>
            <a:off x="609600" y="304800"/>
            <a:ext cx="63675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UNIT INFO – AGR Tab for ESR/BESS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219200"/>
            <a:ext cx="10058400" cy="2038350"/>
          </a:xfrm>
        </p:spPr>
        <p:txBody>
          <a:bodyPr/>
          <a:lstStyle/>
          <a:p>
            <a:r>
              <a:rPr lang="en-US" sz="2400" dirty="0"/>
              <a:t>This tab has been filled out for BESS/ESR in order to reflect inverter information</a:t>
            </a:r>
          </a:p>
          <a:p>
            <a:r>
              <a:rPr lang="en-US" sz="2400" dirty="0"/>
              <a:t>This tab is only meant for reciprocating engines to aggregate as an AGR and is used for settlements purposes</a:t>
            </a:r>
          </a:p>
          <a:p>
            <a:r>
              <a:rPr lang="en-US" sz="2400" dirty="0"/>
              <a:t>For all others, ONLY column A needs to be filled out in the future</a:t>
            </a: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613379"/>
            <a:ext cx="10129552" cy="185038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4279231" y="4972050"/>
            <a:ext cx="604679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117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975518"/>
          </a:xfrm>
        </p:spPr>
        <p:txBody>
          <a:bodyPr/>
          <a:lstStyle/>
          <a:p>
            <a:r>
              <a:rPr lang="en-US" dirty="0"/>
              <a:t>Active PGRR’s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01441"/>
            <a:ext cx="10134600" cy="5638800"/>
          </a:xfrm>
        </p:spPr>
        <p:txBody>
          <a:bodyPr/>
          <a:lstStyle/>
          <a:p>
            <a:r>
              <a:rPr lang="en-US" sz="2800" dirty="0" smtClean="0"/>
              <a:t>PGRR086 and RRGRR027, submitted by Enel Green Power North America on September 18</a:t>
            </a:r>
            <a:r>
              <a:rPr lang="en-US" sz="2800" dirty="0"/>
              <a:t>, 2020, Clarify Models Required to Proceed with an FIS</a:t>
            </a:r>
            <a:r>
              <a:rPr lang="en-US" sz="2800" dirty="0" smtClean="0"/>
              <a:t>.  Next up at ROS where the next meeting is October 8, 2020.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052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43682"/>
            <a:ext cx="9753600" cy="670718"/>
          </a:xfrm>
        </p:spPr>
        <p:txBody>
          <a:bodyPr/>
          <a:lstStyle/>
          <a:p>
            <a:r>
              <a:rPr lang="en-US" dirty="0"/>
              <a:t>Other 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534400" cy="4511040"/>
          </a:xfrm>
        </p:spPr>
        <p:txBody>
          <a:bodyPr/>
          <a:lstStyle/>
          <a:p>
            <a:r>
              <a:rPr lang="en-US" dirty="0">
                <a:hlinkClick r:id="rId3"/>
              </a:rPr>
              <a:t>ResourceIntegrationDepartment@ercot.com</a:t>
            </a:r>
            <a:r>
              <a:rPr lang="en-US" dirty="0"/>
              <a:t> is distribution list for Resource Integration department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1812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side pages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933135-FA74-4199-91D5-29F71F2AA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63D459-1C05-483F-85D1-C9E478EC32CC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9968CB8-5FF8-44D7-A459-A3FC34AC4F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53088</TotalTime>
  <Words>415</Words>
  <Application>Microsoft Office PowerPoint</Application>
  <PresentationFormat>Widescreen</PresentationFormat>
  <Paragraphs>77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1_Custom Design</vt:lpstr>
      <vt:lpstr>Inside pages</vt:lpstr>
      <vt:lpstr>2_Custom Design</vt:lpstr>
      <vt:lpstr>PowerPoint Presentation</vt:lpstr>
      <vt:lpstr>Quarterly Stability Assessment (QSA)  </vt:lpstr>
      <vt:lpstr>Quarterly Stability Assessment (QSA)  </vt:lpstr>
      <vt:lpstr>GINR Time Line (Fastest)</vt:lpstr>
      <vt:lpstr>Conventional MW Ratings to Use When Generator and Turbine Ratings Different</vt:lpstr>
      <vt:lpstr>Conventional MW Ratings to Use When Generator and Turbine Ratings Different</vt:lpstr>
      <vt:lpstr>PowerPoint Presentation</vt:lpstr>
      <vt:lpstr>Active PGRR’s</vt:lpstr>
      <vt:lpstr>Other contact information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Teixeira, Jay</cp:lastModifiedBy>
  <cp:revision>566</cp:revision>
  <cp:lastPrinted>2018-07-25T14:31:19Z</cp:lastPrinted>
  <dcterms:created xsi:type="dcterms:W3CDTF">2016-01-21T15:20:31Z</dcterms:created>
  <dcterms:modified xsi:type="dcterms:W3CDTF">2020-09-21T20:39:03Z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