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0" r:id="rId7"/>
    <p:sldId id="268" r:id="rId8"/>
    <p:sldId id="271" r:id="rId9"/>
    <p:sldId id="269" r:id="rId10"/>
    <p:sldId id="27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 showGuides="1">
      <p:cViewPr>
        <p:scale>
          <a:sx n="100" d="100"/>
          <a:sy n="100" d="100"/>
        </p:scale>
        <p:origin x="480" y="-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NPRR991 Alternatives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Alfredo Moreno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21,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NPRR385, Negative Price Floor (-$251/MWh) was implemented September 25, 2013.</a:t>
            </a:r>
          </a:p>
          <a:p>
            <a:endParaRPr lang="en-US" sz="2800" dirty="0"/>
          </a:p>
          <a:p>
            <a:r>
              <a:rPr lang="en-US" sz="2800" dirty="0"/>
              <a:t>WMWG requested ERCOT </a:t>
            </a:r>
            <a:r>
              <a:rPr lang="en-US" sz="2800" dirty="0" smtClean="0"/>
              <a:t>provide DAM </a:t>
            </a:r>
            <a:r>
              <a:rPr lang="en-US" sz="2800" dirty="0" smtClean="0"/>
              <a:t>settlement impacts </a:t>
            </a:r>
            <a:r>
              <a:rPr lang="en-US" sz="2800" dirty="0" smtClean="0"/>
              <a:t>for Operating Days (ODs) with negative price floor application.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7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477700"/>
              </p:ext>
            </p:extLst>
          </p:nvPr>
        </p:nvGraphicFramePr>
        <p:xfrm>
          <a:off x="380999" y="2286000"/>
          <a:ext cx="8458201" cy="2605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284"/>
                <a:gridCol w="2417944"/>
                <a:gridCol w="2132937"/>
                <a:gridCol w="2280036"/>
              </a:tblGrid>
              <a:tr h="3727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Remove Price Floor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Disallow PTPs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PTP</a:t>
                      </a:r>
                      <a:r>
                        <a:rPr lang="en-US" sz="1500" baseline="0" dirty="0" smtClean="0"/>
                        <a:t> Make-Whole</a:t>
                      </a:r>
                      <a:endParaRPr lang="en-US" sz="1500" dirty="0"/>
                    </a:p>
                  </a:txBody>
                  <a:tcPr/>
                </a:tc>
              </a:tr>
              <a:tr h="3132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 smtClean="0"/>
                        <a:t>NPRR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132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RENA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Potential</a:t>
                      </a:r>
                      <a:r>
                        <a:rPr lang="en-US" sz="1200" baseline="0" dirty="0" smtClean="0"/>
                        <a:t>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</a:tr>
              <a:tr h="78313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DAM Congestion</a:t>
                      </a:r>
                      <a:r>
                        <a:rPr lang="en-US" sz="1200" baseline="0" dirty="0" smtClean="0"/>
                        <a:t> Rent/BA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Larger PTP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payment/charges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Impact</a:t>
                      </a:r>
                      <a:r>
                        <a:rPr lang="en-US" sz="1200" baseline="0" dirty="0" smtClean="0"/>
                        <a:t> to other awards</a:t>
                      </a:r>
                      <a:endParaRPr lang="en-US" sz="12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 PTP payment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What would the make-whole mechanism look</a:t>
                      </a:r>
                      <a:r>
                        <a:rPr lang="en-US" sz="1200" baseline="0" dirty="0" smtClean="0"/>
                        <a:t> like?</a:t>
                      </a:r>
                      <a:endParaRPr lang="en-US" sz="1200" dirty="0"/>
                    </a:p>
                  </a:txBody>
                  <a:tcPr/>
                </a:tc>
              </a:tr>
              <a:tr h="78313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IA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Some</a:t>
                      </a:r>
                      <a:r>
                        <a:rPr lang="en-US" sz="1200" baseline="0" dirty="0" smtClean="0"/>
                        <a:t> cost (code removal)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Minimal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Largest</a:t>
                      </a:r>
                      <a:r>
                        <a:rPr lang="en-US" sz="1200" baseline="0" dirty="0" smtClean="0"/>
                        <a:t> cost</a:t>
                      </a:r>
                      <a:endParaRPr lang="en-US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New process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8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Matrix cont.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31775"/>
              </p:ext>
            </p:extLst>
          </p:nvPr>
        </p:nvGraphicFramePr>
        <p:xfrm>
          <a:off x="381000" y="1981200"/>
          <a:ext cx="8458202" cy="2590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876"/>
                <a:gridCol w="2007031"/>
                <a:gridCol w="1791992"/>
                <a:gridCol w="3512303"/>
              </a:tblGrid>
              <a:tr h="374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Remove Price Floor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Disallow PTPs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PTP</a:t>
                      </a:r>
                      <a:r>
                        <a:rPr lang="en-US" sz="1500" baseline="0" dirty="0" smtClean="0"/>
                        <a:t> Make-Whole</a:t>
                      </a:r>
                      <a:endParaRPr lang="en-US" sz="1500" dirty="0"/>
                    </a:p>
                  </a:txBody>
                  <a:tcPr/>
                </a:tc>
              </a:tr>
              <a:tr h="8421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Award</a:t>
                      </a:r>
                      <a:r>
                        <a:rPr lang="en-US" sz="1200" baseline="0" dirty="0" smtClean="0"/>
                        <a:t> Consistency w/ DAM optimization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Consistent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Not consistent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Consistent</a:t>
                      </a:r>
                    </a:p>
                  </a:txBody>
                  <a:tcPr/>
                </a:tc>
              </a:tr>
              <a:tr h="6871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Clearing vs Settlement ($)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Become equal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Prices</a:t>
                      </a:r>
                      <a:r>
                        <a:rPr lang="en-US" sz="1200" baseline="0" dirty="0" smtClean="0"/>
                        <a:t> not equal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Prices not equal, except</a:t>
                      </a:r>
                      <a:r>
                        <a:rPr lang="en-US" sz="1200" baseline="0" dirty="0" smtClean="0"/>
                        <a:t> for PTP </a:t>
                      </a:r>
                      <a:r>
                        <a:rPr lang="en-US" sz="1200" baseline="0" dirty="0" smtClean="0"/>
                        <a:t>holder</a:t>
                      </a:r>
                      <a:endParaRPr lang="en-US" sz="1200" dirty="0"/>
                    </a:p>
                  </a:txBody>
                  <a:tcPr/>
                </a:tc>
              </a:tr>
              <a:tr h="68717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 smtClean="0"/>
                        <a:t>Other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IMM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recommended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Post-optimization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Essentially </a:t>
                      </a:r>
                      <a:r>
                        <a:rPr lang="en-US" sz="1200" dirty="0" smtClean="0"/>
                        <a:t>ONLY removes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price floor for PTP </a:t>
                      </a:r>
                      <a:r>
                        <a:rPr lang="en-US" sz="1200" baseline="0" dirty="0" smtClean="0"/>
                        <a:t>awarded </a:t>
                      </a:r>
                      <a:r>
                        <a:rPr lang="en-US" sz="1200" baseline="0" dirty="0" smtClean="0"/>
                        <a:t>above not-to-exceed </a:t>
                      </a:r>
                      <a:r>
                        <a:rPr lang="en-US" sz="1200" baseline="0" dirty="0" smtClean="0"/>
                        <a:t>price, </a:t>
                      </a:r>
                      <a:r>
                        <a:rPr lang="en-US" sz="1200" baseline="0" dirty="0" smtClean="0"/>
                        <a:t>but </a:t>
                      </a:r>
                      <a:r>
                        <a:rPr lang="en-US" sz="1200" baseline="0" dirty="0" smtClean="0"/>
                        <a:t>doesn’t affect other awards</a:t>
                      </a:r>
                      <a:endParaRPr lang="en-US" sz="12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 Impacts of Removing Price Floor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278289"/>
              </p:ext>
            </p:extLst>
          </p:nvPr>
        </p:nvGraphicFramePr>
        <p:xfrm>
          <a:off x="228600" y="1371600"/>
          <a:ext cx="8763002" cy="3225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1146"/>
                <a:gridCol w="628483"/>
                <a:gridCol w="628483"/>
                <a:gridCol w="650369"/>
                <a:gridCol w="650369"/>
                <a:gridCol w="587833"/>
                <a:gridCol w="587833"/>
                <a:gridCol w="587833"/>
                <a:gridCol w="562820"/>
                <a:gridCol w="587833"/>
              </a:tblGrid>
              <a:tr h="424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7/18/2016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3/14/2019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10/27/2019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12/17/2019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2/21/2020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2/26/2020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2/27/2020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3/4/2020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3/25/2020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920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Day-Ahead Energy Purchases Amount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($143)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($256)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($858)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($2,436)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($11,098)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($2,331)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Day-Ahead Energy Sales Amount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$204,522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Day-Ahead Make-Whole Amount 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($204,522)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Day-Ahead Obligation Amount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($68,581)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($625,147)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($213,472)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($31)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($760)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Day-Ahead Option Amount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($768,276)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($689,365)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($37,300)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($70)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($4,581)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Day-Ahead Options with Refund Amount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Day-Ahead Real-Time Obligation Amount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$396,428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($4,074)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($390)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($3,572)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Day-Ahead Real-Time Obligation Linked to Options Amount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$743,271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Load-Allocated Day-Ahead Make-Whole Amount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$204,522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$0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$0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  <a:tr h="278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Grand Total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($93,586)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($918,228)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($50,325)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($308)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($1,275)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>
                          <a:effectLst/>
                        </a:rPr>
                        <a:t>($2,462)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($11,174)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u="none" strike="noStrike" dirty="0">
                          <a:effectLst/>
                        </a:rPr>
                        <a:t>($11,244)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86" marR="8486" marT="8486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76450" y="4724400"/>
            <a:ext cx="5067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 Negative values are increased payments from ERCOT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816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652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7705</TotalTime>
  <Words>445</Words>
  <Application>Microsoft Office PowerPoint</Application>
  <PresentationFormat>On-screen Show (4:3)</PresentationFormat>
  <Paragraphs>172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Background</vt:lpstr>
      <vt:lpstr>Alternatives Matrix</vt:lpstr>
      <vt:lpstr>Alternatives Matrix cont.</vt:lpstr>
      <vt:lpstr>Settlement Impacts of Removing Price Floor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60</cp:revision>
  <cp:lastPrinted>2016-01-21T20:53:15Z</cp:lastPrinted>
  <dcterms:created xsi:type="dcterms:W3CDTF">2016-01-21T15:20:31Z</dcterms:created>
  <dcterms:modified xsi:type="dcterms:W3CDTF">2020-09-18T18:36:53Z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