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71" r:id="rId8"/>
    <p:sldId id="268" r:id="rId9"/>
    <p:sldId id="269" r:id="rId10"/>
    <p:sldId id="270" r:id="rId11"/>
    <p:sldId id="272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EDD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3515" autoAdjust="0"/>
  </p:normalViewPr>
  <p:slideViewPr>
    <p:cSldViewPr showGuides="1">
      <p:cViewPr varScale="1">
        <p:scale>
          <a:sx n="154" d="100"/>
          <a:sy n="154" d="100"/>
        </p:scale>
        <p:origin x="690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65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99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68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4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7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TUstatus@erco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PEMSstatus@ercot.com" TargetMode="External"/><Relationship Id="rId4" Type="http://schemas.openxmlformats.org/officeDocument/2006/relationships/hyperlink" Target="mailto:ICCPstatus@ercot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TUstatus@ercot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CCPstatus@ercot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PEMSstatus@erco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7400" y="28194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AEC7"/>
                </a:solidFill>
              </a:rPr>
              <a:t>RTU/ICCP/EMS</a:t>
            </a:r>
          </a:p>
          <a:p>
            <a:r>
              <a:rPr lang="en-US" sz="3600" b="1" dirty="0" smtClean="0">
                <a:solidFill>
                  <a:srgbClr val="00AEC7"/>
                </a:solidFill>
              </a:rPr>
              <a:t>Maintenance Process</a:t>
            </a:r>
            <a:endParaRPr lang="en-US" dirty="0">
              <a:solidFill>
                <a:srgbClr val="00AE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0"/>
            <a:ext cx="11252200" cy="4771584"/>
          </a:xfrm>
        </p:spPr>
        <p:txBody>
          <a:bodyPr/>
          <a:lstStyle/>
          <a:p>
            <a:r>
              <a:rPr lang="en-US" sz="2400" dirty="0" smtClean="0"/>
              <a:t>ERCOT is requesting that entities notify ERCOT when maintenance is to occur that could cause telemetry, data, or communications to become unavailable or will be coming online.  </a:t>
            </a:r>
          </a:p>
          <a:p>
            <a:r>
              <a:rPr lang="en-US" sz="2400" dirty="0" smtClean="0"/>
              <a:t>ERCOT is providing the following email addresses for different types of maintenance.</a:t>
            </a:r>
          </a:p>
          <a:p>
            <a:pPr lvl="1"/>
            <a:r>
              <a:rPr lang="en-US" sz="2000" dirty="0" smtClean="0">
                <a:hlinkClick r:id="rId3"/>
              </a:rPr>
              <a:t>RTUstatus@ercot.com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4"/>
              </a:rPr>
              <a:t>ICCPstatus@ercot.com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5"/>
              </a:rPr>
              <a:t>MPEMSstatus@ercot.com</a:t>
            </a:r>
            <a:endParaRPr lang="en-US" sz="2000" dirty="0" smtClean="0"/>
          </a:p>
          <a:p>
            <a:r>
              <a:rPr lang="en-US" sz="2400" dirty="0" smtClean="0"/>
              <a:t>ERCOT would like a minimum set of information to be provided.  </a:t>
            </a:r>
          </a:p>
          <a:p>
            <a:r>
              <a:rPr lang="en-US" sz="2400" dirty="0" smtClean="0"/>
              <a:t>ERCOT prefers for entities that have notifications that provide more than the minimum set of information to continue to provide the same information.</a:t>
            </a:r>
          </a:p>
          <a:p>
            <a:r>
              <a:rPr lang="en-US" sz="2400" dirty="0" smtClean="0"/>
              <a:t>ERCOT is going to be issuing a Market Notice </a:t>
            </a:r>
            <a:r>
              <a:rPr lang="en-US" sz="2400" smtClean="0"/>
              <a:t>on October 1, 2020 </a:t>
            </a:r>
            <a:r>
              <a:rPr lang="en-US" sz="2400" dirty="0" smtClean="0"/>
              <a:t>for this process </a:t>
            </a:r>
            <a:r>
              <a:rPr lang="en-US" sz="2400" b="1" dirty="0" smtClean="0"/>
              <a:t>to begin on November 1, 2020.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0"/>
            <a:ext cx="11252200" cy="4771584"/>
          </a:xfrm>
        </p:spPr>
        <p:txBody>
          <a:bodyPr/>
          <a:lstStyle/>
          <a:p>
            <a:r>
              <a:rPr lang="en-US" dirty="0"/>
              <a:t>Planned </a:t>
            </a:r>
            <a:r>
              <a:rPr lang="en-US" dirty="0" smtClean="0"/>
              <a:t>RTU / ICCP / EMS/TMS maintenance – Notification 72 </a:t>
            </a:r>
            <a:r>
              <a:rPr lang="en-US" dirty="0" err="1"/>
              <a:t>hrs</a:t>
            </a:r>
            <a:r>
              <a:rPr lang="en-US" dirty="0"/>
              <a:t> or greater and after returned to normal as soon as possible             </a:t>
            </a:r>
            <a:endParaRPr lang="en-US" sz="3000" dirty="0"/>
          </a:p>
          <a:p>
            <a:r>
              <a:rPr lang="en-US" dirty="0" smtClean="0"/>
              <a:t>Unplanned RTU </a:t>
            </a:r>
            <a:r>
              <a:rPr lang="en-US" dirty="0"/>
              <a:t>/ ICCP / EMS/TMS </a:t>
            </a:r>
            <a:r>
              <a:rPr lang="en-US" dirty="0" smtClean="0"/>
              <a:t>outage or maintenance -  </a:t>
            </a:r>
            <a:r>
              <a:rPr lang="en-US" dirty="0"/>
              <a:t>upon realization, as soon as possible and after returned to normal as soon as </a:t>
            </a:r>
            <a:r>
              <a:rPr lang="en-US" dirty="0" smtClean="0"/>
              <a:t>possible</a:t>
            </a:r>
          </a:p>
          <a:p>
            <a:r>
              <a:rPr lang="en-US" dirty="0"/>
              <a:t>Phone calls </a:t>
            </a:r>
            <a:r>
              <a:rPr lang="en-US" dirty="0" smtClean="0"/>
              <a:t>a couple of hours prior to beginning a planned maintenance or immediately after a forced outage are </a:t>
            </a:r>
            <a:r>
              <a:rPr lang="en-US" dirty="0"/>
              <a:t>not required but encouraged for higher risk </a:t>
            </a:r>
            <a:r>
              <a:rPr lang="en-US" dirty="0" smtClean="0"/>
              <a:t>activities/impacts </a:t>
            </a:r>
            <a:r>
              <a:rPr lang="en-US" dirty="0"/>
              <a:t>but must be made from a control room operator to ERCOT control room </a:t>
            </a:r>
            <a:r>
              <a:rPr lang="en-US" dirty="0" smtClean="0"/>
              <a:t>operator</a:t>
            </a:r>
          </a:p>
          <a:p>
            <a:r>
              <a:rPr lang="en-US" dirty="0" smtClean="0"/>
              <a:t>Momentary forced outages or lower risk planned maintenance less than 30 minutes does not need to be reported.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1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RTU maintenance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271238"/>
            <a:ext cx="11252200" cy="4771584"/>
          </a:xfrm>
        </p:spPr>
        <p:txBody>
          <a:bodyPr/>
          <a:lstStyle/>
          <a:p>
            <a:r>
              <a:rPr lang="en-US" sz="2400" dirty="0">
                <a:hlinkClick r:id="rId3"/>
              </a:rPr>
              <a:t>RTUstatus@ercot.com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Station </a:t>
            </a:r>
            <a:r>
              <a:rPr lang="en-US" sz="2400" b="1" dirty="0"/>
              <a:t>Name and ERCOT Station ID:</a:t>
            </a:r>
            <a:r>
              <a:rPr lang="en-US" sz="2400" dirty="0"/>
              <a:t>  </a:t>
            </a:r>
            <a:r>
              <a:rPr lang="en-US" sz="2400" dirty="0" smtClean="0"/>
              <a:t>Taylor/TAYLR</a:t>
            </a:r>
            <a:endParaRPr lang="en-US" sz="2400" dirty="0"/>
          </a:p>
          <a:p>
            <a:r>
              <a:rPr lang="en-US" sz="2400" b="1" dirty="0"/>
              <a:t>Start Date/Time:</a:t>
            </a:r>
            <a:r>
              <a:rPr lang="en-US" sz="2400" dirty="0"/>
              <a:t> 02/10/2020 </a:t>
            </a:r>
            <a:r>
              <a:rPr lang="en-US" sz="2400" dirty="0" smtClean="0"/>
              <a:t>0830</a:t>
            </a:r>
            <a:endParaRPr lang="en-US" sz="2400" dirty="0"/>
          </a:p>
          <a:p>
            <a:r>
              <a:rPr lang="en-US" sz="2400" b="1" dirty="0"/>
              <a:t>End Date/Time:</a:t>
            </a:r>
            <a:r>
              <a:rPr lang="en-US" sz="2400" dirty="0"/>
              <a:t> 02/13/2020 </a:t>
            </a:r>
            <a:r>
              <a:rPr lang="en-US" sz="2400" dirty="0" smtClean="0"/>
              <a:t>1630</a:t>
            </a:r>
            <a:endParaRPr lang="en-US" sz="2400" dirty="0"/>
          </a:p>
          <a:p>
            <a:r>
              <a:rPr lang="en-US" sz="2400" b="1" dirty="0"/>
              <a:t>Days:</a:t>
            </a:r>
            <a:r>
              <a:rPr lang="en-US" sz="2400" dirty="0"/>
              <a:t> </a:t>
            </a:r>
            <a:r>
              <a:rPr lang="en-US" sz="2400" dirty="0" smtClean="0"/>
              <a:t>Monday-Thursday</a:t>
            </a:r>
            <a:endParaRPr lang="en-US" sz="2400" dirty="0"/>
          </a:p>
          <a:p>
            <a:r>
              <a:rPr lang="en-US" sz="2400" b="1" dirty="0"/>
              <a:t>Schedule Profile:</a:t>
            </a:r>
            <a:r>
              <a:rPr lang="en-US" sz="2400" dirty="0"/>
              <a:t> </a:t>
            </a:r>
            <a:r>
              <a:rPr lang="en-US" sz="2400" dirty="0" smtClean="0"/>
              <a:t>Continuous</a:t>
            </a:r>
            <a:endParaRPr lang="en-US" sz="2400" dirty="0"/>
          </a:p>
          <a:p>
            <a:r>
              <a:rPr lang="en-US" sz="2400" b="1" dirty="0"/>
              <a:t>Outage Request Type:</a:t>
            </a:r>
            <a:r>
              <a:rPr lang="en-US" sz="2400" dirty="0"/>
              <a:t> </a:t>
            </a:r>
            <a:r>
              <a:rPr lang="en-US" sz="2400" dirty="0" smtClean="0"/>
              <a:t>Planned</a:t>
            </a:r>
            <a:endParaRPr lang="en-US" sz="2400" dirty="0"/>
          </a:p>
          <a:p>
            <a:r>
              <a:rPr lang="en-US" sz="2400" b="1" dirty="0"/>
              <a:t>Emergency Restoration Time:</a:t>
            </a:r>
            <a:r>
              <a:rPr lang="en-US" sz="2400" dirty="0"/>
              <a:t> 2 </a:t>
            </a:r>
            <a:r>
              <a:rPr lang="en-US" sz="2400" dirty="0" smtClean="0"/>
              <a:t>Hours</a:t>
            </a:r>
          </a:p>
          <a:p>
            <a:r>
              <a:rPr lang="en-US" sz="2400" b="1" dirty="0" smtClean="0"/>
              <a:t>Reason for Maintenance: </a:t>
            </a:r>
            <a:r>
              <a:rPr lang="en-US" sz="2400" dirty="0"/>
              <a:t>Database Load</a:t>
            </a:r>
          </a:p>
          <a:p>
            <a:r>
              <a:rPr lang="en-US" sz="2400" b="1" dirty="0" smtClean="0"/>
              <a:t>Notes/Remarks: </a:t>
            </a:r>
            <a:r>
              <a:rPr lang="en-US" sz="2400" dirty="0" smtClean="0"/>
              <a:t>[As Needed]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68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ICCP maintenance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271238"/>
            <a:ext cx="11252200" cy="4771584"/>
          </a:xfrm>
        </p:spPr>
        <p:txBody>
          <a:bodyPr/>
          <a:lstStyle/>
          <a:p>
            <a:r>
              <a:rPr lang="en-US" sz="2400" dirty="0">
                <a:hlinkClick r:id="rId3"/>
              </a:rPr>
              <a:t>ICCPstatus@ercot.com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Company </a:t>
            </a:r>
            <a:r>
              <a:rPr lang="en-US" sz="2400" b="1" dirty="0"/>
              <a:t>and ICCP link:</a:t>
            </a:r>
            <a:r>
              <a:rPr lang="en-US" sz="2400" dirty="0"/>
              <a:t>  ERCOT / Taylor </a:t>
            </a:r>
            <a:r>
              <a:rPr lang="en-US" sz="2400" dirty="0" smtClean="0"/>
              <a:t>A</a:t>
            </a:r>
            <a:endParaRPr lang="en-US" sz="2400" dirty="0"/>
          </a:p>
          <a:p>
            <a:r>
              <a:rPr lang="en-US" sz="2400" b="1" dirty="0"/>
              <a:t>Start Date/Time:</a:t>
            </a:r>
            <a:r>
              <a:rPr lang="en-US" sz="2400" dirty="0"/>
              <a:t> 02/10/2020 </a:t>
            </a:r>
            <a:r>
              <a:rPr lang="en-US" sz="2400" dirty="0" smtClean="0"/>
              <a:t>0830</a:t>
            </a:r>
            <a:endParaRPr lang="en-US" sz="2400" dirty="0"/>
          </a:p>
          <a:p>
            <a:r>
              <a:rPr lang="en-US" sz="2400" b="1" dirty="0"/>
              <a:t>End Date/Time:</a:t>
            </a:r>
            <a:r>
              <a:rPr lang="en-US" sz="2400" dirty="0"/>
              <a:t> 02/13/2020 </a:t>
            </a:r>
            <a:r>
              <a:rPr lang="en-US" sz="2400" dirty="0" smtClean="0"/>
              <a:t>1630</a:t>
            </a:r>
            <a:endParaRPr lang="en-US" sz="2400" dirty="0"/>
          </a:p>
          <a:p>
            <a:r>
              <a:rPr lang="en-US" sz="2400" b="1" dirty="0"/>
              <a:t>Days:</a:t>
            </a:r>
            <a:r>
              <a:rPr lang="en-US" sz="2400" dirty="0"/>
              <a:t> </a:t>
            </a:r>
            <a:r>
              <a:rPr lang="en-US" sz="2400" dirty="0" smtClean="0"/>
              <a:t>Monday-Thursday</a:t>
            </a:r>
            <a:endParaRPr lang="en-US" sz="2400" dirty="0"/>
          </a:p>
          <a:p>
            <a:r>
              <a:rPr lang="en-US" sz="2400" b="1" dirty="0"/>
              <a:t>Schedule Profile:</a:t>
            </a:r>
            <a:r>
              <a:rPr lang="en-US" sz="2400" dirty="0"/>
              <a:t> </a:t>
            </a:r>
            <a:r>
              <a:rPr lang="en-US" sz="2400" dirty="0" smtClean="0"/>
              <a:t>Continuous</a:t>
            </a:r>
            <a:endParaRPr lang="en-US" sz="2400" dirty="0"/>
          </a:p>
          <a:p>
            <a:r>
              <a:rPr lang="en-US" sz="2400" b="1" dirty="0"/>
              <a:t>Outage Request Type:</a:t>
            </a:r>
            <a:r>
              <a:rPr lang="en-US" sz="2400" dirty="0"/>
              <a:t> </a:t>
            </a:r>
            <a:r>
              <a:rPr lang="en-US" sz="2400" dirty="0" smtClean="0"/>
              <a:t>Planned</a:t>
            </a:r>
            <a:endParaRPr lang="en-US" sz="2400" dirty="0"/>
          </a:p>
          <a:p>
            <a:r>
              <a:rPr lang="en-US" sz="2400" b="1" dirty="0"/>
              <a:t>Emergency Restoration Time:</a:t>
            </a:r>
            <a:r>
              <a:rPr lang="en-US" sz="2400" dirty="0"/>
              <a:t> 2 </a:t>
            </a:r>
            <a:r>
              <a:rPr lang="en-US" sz="2400" dirty="0" smtClean="0"/>
              <a:t>Hours</a:t>
            </a:r>
          </a:p>
          <a:p>
            <a:r>
              <a:rPr lang="en-US" sz="2400" b="1" dirty="0"/>
              <a:t>Reason for Maintenance: </a:t>
            </a:r>
            <a:r>
              <a:rPr lang="en-US" sz="2400" dirty="0" smtClean="0"/>
              <a:t>Router Replacement</a:t>
            </a:r>
            <a:endParaRPr lang="en-US" sz="2400" dirty="0"/>
          </a:p>
          <a:p>
            <a:r>
              <a:rPr lang="en-US" sz="2400" b="1" dirty="0"/>
              <a:t>Notes/Remarks:</a:t>
            </a:r>
            <a:r>
              <a:rPr lang="en-US" sz="2400" dirty="0"/>
              <a:t> </a:t>
            </a:r>
            <a:r>
              <a:rPr lang="en-US" sz="2400" dirty="0" smtClean="0"/>
              <a:t>[As Needed]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76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EMS/TMS/Database maintenance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271238"/>
            <a:ext cx="11252200" cy="4771584"/>
          </a:xfrm>
        </p:spPr>
        <p:txBody>
          <a:bodyPr/>
          <a:lstStyle/>
          <a:p>
            <a:r>
              <a:rPr lang="en-US" sz="2400" dirty="0">
                <a:hlinkClick r:id="rId3"/>
              </a:rPr>
              <a:t>MPEMSstatus@ercot.com</a:t>
            </a:r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Company </a:t>
            </a:r>
            <a:r>
              <a:rPr lang="en-US" sz="2400" b="1" dirty="0"/>
              <a:t>and ICCP link:</a:t>
            </a:r>
            <a:r>
              <a:rPr lang="en-US" sz="2400" dirty="0"/>
              <a:t>  ERCOT / Taylor </a:t>
            </a:r>
            <a:r>
              <a:rPr lang="en-US" sz="2400" dirty="0" smtClean="0"/>
              <a:t>A</a:t>
            </a:r>
            <a:endParaRPr lang="en-US" sz="2400" dirty="0"/>
          </a:p>
          <a:p>
            <a:r>
              <a:rPr lang="en-US" sz="2400" b="1" dirty="0"/>
              <a:t>Start Date/Time:</a:t>
            </a:r>
            <a:r>
              <a:rPr lang="en-US" sz="2400" dirty="0"/>
              <a:t> 02/10/2020 </a:t>
            </a:r>
            <a:r>
              <a:rPr lang="en-US" sz="2400" dirty="0" smtClean="0"/>
              <a:t>0830</a:t>
            </a:r>
            <a:endParaRPr lang="en-US" sz="2400" dirty="0"/>
          </a:p>
          <a:p>
            <a:r>
              <a:rPr lang="en-US" sz="2400" b="1" dirty="0"/>
              <a:t>End Date/Time:</a:t>
            </a:r>
            <a:r>
              <a:rPr lang="en-US" sz="2400" dirty="0"/>
              <a:t> 02/13/2020 </a:t>
            </a:r>
            <a:r>
              <a:rPr lang="en-US" sz="2400" dirty="0" smtClean="0"/>
              <a:t>1630</a:t>
            </a:r>
            <a:endParaRPr lang="en-US" sz="2400" dirty="0"/>
          </a:p>
          <a:p>
            <a:r>
              <a:rPr lang="en-US" sz="2400" b="1" dirty="0"/>
              <a:t>Days:</a:t>
            </a:r>
            <a:r>
              <a:rPr lang="en-US" sz="2400" dirty="0"/>
              <a:t> </a:t>
            </a:r>
            <a:r>
              <a:rPr lang="en-US" sz="2400" dirty="0" smtClean="0"/>
              <a:t>Monday-Thursday</a:t>
            </a:r>
            <a:endParaRPr lang="en-US" sz="2400" dirty="0"/>
          </a:p>
          <a:p>
            <a:r>
              <a:rPr lang="en-US" sz="2400" b="1" dirty="0"/>
              <a:t>Schedule Profile:</a:t>
            </a:r>
            <a:r>
              <a:rPr lang="en-US" sz="2400" dirty="0"/>
              <a:t> </a:t>
            </a:r>
            <a:r>
              <a:rPr lang="en-US" sz="2400" dirty="0" smtClean="0"/>
              <a:t>Continuous</a:t>
            </a:r>
            <a:endParaRPr lang="en-US" sz="2400" dirty="0"/>
          </a:p>
          <a:p>
            <a:r>
              <a:rPr lang="en-US" sz="2400" b="1" dirty="0"/>
              <a:t>Outage Request Type:</a:t>
            </a:r>
            <a:r>
              <a:rPr lang="en-US" sz="2400" dirty="0"/>
              <a:t> </a:t>
            </a:r>
            <a:r>
              <a:rPr lang="en-US" sz="2400" dirty="0" smtClean="0"/>
              <a:t>Planned</a:t>
            </a:r>
            <a:endParaRPr lang="en-US" sz="2400" dirty="0"/>
          </a:p>
          <a:p>
            <a:r>
              <a:rPr lang="en-US" sz="2400" b="1" dirty="0"/>
              <a:t>Emergency Restoration Time:</a:t>
            </a:r>
            <a:r>
              <a:rPr lang="en-US" sz="2400" dirty="0"/>
              <a:t> </a:t>
            </a:r>
            <a:r>
              <a:rPr lang="en-US" sz="2400" smtClean="0"/>
              <a:t>15 minutes</a:t>
            </a:r>
            <a:endParaRPr lang="en-US" sz="2400" dirty="0"/>
          </a:p>
          <a:p>
            <a:r>
              <a:rPr lang="en-US" sz="2400" b="1" dirty="0"/>
              <a:t>Reason for Maintenance: </a:t>
            </a:r>
            <a:r>
              <a:rPr lang="en-US" sz="2400" dirty="0" smtClean="0"/>
              <a:t>New system</a:t>
            </a:r>
            <a:endParaRPr lang="en-US" sz="2400" dirty="0"/>
          </a:p>
          <a:p>
            <a:r>
              <a:rPr lang="en-US" sz="2400" b="1" dirty="0" smtClean="0"/>
              <a:t>Notes/Remarks: </a:t>
            </a:r>
            <a:r>
              <a:rPr lang="en-US" sz="2400" dirty="0" smtClean="0"/>
              <a:t>[ As Needed]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90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271238"/>
            <a:ext cx="11252200" cy="4771584"/>
          </a:xfrm>
        </p:spPr>
        <p:txBody>
          <a:bodyPr/>
          <a:lstStyle/>
          <a:p>
            <a:r>
              <a:rPr lang="en-US" sz="1400" b="1" dirty="0"/>
              <a:t>Station Name and ERCOT Station ID:</a:t>
            </a:r>
            <a:r>
              <a:rPr lang="en-US" sz="1600" dirty="0"/>
              <a:t>  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Taylor/TAYLR</a:t>
            </a:r>
            <a:r>
              <a:rPr lang="en-US" sz="1600" dirty="0"/>
              <a:t>  - This should list any impact Station Name(s) and Station ID(s) as identified in the Network Operations Model.</a:t>
            </a:r>
          </a:p>
          <a:p>
            <a:r>
              <a:rPr lang="en-US" sz="1400" b="1" dirty="0"/>
              <a:t>Start Date/Time:</a:t>
            </a:r>
            <a:r>
              <a:rPr lang="en-US" sz="1600" dirty="0"/>
              <a:t> 02/10/2020 0830  - This should be the planned start time for the maintenance or actual start time if unplanned.</a:t>
            </a:r>
          </a:p>
          <a:p>
            <a:r>
              <a:rPr lang="en-US" sz="1400" b="1" dirty="0"/>
              <a:t>End Date/Time:</a:t>
            </a:r>
            <a:r>
              <a:rPr lang="en-US" sz="1600" dirty="0"/>
              <a:t> 02/13/2020 1630 – This should be the planned end time for the maintenance or actual end time if notifying returned to normal.</a:t>
            </a:r>
          </a:p>
          <a:p>
            <a:r>
              <a:rPr lang="en-US" sz="1400" b="1" dirty="0"/>
              <a:t>Days:</a:t>
            </a:r>
            <a:r>
              <a:rPr lang="en-US" sz="1600" dirty="0"/>
              <a:t> Monday-Thursday – This should be the list of days impacted between proposed or actual start date and end date.  There may be instances where for example the outages over a 2 week period will only be on weekends.</a:t>
            </a:r>
          </a:p>
          <a:p>
            <a:r>
              <a:rPr lang="en-US" sz="1400" b="1" dirty="0"/>
              <a:t>Schedule Profile:</a:t>
            </a:r>
            <a:r>
              <a:rPr lang="en-US" sz="1600" dirty="0"/>
              <a:t> Continuous  - This should identify if the outage time frame is continuous over the entire start and end date or periodic windows of time.</a:t>
            </a:r>
          </a:p>
          <a:p>
            <a:r>
              <a:rPr lang="en-US" sz="1400" b="1" dirty="0"/>
              <a:t>Outage Request Type:</a:t>
            </a:r>
            <a:r>
              <a:rPr lang="en-US" sz="1600" dirty="0"/>
              <a:t> Planned  - This should identify if the outage is planned or unplanned.</a:t>
            </a:r>
          </a:p>
          <a:p>
            <a:r>
              <a:rPr lang="en-US" sz="1400" b="1" dirty="0"/>
              <a:t>Emergency Restoration Time:</a:t>
            </a:r>
            <a:r>
              <a:rPr lang="en-US" sz="1400" dirty="0"/>
              <a:t> </a:t>
            </a:r>
            <a:r>
              <a:rPr lang="en-US" sz="1600" dirty="0"/>
              <a:t>2 Hours</a:t>
            </a:r>
            <a:r>
              <a:rPr lang="en-US" sz="1400" dirty="0"/>
              <a:t>  </a:t>
            </a:r>
            <a:r>
              <a:rPr lang="en-US" sz="1600" dirty="0"/>
              <a:t>- This should identify the time it would take to restore the systems to that are </a:t>
            </a:r>
            <a:r>
              <a:rPr lang="en-US" sz="1600" dirty="0" err="1"/>
              <a:t>outaged</a:t>
            </a:r>
            <a:r>
              <a:rPr lang="en-US" sz="1600" dirty="0"/>
              <a:t> to normal status for an emergency.</a:t>
            </a:r>
          </a:p>
          <a:p>
            <a:r>
              <a:rPr lang="en-US" sz="1400" b="1" dirty="0"/>
              <a:t>Reason for Maintenance: </a:t>
            </a:r>
            <a:r>
              <a:rPr lang="en-US" sz="1600" dirty="0"/>
              <a:t>Database Load  - This should identify the type of and reason for maintenance being done or forced outage.</a:t>
            </a:r>
          </a:p>
          <a:p>
            <a:r>
              <a:rPr lang="en-US" sz="1400" b="1" dirty="0"/>
              <a:t>Notes/Remarks: </a:t>
            </a:r>
            <a:r>
              <a:rPr lang="en-US" sz="1600" dirty="0"/>
              <a:t>[As Needed] – This should include any notes or remarks that could aid ERCOT in understanding any potential risks or circumstances related to the planned maintenance or forced outage.</a:t>
            </a:r>
          </a:p>
        </p:txBody>
      </p:sp>
    </p:spTree>
    <p:extLst>
      <p:ext uri="{BB962C8B-B14F-4D97-AF65-F5344CB8AC3E}">
        <p14:creationId xmlns:p14="http://schemas.microsoft.com/office/powerpoint/2010/main" val="19317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16910</TotalTime>
  <Words>183</Words>
  <Application>Microsoft Office PowerPoint</Application>
  <PresentationFormat>Widescreen</PresentationFormat>
  <Paragraphs>74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Overview</vt:lpstr>
      <vt:lpstr>Timelines</vt:lpstr>
      <vt:lpstr>Example RTU maintenance</vt:lpstr>
      <vt:lpstr>Example ICCP maintenance</vt:lpstr>
      <vt:lpstr>Example EMS/TMS/Database maintenance</vt:lpstr>
      <vt:lpstr>Definitions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Solis, Stephen</cp:lastModifiedBy>
  <cp:revision>263</cp:revision>
  <cp:lastPrinted>2016-01-21T20:53:15Z</cp:lastPrinted>
  <dcterms:created xsi:type="dcterms:W3CDTF">2016-01-21T15:20:31Z</dcterms:created>
  <dcterms:modified xsi:type="dcterms:W3CDTF">2020-09-16T21:05:50Z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