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7"/>
  </p:notesMasterIdLst>
  <p:handoutMasterIdLst>
    <p:handoutMasterId r:id="rId18"/>
  </p:handoutMasterIdLst>
  <p:sldIdLst>
    <p:sldId id="260" r:id="rId6"/>
    <p:sldId id="360" r:id="rId7"/>
    <p:sldId id="386" r:id="rId8"/>
    <p:sldId id="387" r:id="rId9"/>
    <p:sldId id="389" r:id="rId10"/>
    <p:sldId id="383" r:id="rId11"/>
    <p:sldId id="380" r:id="rId12"/>
    <p:sldId id="361" r:id="rId13"/>
    <p:sldId id="365" r:id="rId14"/>
    <p:sldId id="388" r:id="rId15"/>
    <p:sldId id="296" r:id="rId16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5652" autoAdjust="0"/>
  </p:normalViewPr>
  <p:slideViewPr>
    <p:cSldViewPr showGuides="1">
      <p:cViewPr varScale="1">
        <p:scale>
          <a:sx n="99" d="100"/>
          <a:sy n="99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018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018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4213"/>
            <a:ext cx="4562475" cy="342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3" tIns="45932" rIns="91863" bIns="459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863" tIns="45932" rIns="91863" bIns="459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5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3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8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9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32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7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5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Summer 2020 Load Shape Analysis</a:t>
            </a:r>
            <a:endParaRPr lang="en-US" sz="2000" dirty="0" smtClean="0"/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Carl Raish</a:t>
            </a:r>
          </a:p>
          <a:p>
            <a:pPr algn="ctr"/>
            <a:r>
              <a:rPr lang="en-US" sz="1600" dirty="0" smtClean="0"/>
              <a:t>Principal Load Profiling an Modeling</a:t>
            </a:r>
            <a:endParaRPr lang="en-US" sz="1600" dirty="0" smtClean="0"/>
          </a:p>
          <a:p>
            <a:pPr algn="ctr"/>
            <a:r>
              <a:rPr lang="en-US" sz="1600" dirty="0" smtClean="0"/>
              <a:t>DSWG - September 18</a:t>
            </a:r>
            <a:r>
              <a:rPr lang="en-US" sz="1600" dirty="0" smtClean="0"/>
              <a:t>, </a:t>
            </a:r>
            <a:r>
              <a:rPr lang="en-US" sz="1600" dirty="0" smtClean="0"/>
              <a:t>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Hurricane Hannah Valley Station Aggregate Load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4479" y="4101921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9510" y="4075795"/>
            <a:ext cx="304800" cy="111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5791200"/>
            <a:ext cx="70844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Hannah impact started July 25 and had lingering effects through August 10.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838200"/>
            <a:ext cx="3557273" cy="2363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838200"/>
            <a:ext cx="3557273" cy="2363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88" y="3276600"/>
            <a:ext cx="3534012" cy="2351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599" y="3276600"/>
            <a:ext cx="3557273" cy="23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Overview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257800"/>
          </a:xfrm>
        </p:spPr>
        <p:txBody>
          <a:bodyPr/>
          <a:lstStyle/>
          <a:p>
            <a:pPr lvl="1">
              <a:defRPr/>
            </a:pPr>
            <a:r>
              <a:rPr lang="en-US" altLang="en-US" sz="2000" dirty="0" smtClean="0"/>
              <a:t>This analysis </a:t>
            </a:r>
            <a:r>
              <a:rPr lang="en-US" altLang="en-US" sz="2000" dirty="0" smtClean="0"/>
              <a:t>looks at changes in load shapes that occurred in 2020.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 smtClean="0"/>
              <a:t>The approach is to estimate regression models for the class of ESIIDs using the Jan 1, 2018 to March 10, 2020 time period.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 smtClean="0"/>
              <a:t>The models were then run with 2020 inputs to develop load shapes to compare to actual load shapes that were realized.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Residential Load on 4CP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4479" y="4101921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9510" y="4075795"/>
            <a:ext cx="304800" cy="111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27" y="990599"/>
            <a:ext cx="3557273" cy="2363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93582"/>
            <a:ext cx="3557273" cy="2363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006" y="3593582"/>
            <a:ext cx="3557273" cy="23631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1437382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Actual Residential load shapes </a:t>
            </a:r>
            <a:r>
              <a:rPr lang="en-US" sz="1600" dirty="0"/>
              <a:t>are generally higher </a:t>
            </a:r>
            <a:r>
              <a:rPr lang="en-US" sz="1600" dirty="0" smtClean="0"/>
              <a:t>than the model estimates in the morning, early afternoon and night hours.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The largest load increases occur close to noon.</a:t>
            </a:r>
          </a:p>
        </p:txBody>
      </p:sp>
    </p:spTree>
    <p:extLst>
      <p:ext uri="{BB962C8B-B14F-4D97-AF65-F5344CB8AC3E}">
        <p14:creationId xmlns:p14="http://schemas.microsoft.com/office/powerpoint/2010/main" val="31770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Aggregate Non-Res – Non 4CP Load on 4CP Days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4479" y="4101921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9510" y="4075795"/>
            <a:ext cx="304800" cy="111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90599"/>
            <a:ext cx="3557273" cy="2363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05198"/>
            <a:ext cx="3557273" cy="2351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727" y="3505198"/>
            <a:ext cx="3557273" cy="23631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1437382"/>
            <a:ext cx="434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Actual Non-Residential load shapes </a:t>
            </a:r>
            <a:r>
              <a:rPr lang="en-US" sz="1600" dirty="0"/>
              <a:t>are generally </a:t>
            </a:r>
            <a:r>
              <a:rPr lang="en-US" sz="1600" dirty="0" smtClean="0"/>
              <a:t>lower than the model estimates throughout the day.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The largest load decreases occur close to HE17.</a:t>
            </a:r>
          </a:p>
        </p:txBody>
      </p:sp>
    </p:spTree>
    <p:extLst>
      <p:ext uri="{BB962C8B-B14F-4D97-AF65-F5344CB8AC3E}">
        <p14:creationId xmlns:p14="http://schemas.microsoft.com/office/powerpoint/2010/main" val="539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/>
              <a:t>Aggregate BUSIDRRQ Load on 4CP Days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84479" y="4101921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9510" y="4075795"/>
            <a:ext cx="304800" cy="111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1437382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Actual BUSIDRRQ load shapes </a:t>
            </a:r>
            <a:r>
              <a:rPr lang="en-US" sz="1600" dirty="0"/>
              <a:t>are generally </a:t>
            </a:r>
            <a:r>
              <a:rPr lang="en-US" sz="1600" dirty="0" smtClean="0"/>
              <a:t>lower than the model estimates throughout the day.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The largest load decreases occur close to HE17.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August graph is based on initial settlement.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90599"/>
            <a:ext cx="3557273" cy="2363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05198"/>
            <a:ext cx="3557273" cy="2351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505198"/>
            <a:ext cx="3533146" cy="23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01369"/>
            <a:ext cx="4044711" cy="32809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Load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7600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Residential load models were estimated using Jan 2018 – Feb 2020, and used to estimate what the loa</a:t>
            </a:r>
            <a:r>
              <a:rPr lang="en-US" sz="1600" dirty="0" smtClean="0"/>
              <a:t>d would be during the months of 2020.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Weekday </a:t>
            </a:r>
            <a:r>
              <a:rPr lang="en-US" sz="1600" dirty="0" smtClean="0"/>
              <a:t>average energy </a:t>
            </a:r>
            <a:r>
              <a:rPr lang="en-US" sz="1600" dirty="0" smtClean="0"/>
              <a:t>was 6</a:t>
            </a:r>
            <a:r>
              <a:rPr lang="en-US" sz="1600" dirty="0"/>
              <a:t>% </a:t>
            </a:r>
            <a:r>
              <a:rPr lang="en-US" sz="1600" dirty="0" smtClean="0"/>
              <a:t>higher for </a:t>
            </a:r>
            <a:r>
              <a:rPr lang="en-US" sz="1600" dirty="0"/>
              <a:t>the April – August time </a:t>
            </a:r>
            <a:r>
              <a:rPr lang="en-US" sz="1600" dirty="0" smtClean="0"/>
              <a:t>period and is down to about 4% higher for August.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Weekday </a:t>
            </a:r>
            <a:r>
              <a:rPr lang="en-US" sz="1600" dirty="0" smtClean="0"/>
              <a:t>HE17 load was 8% </a:t>
            </a:r>
            <a:r>
              <a:rPr lang="en-US" sz="1600" dirty="0"/>
              <a:t>higher for the April – August time period and is down to about </a:t>
            </a:r>
            <a:r>
              <a:rPr lang="en-US" sz="1600" dirty="0" smtClean="0"/>
              <a:t>3% </a:t>
            </a:r>
            <a:r>
              <a:rPr lang="en-US" sz="1600" dirty="0"/>
              <a:t>higher for August.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4479" y="4082671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9510" y="4075795"/>
            <a:ext cx="304800" cy="111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86050" y="3252054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1780675" y="3252054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1457425" y="3256057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2123975" y="3250270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2494550" y="3259627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5443224" y="3241764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6358698" y="3233055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01006" y="3237058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6815898" y="3239980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7323171" y="3239979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00150" y="3250473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7746642" y="3233055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166091" y="3249354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505200" y="3257350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492" y="990600"/>
            <a:ext cx="4037755" cy="329208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371701" y="3241136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6066326" y="3241136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5743076" y="3245139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6409626" y="3239352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6780201" y="3248709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7085801" y="3239555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7451742" y="3238436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7790851" y="3246432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43" name="Rectangle 42"/>
          <p:cNvSpPr/>
          <p:nvPr/>
        </p:nvSpPr>
        <p:spPr>
          <a:xfrm>
            <a:off x="1536879" y="4235071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593891" y="4038600"/>
            <a:ext cx="425909" cy="151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120" y="986431"/>
            <a:ext cx="4037755" cy="3295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97802"/>
            <a:ext cx="4043914" cy="32844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Non-Residential – Not On 4CP Billing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Non-Residential </a:t>
            </a:r>
            <a:r>
              <a:rPr lang="en-US" sz="1600" dirty="0"/>
              <a:t>load models were estimated using Jan 2018 – Feb 2020, and used to estimated what the load would be during the months of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Weekday average energy was </a:t>
            </a:r>
            <a:r>
              <a:rPr lang="en-US" sz="1600" dirty="0" smtClean="0"/>
              <a:t>8% lower </a:t>
            </a:r>
            <a:r>
              <a:rPr lang="en-US" sz="1600" dirty="0"/>
              <a:t>for the April – August time period and </a:t>
            </a:r>
            <a:r>
              <a:rPr lang="en-US" sz="1600" dirty="0" smtClean="0"/>
              <a:t>has trended up to about 2% lower </a:t>
            </a:r>
            <a:r>
              <a:rPr lang="en-US" sz="1600" dirty="0"/>
              <a:t>for August.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Weekday HE17 load was </a:t>
            </a:r>
            <a:r>
              <a:rPr lang="en-US" sz="1600" dirty="0" smtClean="0"/>
              <a:t>10% lower </a:t>
            </a:r>
            <a:r>
              <a:rPr lang="en-US" sz="1600" dirty="0"/>
              <a:t>for the April – August time period and has trended up to about </a:t>
            </a:r>
            <a:r>
              <a:rPr lang="en-US" sz="1600" dirty="0" smtClean="0"/>
              <a:t>5% </a:t>
            </a:r>
            <a:r>
              <a:rPr lang="en-US" sz="1600" dirty="0"/>
              <a:t>lower for August.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384479" y="4101921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9510" y="4075795"/>
            <a:ext cx="304800" cy="111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086050" y="3252054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1780675" y="3252054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1457425" y="3256057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2123975" y="3250270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2494550" y="3259627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2800150" y="3250473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3166091" y="3249354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3505200" y="3257350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371701" y="3241136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6066326" y="3241136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5743076" y="3245139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6409626" y="3239352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6780201" y="3248709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7085801" y="3239555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49" name="TextBox 48"/>
          <p:cNvSpPr txBox="1"/>
          <p:nvPr/>
        </p:nvSpPr>
        <p:spPr>
          <a:xfrm>
            <a:off x="7451742" y="3238436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7790851" y="3246432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51" name="Rectangle 50"/>
          <p:cNvSpPr/>
          <p:nvPr/>
        </p:nvSpPr>
        <p:spPr>
          <a:xfrm>
            <a:off x="5715000" y="4079964"/>
            <a:ext cx="304800" cy="111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371600" y="4079964"/>
            <a:ext cx="304800" cy="111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Telemetry </a:t>
            </a:r>
            <a:r>
              <a:rPr lang="en-US" dirty="0" smtClean="0"/>
              <a:t>Analysis - 4CP Responders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257800"/>
          </a:xfrm>
        </p:spPr>
        <p:txBody>
          <a:bodyPr/>
          <a:lstStyle/>
          <a:p>
            <a:pPr lvl="1">
              <a:defRPr/>
            </a:pPr>
            <a:r>
              <a:rPr lang="en-US" altLang="en-US" sz="2000" dirty="0" smtClean="0"/>
              <a:t>For the last few years we have used State Estimator telemetry from substations and circuits to identify a set of circuits with significant levels of 4CP response.</a:t>
            </a:r>
          </a:p>
          <a:p>
            <a:pPr lvl="1">
              <a:defRPr/>
            </a:pPr>
            <a:endParaRPr lang="en-US" altLang="en-US" sz="800" dirty="0"/>
          </a:p>
          <a:p>
            <a:pPr lvl="1">
              <a:defRPr/>
            </a:pPr>
            <a:r>
              <a:rPr lang="en-US" altLang="en-US" sz="2000" dirty="0" smtClean="0"/>
              <a:t>Note: the circuits account for a small but significant share of the total 4CP response.</a:t>
            </a:r>
          </a:p>
          <a:p>
            <a:pPr lvl="1">
              <a:defRPr/>
            </a:pPr>
            <a:endParaRPr lang="en-US" altLang="en-US" sz="800" dirty="0" smtClean="0"/>
          </a:p>
          <a:p>
            <a:pPr lvl="1">
              <a:defRPr/>
            </a:pPr>
            <a:endParaRPr lang="en-US" altLang="en-US" sz="800" dirty="0" smtClean="0"/>
          </a:p>
          <a:p>
            <a:pPr lvl="1">
              <a:defRPr/>
            </a:pPr>
            <a:r>
              <a:rPr lang="en-US" altLang="en-US" sz="2000" dirty="0" smtClean="0"/>
              <a:t>The list of identified circuits (217) has been incorporated into a display tool to provide real-time awareness to ERCOT operators of 4CP response occurring.</a:t>
            </a:r>
          </a:p>
          <a:p>
            <a:pPr lvl="1">
              <a:defRPr/>
            </a:pPr>
            <a:endParaRPr lang="en-US" altLang="en-US" sz="800" dirty="0" smtClean="0"/>
          </a:p>
          <a:p>
            <a:pPr lvl="1">
              <a:defRPr/>
            </a:pPr>
            <a:endParaRPr lang="en-US" altLang="en-US" sz="800" dirty="0" smtClean="0"/>
          </a:p>
          <a:p>
            <a:pPr lvl="1">
              <a:defRPr/>
            </a:pPr>
            <a:r>
              <a:rPr lang="en-US" altLang="en-US" sz="2000" dirty="0" smtClean="0"/>
              <a:t>The telemetry from these circuits has been used in this analysis to </a:t>
            </a:r>
            <a:r>
              <a:rPr lang="en-US" altLang="en-US" sz="2000" dirty="0" smtClean="0"/>
              <a:t>get a sense of load </a:t>
            </a:r>
            <a:r>
              <a:rPr lang="en-US" altLang="en-US" sz="2000" dirty="0" smtClean="0"/>
              <a:t>shape changes for this set of ESIIDs </a:t>
            </a:r>
            <a:r>
              <a:rPr lang="en-US" altLang="en-US" sz="2000" dirty="0" smtClean="0"/>
              <a:t>with more current data (as opposed to using settlement interval data which has a ~35 day lag for BUSIDRRQ ESIIDs).</a:t>
            </a:r>
            <a:endParaRPr lang="en-US" altLang="en-US" sz="2000" dirty="0" smtClean="0"/>
          </a:p>
          <a:p>
            <a:pPr lvl="1">
              <a:defRPr/>
            </a:pPr>
            <a:endParaRPr lang="en-US" altLang="en-US" sz="800" dirty="0" smtClean="0"/>
          </a:p>
          <a:p>
            <a:pPr marL="457200" lvl="1" indent="0">
              <a:buNone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599"/>
            <a:ext cx="4050942" cy="32984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Telemetry Analysis – 217 4CP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778686"/>
            <a:ext cx="7600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Weekday average energy and HE 17 load for these 4CP responder circuits has </a:t>
            </a:r>
            <a:r>
              <a:rPr lang="en-US" sz="1600" dirty="0" smtClean="0"/>
              <a:t>been about 13% lower for the April – August time period for 2020 vs 2019.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reduction started on about April 1 and leveled out on April </a:t>
            </a:r>
            <a:r>
              <a:rPr lang="en-US" sz="1600" dirty="0" smtClean="0"/>
              <a:t>13.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load is slowly trending back up and is now down about 9% from 2019.</a:t>
            </a:r>
            <a:endParaRPr lang="en-US" sz="1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371600" y="4092296"/>
            <a:ext cx="30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89510" y="4075795"/>
            <a:ext cx="304800" cy="111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08469" y="3229275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1751800" y="3229275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41292" y="3233278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2057400" y="3236200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2399900" y="3226574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2676625" y="3228359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012617" y="3239729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337741" y="3244225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008052"/>
            <a:ext cx="4040243" cy="328098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57800" y="3231976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5901131" y="3231976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5600248" y="3235979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6245231" y="3229276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6604716" y="3238900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6908442" y="3240685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7238948" y="3242430"/>
            <a:ext cx="25435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</a:t>
            </a:r>
            <a:endParaRPr lang="en-US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7595316" y="3237301"/>
            <a:ext cx="25328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34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27298</TotalTime>
  <Words>639</Words>
  <Application>Microsoft Office PowerPoint</Application>
  <PresentationFormat>On-screen Show (4:3)</PresentationFormat>
  <Paragraphs>120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Analysis Overview</vt:lpstr>
      <vt:lpstr>Aggregate Residential Load on 4CP Days</vt:lpstr>
      <vt:lpstr>Aggregate Non-Res – Non 4CP Load on 4CP Days</vt:lpstr>
      <vt:lpstr>Aggregate BUSIDRRQ Load on 4CP Days</vt:lpstr>
      <vt:lpstr>Residential Load Impact</vt:lpstr>
      <vt:lpstr>Non-Residential – Not On 4CP Billing</vt:lpstr>
      <vt:lpstr>Telemetry Analysis - 4CP Responders</vt:lpstr>
      <vt:lpstr>Telemetry Analysis – 217 4CP Circuits</vt:lpstr>
      <vt:lpstr>Hurricane Hannah Valley Station Aggregate Load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473</cp:revision>
  <cp:lastPrinted>2020-02-20T00:38:16Z</cp:lastPrinted>
  <dcterms:created xsi:type="dcterms:W3CDTF">2016-01-21T15:20:31Z</dcterms:created>
  <dcterms:modified xsi:type="dcterms:W3CDTF">2020-09-17T17:06:36Z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