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60" r:id="rId6"/>
    <p:sldId id="351" r:id="rId7"/>
    <p:sldId id="352" r:id="rId8"/>
    <p:sldId id="354" r:id="rId9"/>
    <p:sldId id="356" r:id="rId10"/>
    <p:sldId id="357" r:id="rId11"/>
    <p:sldId id="355" r:id="rId12"/>
    <p:sldId id="296" r:id="rId13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05" autoAdjust="0"/>
    <p:restoredTop sz="89926" autoAdjust="0"/>
  </p:normalViewPr>
  <p:slideViewPr>
    <p:cSldViewPr showGuides="1">
      <p:cViewPr varScale="1">
        <p:scale>
          <a:sx n="93" d="100"/>
          <a:sy n="93" d="100"/>
        </p:scale>
        <p:origin x="1140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ERCOT Retail Demand </a:t>
            </a:r>
            <a:r>
              <a:rPr lang="en-US" sz="2000" dirty="0" smtClean="0"/>
              <a:t>Response</a:t>
            </a:r>
          </a:p>
          <a:p>
            <a:pPr algn="ctr"/>
            <a:r>
              <a:rPr lang="en-US" sz="2000" dirty="0" smtClean="0"/>
              <a:t> Survey Update</a:t>
            </a:r>
            <a:endParaRPr lang="en-US" dirty="0" smtClean="0"/>
          </a:p>
          <a:p>
            <a:endParaRPr lang="en-US" dirty="0"/>
          </a:p>
          <a:p>
            <a:pPr algn="ctr"/>
            <a:r>
              <a:rPr lang="en-US" sz="1600" dirty="0" smtClean="0"/>
              <a:t>Carl L Raish</a:t>
            </a:r>
            <a:endParaRPr lang="en-US" sz="1600" dirty="0"/>
          </a:p>
          <a:p>
            <a:pPr algn="ctr"/>
            <a:r>
              <a:rPr lang="en-US" sz="1600" dirty="0" smtClean="0"/>
              <a:t>Principal Load Profiling and Modeling</a:t>
            </a:r>
            <a:endParaRPr lang="en-US" sz="1600" dirty="0"/>
          </a:p>
          <a:p>
            <a:pPr algn="ctr"/>
            <a:endParaRPr lang="en-US" dirty="0"/>
          </a:p>
          <a:p>
            <a:pPr algn="ctr"/>
            <a:r>
              <a:rPr lang="en-US" sz="1600" dirty="0" smtClean="0"/>
              <a:t>Demand Side Working Group </a:t>
            </a:r>
            <a:r>
              <a:rPr lang="en-US" sz="1600" dirty="0" smtClean="0"/>
              <a:t>– </a:t>
            </a:r>
            <a:r>
              <a:rPr lang="en-US" sz="1600" dirty="0" smtClean="0"/>
              <a:t>September 18, </a:t>
            </a:r>
            <a:r>
              <a:rPr lang="en-US" sz="1600" dirty="0" smtClean="0"/>
              <a:t>2020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Rules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NPRR 933 and OBD with OBDRR 022 are all in effect as of August 1, 2020.</a:t>
            </a:r>
            <a:endParaRPr lang="en-US" altLang="en-US" sz="2200" dirty="0" smtClean="0"/>
          </a:p>
          <a:p>
            <a:pPr lvl="1">
              <a:defRPr/>
            </a:pPr>
            <a:endParaRPr lang="en-US" altLang="en-US" sz="800" dirty="0" smtClean="0"/>
          </a:p>
          <a:p>
            <a:pPr lvl="1">
              <a:defRPr/>
            </a:pPr>
            <a:r>
              <a:rPr lang="en-US" altLang="en-US" sz="2200" dirty="0" smtClean="0"/>
              <a:t> </a:t>
            </a:r>
            <a:r>
              <a:rPr lang="en-US" altLang="en-US" sz="2200" dirty="0" smtClean="0"/>
              <a:t>Following the completion of the </a:t>
            </a:r>
            <a:r>
              <a:rPr lang="en-US" altLang="en-US" sz="2200" dirty="0" smtClean="0"/>
              <a:t>2020 survey, we should reopen discussions with NOIEs and REPs to discuss what worked and what revisions to consider</a:t>
            </a:r>
            <a:r>
              <a:rPr lang="en-US" altLang="en-US" sz="2200" dirty="0" smtClean="0"/>
              <a:t>.</a:t>
            </a:r>
            <a:endParaRPr lang="en-US" altLang="en-US" sz="2200" dirty="0" smtClean="0"/>
          </a:p>
          <a:p>
            <a:pPr lvl="1">
              <a:defRPr/>
            </a:pPr>
            <a:endParaRPr lang="en-US" altLang="en-US" sz="800" dirty="0"/>
          </a:p>
          <a:p>
            <a:pPr lvl="1">
              <a:defRPr/>
            </a:pPr>
            <a:r>
              <a:rPr lang="en-US" altLang="en-US" sz="2200" dirty="0" smtClean="0"/>
              <a:t>We do need to make a minor change to the OBD … the column titles in event template for REPs should make clear that the number of </a:t>
            </a:r>
            <a:r>
              <a:rPr lang="en-US" altLang="en-US" sz="2200" dirty="0" smtClean="0"/>
              <a:t>ESIIDs deployed is required.</a:t>
            </a:r>
          </a:p>
          <a:p>
            <a:pPr lvl="1">
              <a:defRPr/>
            </a:pP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20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Survey Dates for 2020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229600" cy="5052221"/>
          </a:xfrm>
        </p:spPr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August 1: Market notice to all REPs and NOIEs (TDSPs and QSEs</a:t>
            </a:r>
            <a:r>
              <a:rPr lang="en-US" altLang="en-US" sz="2200" dirty="0" smtClean="0"/>
              <a:t>).  </a:t>
            </a:r>
            <a:r>
              <a:rPr lang="en-US" altLang="en-US" sz="2200" b="1" dirty="0" smtClean="0">
                <a:solidFill>
                  <a:srgbClr val="FF0000"/>
                </a:solidFill>
              </a:rPr>
              <a:t>- Done on time</a:t>
            </a:r>
            <a:endParaRPr lang="en-US" altLang="en-US" sz="2200" dirty="0" smtClean="0"/>
          </a:p>
          <a:p>
            <a:pPr marL="457200" lvl="1" indent="0">
              <a:buNone/>
              <a:defRPr/>
            </a:pPr>
            <a:endParaRPr lang="en-US" altLang="en-US" sz="2200" dirty="0" smtClean="0"/>
          </a:p>
          <a:p>
            <a:pPr lvl="1">
              <a:defRPr/>
            </a:pPr>
            <a:r>
              <a:rPr lang="en-US" altLang="en-US" sz="2200" dirty="0" smtClean="0"/>
              <a:t>August 1: Official notice provided to Authorized Representatives of REPs and NOIEs regarding participation</a:t>
            </a:r>
            <a:r>
              <a:rPr lang="en-US" altLang="en-US" sz="2200" dirty="0" smtClean="0"/>
              <a:t>. </a:t>
            </a:r>
            <a:r>
              <a:rPr lang="en-US" altLang="en-US" sz="2200" b="1" dirty="0" smtClean="0">
                <a:solidFill>
                  <a:srgbClr val="FF0000"/>
                </a:solidFill>
              </a:rPr>
              <a:t>- </a:t>
            </a:r>
            <a:r>
              <a:rPr lang="en-US" altLang="en-US" sz="2200" b="1" dirty="0">
                <a:solidFill>
                  <a:srgbClr val="FF0000"/>
                </a:solidFill>
              </a:rPr>
              <a:t>Done on </a:t>
            </a:r>
            <a:r>
              <a:rPr lang="en-US" altLang="en-US" sz="2200" b="1" dirty="0" smtClean="0">
                <a:solidFill>
                  <a:srgbClr val="FF0000"/>
                </a:solidFill>
              </a:rPr>
              <a:t>time</a:t>
            </a:r>
          </a:p>
          <a:p>
            <a:pPr lvl="1">
              <a:defRPr/>
            </a:pPr>
            <a:endParaRPr lang="en-US" altLang="en-US" sz="2200" b="1" dirty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en-US" altLang="en-US" sz="2200" dirty="0"/>
              <a:t>August 15: Participating REPs and NOIEs submit responses to ERCOT indicating whether they expect to have Demand/Price response programs operating on </a:t>
            </a:r>
            <a:r>
              <a:rPr lang="en-US" altLang="en-US" sz="2200" dirty="0" smtClean="0"/>
              <a:t>September </a:t>
            </a:r>
            <a:r>
              <a:rPr lang="en-US" altLang="en-US" sz="2200" dirty="0"/>
              <a:t>1</a:t>
            </a:r>
            <a:r>
              <a:rPr lang="en-US" altLang="en-US" sz="2200" dirty="0" smtClean="0"/>
              <a:t>.</a:t>
            </a:r>
            <a:r>
              <a:rPr lang="en-US" altLang="en-US" sz="2200" b="1" dirty="0">
                <a:solidFill>
                  <a:srgbClr val="FF0000"/>
                </a:solidFill>
              </a:rPr>
              <a:t> - </a:t>
            </a:r>
            <a:r>
              <a:rPr lang="en-US" altLang="en-US" sz="2200" b="1" dirty="0" smtClean="0">
                <a:solidFill>
                  <a:srgbClr val="FF0000"/>
                </a:solidFill>
              </a:rPr>
              <a:t>Done</a:t>
            </a:r>
            <a:endParaRPr lang="en-US" altLang="en-US" sz="1800" dirty="0"/>
          </a:p>
          <a:p>
            <a:pPr lvl="2">
              <a:defRPr/>
            </a:pPr>
            <a:r>
              <a:rPr lang="en-US" altLang="en-US" sz="1800" b="1" dirty="0" smtClean="0">
                <a:solidFill>
                  <a:srgbClr val="FF0000"/>
                </a:solidFill>
              </a:rPr>
              <a:t>One REP responded on August 17 (Monday after Saturday deadline)</a:t>
            </a:r>
          </a:p>
          <a:p>
            <a:pPr lvl="2">
              <a:defRPr/>
            </a:pPr>
            <a:r>
              <a:rPr lang="en-US" altLang="en-US" sz="1800" b="1" dirty="0" smtClean="0">
                <a:solidFill>
                  <a:srgbClr val="FF0000"/>
                </a:solidFill>
              </a:rPr>
              <a:t>One NOIE responded </a:t>
            </a:r>
            <a:r>
              <a:rPr lang="en-US" altLang="en-US" sz="1800" b="1" dirty="0">
                <a:solidFill>
                  <a:srgbClr val="FF0000"/>
                </a:solidFill>
              </a:rPr>
              <a:t>on August </a:t>
            </a:r>
            <a:r>
              <a:rPr lang="en-US" altLang="en-US" sz="1800" b="1" dirty="0" smtClean="0">
                <a:solidFill>
                  <a:srgbClr val="FF0000"/>
                </a:solidFill>
              </a:rPr>
              <a:t>19 (no programs) </a:t>
            </a:r>
            <a:endParaRPr lang="en-US" altLang="en-US" sz="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89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Survey Dates for 2020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September </a:t>
            </a:r>
            <a:r>
              <a:rPr lang="en-US" altLang="en-US" sz="2200" dirty="0"/>
              <a:t>1: Snapshot date … submissions to ERCOT based active participants on this date.</a:t>
            </a:r>
          </a:p>
          <a:p>
            <a:pPr lvl="2">
              <a:defRPr/>
            </a:pPr>
            <a:r>
              <a:rPr lang="en-US" altLang="en-US" sz="2000" dirty="0"/>
              <a:t>REPS may begin submitting ESIID </a:t>
            </a:r>
            <a:r>
              <a:rPr lang="en-US" altLang="en-US" sz="2000" dirty="0" smtClean="0"/>
              <a:t>participation </a:t>
            </a:r>
            <a:r>
              <a:rPr lang="en-US" altLang="en-US" sz="2000" dirty="0" smtClean="0"/>
              <a:t>information</a:t>
            </a:r>
          </a:p>
          <a:p>
            <a:pPr lvl="3">
              <a:defRPr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None received so far</a:t>
            </a:r>
          </a:p>
          <a:p>
            <a:pPr lvl="3">
              <a:defRPr/>
            </a:pPr>
            <a:r>
              <a:rPr lang="en-US" altLang="en-US" sz="1800" b="1" dirty="0" smtClean="0">
                <a:solidFill>
                  <a:srgbClr val="FF0000"/>
                </a:solidFill>
              </a:rPr>
              <a:t>Would be helpful for a REP to submit a test file</a:t>
            </a:r>
          </a:p>
          <a:p>
            <a:pPr lvl="3">
              <a:defRPr/>
            </a:pPr>
            <a:r>
              <a:rPr lang="en-US" altLang="en-US" sz="1800" b="1" dirty="0" smtClean="0">
                <a:solidFill>
                  <a:srgbClr val="FF0000"/>
                </a:solidFill>
              </a:rPr>
              <a:t>ERCOT NAESB code has been changed and tested to accommodate new categories</a:t>
            </a:r>
          </a:p>
          <a:p>
            <a:pPr lvl="3">
              <a:defRPr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Need to verify that Market files flow through the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6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Survey Dates for 2020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September </a:t>
            </a:r>
            <a:r>
              <a:rPr lang="en-US" altLang="en-US" sz="2200" dirty="0"/>
              <a:t>1: </a:t>
            </a:r>
            <a:r>
              <a:rPr lang="en-US" altLang="en-US" sz="2000" dirty="0" smtClean="0"/>
              <a:t>REPs may submit requests for ERCOT ESIID file to use for pre-validation of files submitted to ERCOT.</a:t>
            </a:r>
          </a:p>
          <a:p>
            <a:pPr lvl="2">
              <a:defRPr/>
            </a:pPr>
            <a:r>
              <a:rPr lang="en-US" altLang="en-US" sz="2000" b="1" dirty="0" smtClean="0">
                <a:solidFill>
                  <a:srgbClr val="FF0000"/>
                </a:solidFill>
              </a:rPr>
              <a:t>Numerous requests have been submitted and all have been sent the requested files.</a:t>
            </a:r>
            <a:endParaRPr lang="en-US" altLang="en-US" sz="2000" b="1" dirty="0" smtClean="0">
              <a:solidFill>
                <a:srgbClr val="FF0000"/>
              </a:solidFill>
            </a:endParaRPr>
          </a:p>
          <a:p>
            <a:pPr lvl="2">
              <a:defRPr/>
            </a:pPr>
            <a:r>
              <a:rPr lang="en-US" altLang="en-US" sz="2000" b="1" dirty="0" smtClean="0">
                <a:solidFill>
                  <a:srgbClr val="FF0000"/>
                </a:solidFill>
              </a:rPr>
              <a:t>The requirement on ERCOT to provide files by September 11 was met.</a:t>
            </a:r>
          </a:p>
          <a:p>
            <a:pPr lvl="2">
              <a:defRPr/>
            </a:pPr>
            <a:r>
              <a:rPr lang="en-US" altLang="en-US" sz="2000" b="1" dirty="0" smtClean="0">
                <a:solidFill>
                  <a:srgbClr val="FF0000"/>
                </a:solidFill>
              </a:rPr>
              <a:t>One subsequent request was received after that date … file was provided within one day.</a:t>
            </a:r>
          </a:p>
          <a:p>
            <a:pPr lvl="2">
              <a:defRPr/>
            </a:pPr>
            <a:r>
              <a:rPr lang="en-US" altLang="en-US" sz="2000" b="1" dirty="0" smtClean="0">
                <a:solidFill>
                  <a:srgbClr val="FF0000"/>
                </a:solidFill>
              </a:rPr>
              <a:t>Additional requests can 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be accommodated.</a:t>
            </a:r>
            <a:endParaRPr lang="en-US" altLang="en-US" sz="2000" b="1" dirty="0" smtClean="0">
              <a:solidFill>
                <a:srgbClr val="FF0000"/>
              </a:solidFill>
            </a:endParaRPr>
          </a:p>
          <a:p>
            <a:pPr lvl="2">
              <a:defRPr/>
            </a:pPr>
            <a:endParaRPr lang="en-US" altLang="en-US" sz="2000" dirty="0"/>
          </a:p>
          <a:p>
            <a:pPr lvl="1">
              <a:defRPr/>
            </a:pPr>
            <a:r>
              <a:rPr lang="en-US" altLang="en-US" sz="2200" dirty="0" smtClean="0"/>
              <a:t>October 15: date for REPs to have submitted an ESIID file and if applicable on Event File.</a:t>
            </a:r>
          </a:p>
          <a:p>
            <a:pPr lvl="2">
              <a:defRPr/>
            </a:pPr>
            <a:r>
              <a:rPr lang="en-US" altLang="en-US" sz="1800" dirty="0" smtClean="0"/>
              <a:t>ERCOT validation files sent back to REPs in two business days.</a:t>
            </a:r>
          </a:p>
          <a:p>
            <a:pPr lvl="2">
              <a:defRPr/>
            </a:pPr>
            <a:r>
              <a:rPr lang="en-US" altLang="en-US" sz="1800" dirty="0" smtClean="0"/>
              <a:t>REPs are encouraged to correct and resubmit files as soon as possible.</a:t>
            </a:r>
            <a:endParaRPr lang="en-US" alt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9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Survey Dates for 2020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October </a:t>
            </a:r>
            <a:r>
              <a:rPr lang="en-US" altLang="en-US" sz="2200" dirty="0" smtClean="0"/>
              <a:t>15: date for REPs to have submitted an ESIID file and if applicable on Event File.</a:t>
            </a:r>
          </a:p>
          <a:p>
            <a:pPr lvl="2">
              <a:defRPr/>
            </a:pPr>
            <a:r>
              <a:rPr lang="en-US" altLang="en-US" sz="1800" dirty="0" smtClean="0"/>
              <a:t>ERCOT validation files </a:t>
            </a:r>
            <a:r>
              <a:rPr lang="en-US" altLang="en-US" sz="1800" dirty="0" smtClean="0"/>
              <a:t>to be sent </a:t>
            </a:r>
            <a:r>
              <a:rPr lang="en-US" altLang="en-US" sz="1800" dirty="0" smtClean="0"/>
              <a:t>back to REPs in two business days.</a:t>
            </a:r>
          </a:p>
          <a:p>
            <a:pPr lvl="2">
              <a:defRPr/>
            </a:pPr>
            <a:r>
              <a:rPr lang="en-US" altLang="en-US" sz="1800" dirty="0" smtClean="0"/>
              <a:t>REPs are encouraged to correct and resubmit files as soon as possible</a:t>
            </a:r>
            <a:r>
              <a:rPr lang="en-US" altLang="en-US" sz="1800" dirty="0" smtClean="0"/>
              <a:t>.</a:t>
            </a:r>
          </a:p>
          <a:p>
            <a:pPr lvl="2">
              <a:defRPr/>
            </a:pPr>
            <a:endParaRPr lang="en-US" altLang="en-US" sz="1600" dirty="0"/>
          </a:p>
          <a:p>
            <a:pPr lvl="1">
              <a:defRPr/>
            </a:pPr>
            <a:r>
              <a:rPr lang="en-US" altLang="en-US" sz="2200" dirty="0"/>
              <a:t>October 31: Deadline for REP and NOIE file submissions.</a:t>
            </a:r>
          </a:p>
          <a:p>
            <a:pPr lvl="2">
              <a:defRPr/>
            </a:pPr>
            <a:r>
              <a:rPr lang="en-US" altLang="en-US" sz="1800" dirty="0"/>
              <a:t>REP files corrected/resubmitted and meet the accuracy target (95% of submitted ESIIDs with no errors).</a:t>
            </a:r>
          </a:p>
          <a:p>
            <a:pPr lvl="2">
              <a:defRPr/>
            </a:pPr>
            <a:r>
              <a:rPr lang="en-US" altLang="en-US" sz="1800" dirty="0"/>
              <a:t>ERCOT will notify REPs as soon as the target is met during the submission process.</a:t>
            </a:r>
          </a:p>
          <a:p>
            <a:pPr lvl="2">
              <a:defRPr/>
            </a:pPr>
            <a:r>
              <a:rPr lang="en-US" altLang="en-US" sz="1800" dirty="0"/>
              <a:t>REP event files (required even if no events) consistent with ESIID participation files.</a:t>
            </a:r>
          </a:p>
          <a:p>
            <a:pPr lvl="2">
              <a:defRPr/>
            </a:pPr>
            <a:r>
              <a:rPr lang="en-US" altLang="en-US" sz="2000" dirty="0"/>
              <a:t>NOIE files of participation counts and event lists.</a:t>
            </a:r>
          </a:p>
          <a:p>
            <a:pPr lvl="2">
              <a:defRPr/>
            </a:pPr>
            <a:endParaRPr lang="en-US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00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Survey Dates for 2020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November </a:t>
            </a:r>
            <a:r>
              <a:rPr lang="en-US" altLang="en-US" sz="2200" dirty="0" smtClean="0"/>
              <a:t>7: </a:t>
            </a:r>
            <a:r>
              <a:rPr lang="en-US" altLang="en-US" sz="2200" dirty="0"/>
              <a:t>Deadline for </a:t>
            </a:r>
            <a:r>
              <a:rPr lang="en-US" altLang="en-US" sz="2200" dirty="0" smtClean="0"/>
              <a:t>NOIEs to resolve any discrepancies identified by ERCOT.</a:t>
            </a:r>
          </a:p>
          <a:p>
            <a:pPr lvl="1">
              <a:defRPr/>
            </a:pPr>
            <a:endParaRPr lang="en-US" altLang="en-US" sz="2200" dirty="0"/>
          </a:p>
          <a:p>
            <a:pPr lvl="1">
              <a:defRPr/>
            </a:pPr>
            <a:r>
              <a:rPr lang="en-US" altLang="en-US" sz="2200" dirty="0" smtClean="0"/>
              <a:t>December 15: ERCOT report posted to MIS.</a:t>
            </a: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8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22003</TotalTime>
  <Words>541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Market Rules</vt:lpstr>
      <vt:lpstr>Key Survey Dates for 2020</vt:lpstr>
      <vt:lpstr>Key Survey Dates for 2020</vt:lpstr>
      <vt:lpstr>Key Survey Dates for 2020</vt:lpstr>
      <vt:lpstr>Key Survey Dates for 2020</vt:lpstr>
      <vt:lpstr>Key Survey Dates for 2020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359</cp:revision>
  <cp:lastPrinted>2020-02-20T00:38:16Z</cp:lastPrinted>
  <dcterms:created xsi:type="dcterms:W3CDTF">2016-01-21T15:20:31Z</dcterms:created>
  <dcterms:modified xsi:type="dcterms:W3CDTF">2020-09-17T13:43:31Z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