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3" r:id="rId7"/>
  </p:sldMasterIdLst>
  <p:notesMasterIdLst>
    <p:notesMasterId r:id="rId25"/>
  </p:notesMasterIdLst>
  <p:handoutMasterIdLst>
    <p:handoutMasterId r:id="rId26"/>
  </p:handoutMasterIdLst>
  <p:sldIdLst>
    <p:sldId id="355" r:id="rId8"/>
    <p:sldId id="477" r:id="rId9"/>
    <p:sldId id="486" r:id="rId10"/>
    <p:sldId id="565" r:id="rId11"/>
    <p:sldId id="566" r:id="rId12"/>
    <p:sldId id="568" r:id="rId13"/>
    <p:sldId id="575" r:id="rId14"/>
    <p:sldId id="569" r:id="rId15"/>
    <p:sldId id="581" r:id="rId16"/>
    <p:sldId id="580" r:id="rId17"/>
    <p:sldId id="574" r:id="rId18"/>
    <p:sldId id="572" r:id="rId19"/>
    <p:sldId id="583" r:id="rId20"/>
    <p:sldId id="561" r:id="rId21"/>
    <p:sldId id="582" r:id="rId22"/>
    <p:sldId id="573" r:id="rId23"/>
    <p:sldId id="577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200"/>
    <a:srgbClr val="7FAD73"/>
    <a:srgbClr val="BD2C0F"/>
    <a:srgbClr val="093C61"/>
    <a:srgbClr val="0076C6"/>
    <a:srgbClr val="B03018"/>
    <a:srgbClr val="685BC7"/>
    <a:srgbClr val="FFD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83" d="100"/>
          <a:sy n="83" d="100"/>
        </p:scale>
        <p:origin x="800" y="6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13452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8000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612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99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439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6374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8483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721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196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1551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721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626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144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046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40A335-3082-4FAB-80CF-A9F320E5F6F4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579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78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43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skrein@ercot.com" TargetMode="External"/><Relationship Id="rId7" Type="http://schemas.openxmlformats.org/officeDocument/2006/relationships/hyperlink" Target="http://www.ercot.com/mktinfo/dam" TargetMode="External"/><Relationship Id="rId2" Type="http://schemas.openxmlformats.org/officeDocument/2006/relationships/hyperlink" Target="mailto:mpatterson@ercot.com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ercot.com/services/programs/load/laar" TargetMode="External"/><Relationship Id="rId5" Type="http://schemas.openxmlformats.org/officeDocument/2006/relationships/hyperlink" Target="http://www.ercot.com/services/training" TargetMode="External"/><Relationship Id="rId4" Type="http://schemas.openxmlformats.org/officeDocument/2006/relationships/hyperlink" Target="mailto:sthomas@ercot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86200" y="2971800"/>
            <a:ext cx="472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Load Resource Participation in the ERCOT Region</a:t>
            </a:r>
            <a:endParaRPr lang="en-US" sz="2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49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11944"/>
            <a:ext cx="8458200" cy="526256"/>
          </a:xfrm>
        </p:spPr>
        <p:txBody>
          <a:bodyPr/>
          <a:lstStyle/>
          <a:p>
            <a:r>
              <a:rPr lang="en-US" sz="2400" dirty="0" smtClean="0"/>
              <a:t>CLRs in the Real Time Market (RTM) for Energy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375" y="972389"/>
            <a:ext cx="8356702" cy="532250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CLRs need to respond automatically to frequency deviations outside a </a:t>
            </a:r>
            <a:r>
              <a:rPr lang="en-US" sz="2000" b="1" dirty="0" err="1">
                <a:solidFill>
                  <a:schemeClr val="tx2"/>
                </a:solidFill>
              </a:rPr>
              <a:t>deadband</a:t>
            </a:r>
            <a:r>
              <a:rPr lang="en-US" sz="2000" b="1" dirty="0">
                <a:solidFill>
                  <a:schemeClr val="tx2"/>
                </a:solidFill>
              </a:rPr>
              <a:t> of 0.36 Hz.  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The response must be based on their measured droop performance, similar to the governor on a generator.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RTM performance is measured by CLR Energy Deployment Performance (CLREDP) Metrics.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Base Point Deviation Charges can result for over or under consumption.</a:t>
            </a:r>
          </a:p>
          <a:p>
            <a:endParaRPr lang="en-US" sz="2000" b="1" dirty="0" smtClean="0">
              <a:solidFill>
                <a:schemeClr val="tx2"/>
              </a:solidFill>
            </a:endParaRPr>
          </a:p>
          <a:p>
            <a:endParaRPr lang="en-US" sz="2000" b="1" dirty="0" smtClean="0">
              <a:solidFill>
                <a:schemeClr val="tx2"/>
              </a:solidFill>
            </a:endParaRPr>
          </a:p>
          <a:p>
            <a:endParaRPr lang="en-US" sz="900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en-US" sz="1300" dirty="0" smtClean="0">
              <a:solidFill>
                <a:schemeClr val="tx2"/>
              </a:solidFill>
            </a:endParaRPr>
          </a:p>
        </p:txBody>
      </p:sp>
      <p:sp>
        <p:nvSpPr>
          <p:cNvPr id="6" name="AutoShape 9" descr="data:image/jpeg;base64,/9j/4AAQSkZJRgABAQAAAQABAAD/2wCEAAkGBxQSEhUUExQUFRUXGBcVGRYYGBQaFxYXGBgXFhgYGBgYHSggGhomHxYVIjEiJSkrLi8vFx8zODMtNygvLisBCgoKDg0OGhAQGiwkHCQsLCwsLCwsLCwsLCwsLCwsLCwsLCwsLCw0LCwsLCwsLCwsLCwsLCwsLCw3LCwsLCwsLP/AABEIAOEA4QMBIgACEQEDEQH/xAAcAAEAAgMAAwAAAAAAAAAAAAAABQYDBAcBAgj/xABJEAACAQIEAwUEBgcFBgYDAAABAgADEQQSITEFQVEGImFxgQcTMpEUQlJiobEjcoKSssHRFTOiwvBDk7PD4fEkc4OUo9MWF1P/xAAXAQEBAQEAAAAAAAAAAAAAAAAAAQID/8QAHREBAQACAwEBAQAAAAAAAAAAAAECERIhMVFBIv/aAAwDAQACEQMRAD8A7jERAREQEREBERAREQEREBERAREQEREBERAREQEREBERAREQEREBERAREQEREBERARPV3A3Npr1MX0Hz/pGhtTwTaQnE+M06C5q9enSXq7qg9LnWVHHe1PhdMkfSDUI+xTqN8mKhT6GXQ6Ma6/aHzE8fSF+0PnOTVPbPgAbCli28qdMfnUvKDxn2j8Qq4pzgqlcUmy5KRpU2YWRQwtlb62bnzl0m302rA7EGeZwrs92m4+5XNg0qLz94vuXt1+IEfumdR4LjMWyXrUDTb7Kv7wfN1W0cTayRNSniX+tTb0y/lmnuMYOYdfNTb5jSTVVsRPSnVVtiD5T3kCIiAiIgIiICIiAiIgIiICIiAiJ4JtA8yK41x2jhqTVatRadNfidtvIDdmPIDUzR7YdqKGBw7Vq7WUaKo+Oo/JFHX8p8w9sO12I4nWz1TZAT7uivwUx4dW6sdT4CwFF07a+2WvWYpgb0ad7e+NjWceHKmPAXPiNphx3tJ4pj8tPDL7i4A/RKWqOba2axI690AjrNPsF7OGxa/SKzCnhxcl22IG+W/wAW2+35G4cJ49S9+MLwmgTRBy18X3QxX7jsDc38LHXKo+Iak+s2/FYo+zqqzB8dXK1X1CHNWxD+Pu1JNtdSTpztLfwj2YUdL0rDe9Zszf7uiVVfV28pe+F8MSkCVUIDqzEku3i7tdmPmSZt1aihcz92nyU6FvFudui7nnNJr6g+G9jMInw0Ue2mdwoQdR3QM34+cmMtGkMqKrHkigIn7qC9vO8ieLcdykKbqSO7SW3vCNgSNqa8tdTtod/FDhtWoL1m9yh/2a6sf1r7nxe9+aiUb540wuAyLl3SmtyPO17fhNf+1ajf/wBLdSyAf4SZmp4WjT+FdBtfW3keXkLDwnk4xBzAPpM9JtiXH1B9a3m4/ms26HFKg53/AB/EWmIYtTzB9bz2AQ7qp9LfiJDbdXiKt8aftDW37Q1m9QxBtdGDjoTr6MPyI9ZX8Vggw7jMjcu8Rb9VgNPUGYaVR6dg2YsPrAKHI8h3X9IXa4UcQG02bmp38/EeI0maV7D8QVwM9rX0cXFj480b8JKUcUVIVze+ivsCeQbo34Hw2ksa23YiJlSIiAiIgIiICIiAiIgJA9oONU6NN6lR8lKmMzN4bC3Uk6AcyZJcSxORfEz529tPas1a30Km36Okb1SDo9b7Pkm3nm6CWfUVLtv2rq8SxBqvcILrSp30pp08WO5PM+AAFr9lfs9GK/8AGYvuYRLkAnL73Lq1zypC2p52t1tBezXseeI4mznLh6VmrNe2hvlRT9prHyAJ5C/T+2PEDjaq8LwOmFpBRiGpfD3bZcOhGlhbvW8tLEGwqO4txCpxqr7jD3o8Npdy6jK2Iy8lGy0xYWFuVzrYL0Hs7wSnh6a06ShFXkOX9Sep1mLgXAxQRUUBQBYAch00kvbZAbC12PRRv6nb59JpDFYkKucglQbU0GpqPysOeu19NydBKd2k7Q1KTpRpAVsfW+CmNUoKd2PW2veNr2OwuTJ9s+0K4Oga5GZyAlGnzu2iqBuCdzzCi2+8V2L4A2HVq9c58biO9VY/UB1FNeijS9ugGwFlSpLs9wZMGpd299iXOapVOpzHSy/lfwsLAACSLVH27o/GbWGwXMzfp0LbCS3ZpEpwy/xa+eszpwpeg+UllpTIEkXSFfhCnkPlNapwgr8DEfiPkZY8k8FIOKrGrUp/GLj7Q/mJsLVDDkR0/wBbGTVbDA8pCYzhxQ5k9RyMrNmmNhlOYHwudfRx9YeO/wCUzYXiiqz0n+FQM6HU01f4X1+OidRm5EEctNelXv8AkQfyMzY7Be/VXpkJXpf3bnUa2DI4+tSewDL5EWYAgsWLB1ypCMbg/Ax1J55WPM22PMDqLnflI4DxRSRQcFFcsiKT3qNamMz4cnqBapTb6yajQC9uwVcsCG+NdD49GHgfzBHKZsajZiIkUiIgIiICIiAiJr4+tkpsfCBS/aB2j+i0K2I0vTXLTB51n7tPTmBqxH3TPl6mrVagGrO7AanVmY8yeZJ3nTfbfxclsPhgeRxL9C1Tu07+IVT/ALyVn2c0FWtUxdQXp4Oma+trGrcJRX98hv2Jq93Sfi3YnssvuqPDvpNOkVvUrItnrVq50Y5QbBFACrc7a21nRexfAVwdL3aoFUHun67aC7P4k325WlC9jvCjVerjaurOxVSel7sb+enpOuoJusvd3sPEzWqaLrs1nb9Uf3aeu58Mw5xU7zZepC+n1vwvNHj2OyIzdAXt1J7tMfwfOJN9fRW6mGOM4iKlQXpYXVQdmrMdD+zlJ9KZl3weG5mRnAMDlRRzsCT1NtSfGWSkloz91B5RJlCzyolTxWBxdRmNSsVph2tayLlDAi/w3FrrfW9xvyw0sON4nRo/3lRV8L97l9Ua8x85C1+2VM3FGm9S1wSe6q2Kgk7mwzKdQNPKenDOzFC25caC+pBGW3xMAG0ABsOnmN/E1MPhgcz0qYvfvG5N/iAU6C/gOvWBucExj1qeaooVg7qQDcWDG3M62tfxvN699pReI9taAzBEqV73+MkU7XuBlPIWFu7fTeU/tBxF8a16rMEy5fcq7ilz1KA2Y68xymblE5Oz5wbC41213ExVlFpxns9i/o2PwlW9kJ+itvYJUAVAOgDin4ACdsMsu1l2rfEsJl76jzHUdZ4wGJykH5+IjhOKLU1atXZ6lUke6KIq0nXN7ymmVAe6VYd5mJyzVqp7tyOW4/pKzemftHw4H9KrFVfIrsu6FTehiFB+tSe1+RRmvcKBJDhfEWZErOAjoTSrqL2Uqcr2va6ggOpO6G/1o4bUDo1NtRY6Hmp0I/11mjgKop18hsRVvRa9u9WpIGpkjmalDf8A8kQq5xNLhFS9PKTdqZNM9Ta2UnxKlT6zdmWiIiAiIgIiICQnamp3FQbsQPmbSblW7T4nLVQnZA1T9xC/+Wax9S+Pmf2hcQ9/xHFPyFQ01/Vpfo1t6ID6zec/R+DKNnxmIZj1NLDrkUeWd6nylRqOWJJNySST1J1Jlo7anLT4fQXZMHSe33q7PWb55xEK7j2IwK4fCUqYtdUW/ixF2PzvLCKsq3ZLEu2Hpk06mbKoN1y6ga6va/pJ9lexPdGl+Z/p+c6WMSvai12PWxA82IUfxGV3tNWzvSQbVMQNPuUwW/MJJ3BltWNtwdNNg5/MLK3WGbF4QdBWb1IUfylx6yF54fTsJILNfDLpNDtXh2fCVQjMrBc4Kkg93vEXHUAicmkZ2h7fYXDs9G9arVUgMlFDdTobGo9kGnje0jsf7QKSk+4pM5sBnc5QbbdWP4TnZbWLznyrPJYeIdrsVW3qZAeVPu/j8X4yFLXNybk7k6k+pmK89ryXtGUGe6matSuq/EwH5nyHObvD8DiK5tRoVG8WBUeeuv4RINfHYf3iMoOUnZuasNQR4g2M6t2G7SnH4dqjoKdSnUak6Bs1ioBvew3vfaVXB+z6swvicQtIc1p7/vb/AIiWvs7wmhglZcMtRy5BZibhiL63Ol9es3jNNY9MXFKWR6rAfA1PGL5D9FXCjrkDHzqza4xhr2I3B/6TcqFz3iUSwOo1YDQnvHQDQddhIPiVcKTZmJ0+I/D/AEJ/Dz20Vk4bWy1F88p9dJ79oEFPPVG6qtf/ANu2drDq1N6i+QkdTMsWMQP7onYkX8Q6shH/AMn4QYt/Atasw5OgYdLobE+oemP2ZKSqdmazGjgWY3coKbn7wpNn/wAVMS1yVsiIkCIiAiIgJQO3lYquIYbrhcUR6Uqkv85724pF1xCj62Hxajz93V/pNYpXy9OpfRl/tJG506eEpqOQUYWlrOWzoFWsTxSlUH+0w2GceuGpfzBlxTJ2zB1NN5sMeUr3AfpDgF2RVB+EC9x5yw5dJusRjXRD1t/lf/rK6o/8VhT9yqPkR/WT9Ud7zX8rr/zJX8S1mwz/AGarIf8A1FFv4DLj6sdAo7TYAmrhmuBNkGcm3COJ0BTrVUU3VHdAddlYjnz0mjVrqvxMB4cz5AamdL452CWviqlZ8QadJyGyLoc1hm1FtyCd/rSU4R2TwmH1pYfMft1NPPfcfOY4McXLeH8OxOINqNB2+8wKgDraxa3pLRgPZzVPexVcUxzVLA/ME3/eEv8AWxGRQLmxF1Wkuh1C6NbLuQOW4nigxZcyU7NmA7/ebKRcNckW3W4vtffSaki6RfCOyuEoa0aBdvtt/U7j5yTrYxUBBdUUBjlpLe2UMW1AsD3TyijgKpZXqVdiGCi5HU9AN2Gg2trNlcPSWofhztdrE6kaAkKeQ7vLmJWmvWSwJRM7WVlZu8Gvcm1yANB1A1EwYTEONKjqzEBgF2FtGsbbX5XJHWZ+MqcoYZbqb95iqjmLkanvBRbxkTQxGYFcyZrkkoCAi7sdRyIb1tKlRvaftQKLJRQg1ahOW+oUKbNUYcwp0VfrPpoATOe9pO0DPUFGmSoOujXqNfm7DW5sTpYa2AEgOP8AHjV4o7jRQUpU1+zTUEqPVsrHxJmfiiKlNsTTTNWGU3tfu7BiPAW+Q6S3rHbWGXD+tbZGqVKag0cxcm172K+NyDpe06R2M7WNXRaFbWsgpkNa2dRVpKbjkwuPQ+BnIsTVbEUaWYinVJGXVlBGbRumvIH06ST7J1H/ALSwiByW97TDMD8VrB7+BAMzN2ueW7luO4dmKl6NM/ZxOIT93FVqf5S4yp9m0Hu6IAsGq13/AHqtWrf1/nLZJW4RESKREQEREBKhx+mPfqDsWNP99df+JLfKt2zpkAONxYjzU/8Aaax9TLx8lYqgabsjfErFT5qbH8pba1f9JwyuNjRWkf1qNSpSP+HIfWavtLwHueJYi3w1G9+vitYCpp4XYj0mPhuJb6HmAzHD1dulOuuU+mdF+cT0rvHA6t1kuDpOZ+znimKq3NdQqWAXQDUb6XzfOdGRp0c4VmtY+nz2H7wWQXE6V6VUDdbVV/YIY/4S0nGPLY9enjNJqgDhiNNiOVjy/iX9mN67VOcIxJekrAC1r3JAA0vr/wBplxGNVRdmZgQSMgFrA2PeJ69LcuZF4bsnV921TCtqFPdv9ZDqp9VMstLCohzAai/eN2bW19Tc62HnaZymq01GNQhTRRQWGrNc2syg946m4zWuOhNplXAF6bJWbNcg6WutrWAJHhvYbyAx3bdbH3NMsb1Fu+gDUwLgqNTqQNxqZGVeL4rEZWXMKbCm9lsi2JIqUyxtrlZTYncHpIbXKpiaGGUKzqoUEAE3YD4jpqeQPoJDYrtrSFvdozZgGDN3RlsGJtvouY2NtVt4yv8ADOy7uczNmutO9g1malmRWLkW1TTnc67SycF7MLTyl1QgX0bvnUsdTouhY2sNtJBBf2tjcUcqBgNAwpggL3mp1AX3DC6sNeU3+z/ZqvTqpWqOqlTcrq7Nmp5KgLbakU2vc/DLhkGmg0uBpsDa4HyHygwrDiKYYWIBHQ6jrKvx2ramQumfuC3Kmu9vM/hLJj6uVDbc2UebaD87+krWMQVH0PdXuLoTt5bC99ZYzk492l7NN773qXF9yNxbY+Y0+U96NGsmXuHW1suoOmx2yka72Fh1vOl1sAxuQNBYk3FgDtvIx6Xe8vzmvPUmVivDsqMQ4d+61gL6k732vbqLy34TsjhcBUo1kDNWRatZnY3ORaTAhVFlHfqU9bX8Z78JoZqijlfXy5yy42kKlQDmzLT/AGEPvavoSEX0mVxvSQ4DhfdihTP+zpLf9YKFP8Rk/I/hQuXfqQB5Dn+Nv2ZITNahERIpERAREQEjO0OGz0W8NfTYyTnhluCDsdIHzb7X+GE0sPiQNULYWp6XqUfwNQX+6JTOx9VTWNByAmJRsOSdlZrGk3pUVNel53ftfwIVRWwrWArrlUnZaynNRbyvp5MZ831qRRmRwQykqwO4INiD4gzV92zPNOj9geMuKlShV7tRSdNjcaMD43E6rhq+ZQROGVcYGqUMfc6sKeJy7iqo1f8AbXvbbhp1DhuELnN79/dtYqFJAsduc3GL0tl+c1MWne8CD/W38/V5t09pj4glwLaePQ7g/n6GURddyMtZb56PdfqaV9/NTf0J6S8cOxgqoGB85S1cq2YDXYqdfNT139QR1nvwzG/RHFtaDmy/dO5pk9eh5j1l1ua/Ysqz4bs/h0ZmFJSzN7w5u9ZtdQDoNzsJKZRa1hbp+ExUKwcBlNwZlvOTbFXxSoVBJuxCgAMdzYE5Qcq30zGw1AvqJF8T421Ike7sA1sxIPdX3bMbXCqMrk3Zha2x1EkK+CV3VyWBUWsDoQGDi481EzGkt82UXBuDYXBtluOhtp5QIbimHrPVspc07A27qqDdSNW7pHc5q5BJ0AN5MrewzWvYXttfnbwnszAC5IA6naYlrK3wkHS9xqNyNxpuD8oEdxeva33Qz+oGVfxb8JD4BQKeYk6nL6H+eg/GbXHn1YeCL+bH+Uh6LWuORtf0Oh85rGsb7SVaqGVgtmIBJB+yCBrbxMh6+EyuV3ta/hcA2krTo+9P6I3N8ynUXymxGm+2xmStgr2ZSCW0YbZWXRs1uQINz8uU1lVrV4PTysWG4sB4s3wj+Z8LyYwQ+Kpvp7un97W7MPFnP4Caa4bZFJuQdeYU/G5+82w6C0neGUAzi2lOlpbq9tB5KD82HNZgiWwtHIgXoNT1O5PqbzLETDZERAREQEREBERAhe0nCxWW+3IkbjofQ2+c5D7VewavTqYuiv6cENWte1QWAzhdgdLm3MnpO7sLix2kDxHDZTa19Da/10O6m/P/AKdTNT4lfJnBuICkWVxmpVRkqKN7XuGX7ynUS/8AYvjf0Z/oldrro1Gr9V0bVbeB5dDccpH+1HsScJUOIognD1Df/wAtjup8JW+DYtKiDDV2yC5NGsdqLndWtr7pjv0Pe63suuks2+gMPi7i3+jNkPfQzlvZztG9FzhsWClRLAEn4hyIOxBFiGGhBl9w+ODDf1/rNubaxNPmNf5gbW+8OXqOemAWIKkBkYd5dbEdRzBB9QR5zO1flNetTOpXXnYGxv1B5NoPA2F+Vgy4DHvhSLkvSOgc8ui1ANj0bY/hLfguIpUAsbE8j/I85RKGOC6Nax7puO7c/VdTfKT9k6HkTa82adHLrSbKD/s2PcP6rHbyPzlsmXvValXnEVcqlrXtbwGpAuTyAvcnoDND6ZWe4poosfiJJBXYMpsAQTcW6KTzEhsNxWqlgSQfsvqPQ8x5Gb68cfmgPkSPzvMXCz1rbaq8JzDNUcs1uegB7hfUWOUmmDbTYbEXmHDYB6bh3rIgzEZKYyrUubKrGoWLHbax5DTQ6eN4iKts9EkC/dL90301FtdCR4gm8xVeIsTcKinTW2Yi2xF9AfGZTk9ONveqw+9/lUfykeVmZ7sSxJJPMzLToi12PkOssjPrS4ObVmTUlXFYa2yKw7xtbVbgj1lhRSoYKmgN8rHXYWG25K87f1r54hTeqooj3lWndLqWyKpZWdHt3STlGlrj11nMJRqM5VT7ypoDf+7pDcGpbdtiEGp52Gs3bL202cJRa+VTetU7xbcIu2c+A2Ucz6mWbC4daaBF2HzPMknmSbknqZh4dgFoqQCWZjd3PxO3U9B0A0A2m3OVrUmiIiRSIiAiIgIiICIiAmLE0A62PmD0PWZYgVTimADK9OqgZGFnTcMD9Zf9fjv8/e0DsDUwLGrSvUwzG4Yamnf6reHQz6or0A4sw/qPKV7iPDSlwVDo2hBAytfqDsfwM16z4+XsBxhHprQxeY010p1l1q4fwF/jpdUPmCOe9W4hjcH7txV97QOlOovepVPC9rq3VWsR0kx7VuyNHCMlbDJUWm5IdbEpTboG+re+x9JS+FcWq4ct7tu64s6MA1OovR0a4bn4i+lo3Z0upXSeB+0FKllYZW+ydifun/tLDT7Sq47oProPnOSYfE0GXuO+GqW1JAqUm9UX3lPys/nMVTC4pbut6i6kvTK1F82KXy8visZeTHF1jFY9XN2ZVaxAYEHTmCbFSvVW08J60OINTGjXX7t3pjzUHPT/AGSyjkgnKMP2jqr4/MTYXtTUHIX3uNPXSa5Q4uu4ftC2UnIaijc0v0q+qKC4/aRZ70e12EvY1FRualgh9Uc6fKcfbtKzEMR3hrm5jyI1EkKHbOubLnep91gKv/FDSzLXlNV1z/8AI8Na/vlA/WS38pp4jtxgE1NZW/Vs38N5zGp2rCmz4XDFvvYagD62At8oHb2ov91QwyeK0aN/xQxc79XVdBTte+IOXBYOvWJ2ZhkT97f8J4xGErObY/FLTHPC4e5Yjo5U5v3iBOfDtRxHGHJ75wmxy3C66WyjQnwtOv8As89nZRVq4oG2jCm3xOeRq9F+58+kzyNJvslwQPSBVPo1C1lVSPfVF6lhpTU/c1O+Yc7lhcMlJQlNQqjYAWHj6+MygTzMW7ak0RESKREQEREBERAREQEREBERATwRfQzzECA4r2bSpmKWBYWZSAUcdGU6Eb6H8Jxjtt7NaSsWpg4Vzfum5oMfundP8QHhPoaY69FXBV1DKdwwBB8wZd/U18fGHE+DVsObVE05MO8pHUMJpUazIQysVYbEEgj1E+reK+zPBViWQVKDHU+6chSfGm11+QEq/EPYqjXy1abfrUyjerU21+UdHbg541WI77Cp41Up1CP2qikzz/ap50qB8fdqP4bCdWxXsKr37r0beFV/81L+c1v/ANFYr7dMf+of/rgcwfijckor5UqR/iBMx1cdUbQu1j9UaL+6LCdaw/sGr/XrUf3nP/L/AJywcN9hlBTerWv4Kv5M5I/wwOBUMMzmyKW9NB5mXnsh7MMVjCGK5af2jdU/eI737IM73wbsDgcNYrRDsPrVO/tzC/AD4hRLOBAqXZHsDhsCFYAVKo2ciwQ7fo11y+ep1OttJbYiRSIiAiIgIiICIiAiIgIiICIiAiIgIiICIiAiIgIiICIiAiIgIiICIiAiIgIiICIiAiIgIiICIiAiIgIiICIiAiIgIiICIiAiIgIiICIiAiIgIiICIiAiIgIiICIiAiIgIiICIiAiIgIiICIiAiIgIiICIiAiIgIiICIiAiI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1" descr="data:image/jpeg;base64,/9j/4AAQSkZJRgABAQAAAQABAAD/2wCEAAkGBxQSEhUUExQUFRUXGBcVGRYYGBQaFxYXGBgXFhgYGBgYHSggGhomHxYVIjEiJSkrLi8vFx8zODMtNygvLisBCgoKDg0OGhAQGiwkHCQsLCwsLCwsLCwsLCwsLCwsLCwsLCwsLCw0LCwsLCwsLCwsLCwsLCwsLCw3LCwsLCwsLP/AABEIAOEA4QMBIgACEQEDEQH/xAAcAAEAAgMAAwAAAAAAAAAAAAAABQYDBAcBAgj/xABJEAACAQIEAwUEBgcFBgYDAAABAgADEQQSITEFQVEGImFxgQcTMpEUQlJiobEjcoKSssHRFTOiwvBDk7PD4fEkc4OUo9MWF1P/xAAXAQEBAQEAAAAAAAAAAAAAAAAAAQID/8QAHREBAQACAwEBAQAAAAAAAAAAAAECERIhMVFBIv/aAAwDAQACEQMRAD8A7jERAREQEREBERAREQEREBERAREQEREBERAREQEREBERAREQEREBERAREQEREBERARPV3A3Npr1MX0Hz/pGhtTwTaQnE+M06C5q9enSXq7qg9LnWVHHe1PhdMkfSDUI+xTqN8mKhT6GXQ6Ma6/aHzE8fSF+0PnOTVPbPgAbCli28qdMfnUvKDxn2j8Qq4pzgqlcUmy5KRpU2YWRQwtlb62bnzl0m302rA7EGeZwrs92m4+5XNg0qLz94vuXt1+IEfumdR4LjMWyXrUDTb7Kv7wfN1W0cTayRNSniX+tTb0y/lmnuMYOYdfNTb5jSTVVsRPSnVVtiD5T3kCIiAiIgIiICIiAiIgIiICIiAiJ4JtA8yK41x2jhqTVatRadNfidtvIDdmPIDUzR7YdqKGBw7Vq7WUaKo+Oo/JFHX8p8w9sO12I4nWz1TZAT7uivwUx4dW6sdT4CwFF07a+2WvWYpgb0ad7e+NjWceHKmPAXPiNphx3tJ4pj8tPDL7i4A/RKWqOba2axI690AjrNPsF7OGxa/SKzCnhxcl22IG+W/wAW2+35G4cJ49S9+MLwmgTRBy18X3QxX7jsDc38LHXKo+Iak+s2/FYo+zqqzB8dXK1X1CHNWxD+Pu1JNtdSTpztLfwj2YUdL0rDe9Zszf7uiVVfV28pe+F8MSkCVUIDqzEku3i7tdmPmSZt1aihcz92nyU6FvFudui7nnNJr6g+G9jMInw0Ue2mdwoQdR3QM34+cmMtGkMqKrHkigIn7qC9vO8ieLcdykKbqSO7SW3vCNgSNqa8tdTtod/FDhtWoL1m9yh/2a6sf1r7nxe9+aiUb540wuAyLl3SmtyPO17fhNf+1ajf/wBLdSyAf4SZmp4WjT+FdBtfW3keXkLDwnk4xBzAPpM9JtiXH1B9a3m4/ms26HFKg53/AB/EWmIYtTzB9bz2AQ7qp9LfiJDbdXiKt8aftDW37Q1m9QxBtdGDjoTr6MPyI9ZX8Vggw7jMjcu8Rb9VgNPUGYaVR6dg2YsPrAKHI8h3X9IXa4UcQG02bmp38/EeI0maV7D8QVwM9rX0cXFj480b8JKUcUVIVze+ivsCeQbo34Hw2ksa23YiJlSIiAiIgIiICIiAiIgJA9oONU6NN6lR8lKmMzN4bC3Uk6AcyZJcSxORfEz529tPas1a30Km36Okb1SDo9b7Pkm3nm6CWfUVLtv2rq8SxBqvcILrSp30pp08WO5PM+AAFr9lfs9GK/8AGYvuYRLkAnL73Lq1zypC2p52t1tBezXseeI4mznLh6VmrNe2hvlRT9prHyAJ5C/T+2PEDjaq8LwOmFpBRiGpfD3bZcOhGlhbvW8tLEGwqO4txCpxqr7jD3o8Npdy6jK2Iy8lGy0xYWFuVzrYL0Hs7wSnh6a06ShFXkOX9Sep1mLgXAxQRUUBQBYAch00kvbZAbC12PRRv6nb59JpDFYkKucglQbU0GpqPysOeu19NydBKd2k7Q1KTpRpAVsfW+CmNUoKd2PW2veNr2OwuTJ9s+0K4Oga5GZyAlGnzu2iqBuCdzzCi2+8V2L4A2HVq9c58biO9VY/UB1FNeijS9ugGwFlSpLs9wZMGpd299iXOapVOpzHSy/lfwsLAACSLVH27o/GbWGwXMzfp0LbCS3ZpEpwy/xa+eszpwpeg+UllpTIEkXSFfhCnkPlNapwgr8DEfiPkZY8k8FIOKrGrUp/GLj7Q/mJsLVDDkR0/wBbGTVbDA8pCYzhxQ5k9RyMrNmmNhlOYHwudfRx9YeO/wCUzYXiiqz0n+FQM6HU01f4X1+OidRm5EEctNelXv8AkQfyMzY7Be/VXpkJXpf3bnUa2DI4+tSewDL5EWYAgsWLB1ypCMbg/Ax1J55WPM22PMDqLnflI4DxRSRQcFFcsiKT3qNamMz4cnqBapTb6yajQC9uwVcsCG+NdD49GHgfzBHKZsajZiIkUiIgIiICIiAiJr4+tkpsfCBS/aB2j+i0K2I0vTXLTB51n7tPTmBqxH3TPl6mrVagGrO7AanVmY8yeZJ3nTfbfxclsPhgeRxL9C1Tu07+IVT/ALyVn2c0FWtUxdQXp4Oma+trGrcJRX98hv2Jq93Sfi3YnssvuqPDvpNOkVvUrItnrVq50Y5QbBFACrc7a21nRexfAVwdL3aoFUHun67aC7P4k325WlC9jvCjVerjaurOxVSel7sb+enpOuoJusvd3sPEzWqaLrs1nb9Uf3aeu58Mw5xU7zZepC+n1vwvNHj2OyIzdAXt1J7tMfwfOJN9fRW6mGOM4iKlQXpYXVQdmrMdD+zlJ9KZl3weG5mRnAMDlRRzsCT1NtSfGWSkloz91B5RJlCzyolTxWBxdRmNSsVph2tayLlDAi/w3FrrfW9xvyw0sON4nRo/3lRV8L97l9Ua8x85C1+2VM3FGm9S1wSe6q2Kgk7mwzKdQNPKenDOzFC25caC+pBGW3xMAG0ABsOnmN/E1MPhgcz0qYvfvG5N/iAU6C/gOvWBucExj1qeaooVg7qQDcWDG3M62tfxvN699pReI9taAzBEqV73+MkU7XuBlPIWFu7fTeU/tBxF8a16rMEy5fcq7ilz1KA2Y68xymblE5Oz5wbC41213ExVlFpxns9i/o2PwlW9kJ+itvYJUAVAOgDin4ACdsMsu1l2rfEsJl76jzHUdZ4wGJykH5+IjhOKLU1atXZ6lUke6KIq0nXN7ymmVAe6VYd5mJyzVqp7tyOW4/pKzemftHw4H9KrFVfIrsu6FTehiFB+tSe1+RRmvcKBJDhfEWZErOAjoTSrqL2Uqcr2va6ggOpO6G/1o4bUDo1NtRY6Hmp0I/11mjgKop18hsRVvRa9u9WpIGpkjmalDf8A8kQq5xNLhFS9PKTdqZNM9Ta2UnxKlT6zdmWiIiAiIgIiICQnamp3FQbsQPmbSblW7T4nLVQnZA1T9xC/+Wax9S+Pmf2hcQ9/xHFPyFQ01/Vpfo1t6ID6zec/R+DKNnxmIZj1NLDrkUeWd6nylRqOWJJNySST1J1Jlo7anLT4fQXZMHSe33q7PWb55xEK7j2IwK4fCUqYtdUW/ixF2PzvLCKsq3ZLEu2Hpk06mbKoN1y6ga6va/pJ9lexPdGl+Z/p+c6WMSvai12PWxA82IUfxGV3tNWzvSQbVMQNPuUwW/MJJ3BltWNtwdNNg5/MLK3WGbF4QdBWb1IUfylx6yF54fTsJILNfDLpNDtXh2fCVQjMrBc4Kkg93vEXHUAicmkZ2h7fYXDs9G9arVUgMlFDdTobGo9kGnje0jsf7QKSk+4pM5sBnc5QbbdWP4TnZbWLznyrPJYeIdrsVW3qZAeVPu/j8X4yFLXNybk7k6k+pmK89ryXtGUGe6matSuq/EwH5nyHObvD8DiK5tRoVG8WBUeeuv4RINfHYf3iMoOUnZuasNQR4g2M6t2G7SnH4dqjoKdSnUak6Bs1ioBvew3vfaVXB+z6swvicQtIc1p7/vb/AIiWvs7wmhglZcMtRy5BZibhiL63Ol9es3jNNY9MXFKWR6rAfA1PGL5D9FXCjrkDHzqza4xhr2I3B/6TcqFz3iUSwOo1YDQnvHQDQddhIPiVcKTZmJ0+I/D/AEJ/Dz20Vk4bWy1F88p9dJ79oEFPPVG6qtf/ANu2drDq1N6i+QkdTMsWMQP7onYkX8Q6shH/AMn4QYt/Atasw5OgYdLobE+oemP2ZKSqdmazGjgWY3coKbn7wpNn/wAVMS1yVsiIkCIiAiIgJQO3lYquIYbrhcUR6Uqkv85724pF1xCj62Hxajz93V/pNYpXy9OpfRl/tJG506eEpqOQUYWlrOWzoFWsTxSlUH+0w2GceuGpfzBlxTJ2zB1NN5sMeUr3AfpDgF2RVB+EC9x5yw5dJusRjXRD1t/lf/rK6o/8VhT9yqPkR/WT9Ud7zX8rr/zJX8S1mwz/AGarIf8A1FFv4DLj6sdAo7TYAmrhmuBNkGcm3COJ0BTrVUU3VHdAddlYjnz0mjVrqvxMB4cz5AamdL452CWviqlZ8QadJyGyLoc1hm1FtyCd/rSU4R2TwmH1pYfMft1NPPfcfOY4McXLeH8OxOINqNB2+8wKgDraxa3pLRgPZzVPexVcUxzVLA/ME3/eEv8AWxGRQLmxF1Wkuh1C6NbLuQOW4nigxZcyU7NmA7/ebKRcNckW3W4vtffSaki6RfCOyuEoa0aBdvtt/U7j5yTrYxUBBdUUBjlpLe2UMW1AsD3TyijgKpZXqVdiGCi5HU9AN2Gg2trNlcPSWofhztdrE6kaAkKeQ7vLmJWmvWSwJRM7WVlZu8Gvcm1yANB1A1EwYTEONKjqzEBgF2FtGsbbX5XJHWZ+MqcoYZbqb95iqjmLkanvBRbxkTQxGYFcyZrkkoCAi7sdRyIb1tKlRvaftQKLJRQg1ahOW+oUKbNUYcwp0VfrPpoATOe9pO0DPUFGmSoOujXqNfm7DW5sTpYa2AEgOP8AHjV4o7jRQUpU1+zTUEqPVsrHxJmfiiKlNsTTTNWGU3tfu7BiPAW+Q6S3rHbWGXD+tbZGqVKag0cxcm172K+NyDpe06R2M7WNXRaFbWsgpkNa2dRVpKbjkwuPQ+BnIsTVbEUaWYinVJGXVlBGbRumvIH06ST7J1H/ALSwiByW97TDMD8VrB7+BAMzN2ueW7luO4dmKl6NM/ZxOIT93FVqf5S4yp9m0Hu6IAsGq13/AHqtWrf1/nLZJW4RESKREQEREBKhx+mPfqDsWNP99df+JLfKt2zpkAONxYjzU/8Aaax9TLx8lYqgabsjfErFT5qbH8pba1f9JwyuNjRWkf1qNSpSP+HIfWavtLwHueJYi3w1G9+vitYCpp4XYj0mPhuJb6HmAzHD1dulOuuU+mdF+cT0rvHA6t1kuDpOZ+znimKq3NdQqWAXQDUb6XzfOdGRp0c4VmtY+nz2H7wWQXE6V6VUDdbVV/YIY/4S0nGPLY9enjNJqgDhiNNiOVjy/iX9mN67VOcIxJekrAC1r3JAA0vr/wBplxGNVRdmZgQSMgFrA2PeJ69LcuZF4bsnV921TCtqFPdv9ZDqp9VMstLCohzAai/eN2bW19Tc62HnaZymq01GNQhTRRQWGrNc2syg946m4zWuOhNplXAF6bJWbNcg6WutrWAJHhvYbyAx3bdbH3NMsb1Fu+gDUwLgqNTqQNxqZGVeL4rEZWXMKbCm9lsi2JIqUyxtrlZTYncHpIbXKpiaGGUKzqoUEAE3YD4jpqeQPoJDYrtrSFvdozZgGDN3RlsGJtvouY2NtVt4yv8ADOy7uczNmutO9g1malmRWLkW1TTnc67SycF7MLTyl1QgX0bvnUsdTouhY2sNtJBBf2tjcUcqBgNAwpggL3mp1AX3DC6sNeU3+z/ZqvTqpWqOqlTcrq7Nmp5KgLbakU2vc/DLhkGmg0uBpsDa4HyHygwrDiKYYWIBHQ6jrKvx2ramQumfuC3Kmu9vM/hLJj6uVDbc2UebaD87+krWMQVH0PdXuLoTt5bC99ZYzk492l7NN773qXF9yNxbY+Y0+U96NGsmXuHW1suoOmx2yka72Fh1vOl1sAxuQNBYk3FgDtvIx6Xe8vzmvPUmVivDsqMQ4d+61gL6k732vbqLy34TsjhcBUo1kDNWRatZnY3ORaTAhVFlHfqU9bX8Z78JoZqijlfXy5yy42kKlQDmzLT/AGEPvavoSEX0mVxvSQ4DhfdihTP+zpLf9YKFP8Rk/I/hQuXfqQB5Dn+Nv2ZITNahERIpERAREQEjO0OGz0W8NfTYyTnhluCDsdIHzb7X+GE0sPiQNULYWp6XqUfwNQX+6JTOx9VTWNByAmJRsOSdlZrGk3pUVNel53ftfwIVRWwrWArrlUnZaynNRbyvp5MZ831qRRmRwQykqwO4INiD4gzV92zPNOj9geMuKlShV7tRSdNjcaMD43E6rhq+ZQROGVcYGqUMfc6sKeJy7iqo1f8AbXvbbhp1DhuELnN79/dtYqFJAsduc3GL0tl+c1MWne8CD/W38/V5t09pj4glwLaePQ7g/n6GURddyMtZb56PdfqaV9/NTf0J6S8cOxgqoGB85S1cq2YDXYqdfNT139QR1nvwzG/RHFtaDmy/dO5pk9eh5j1l1ua/Ysqz4bs/h0ZmFJSzN7w5u9ZtdQDoNzsJKZRa1hbp+ExUKwcBlNwZlvOTbFXxSoVBJuxCgAMdzYE5Qcq30zGw1AvqJF8T421Ike7sA1sxIPdX3bMbXCqMrk3Zha2x1EkK+CV3VyWBUWsDoQGDi481EzGkt82UXBuDYXBtluOhtp5QIbimHrPVspc07A27qqDdSNW7pHc5q5BJ0AN5MrewzWvYXttfnbwnszAC5IA6naYlrK3wkHS9xqNyNxpuD8oEdxeva33Qz+oGVfxb8JD4BQKeYk6nL6H+eg/GbXHn1YeCL+bH+Uh6LWuORtf0Oh85rGsb7SVaqGVgtmIBJB+yCBrbxMh6+EyuV3ta/hcA2krTo+9P6I3N8ynUXymxGm+2xmStgr2ZSCW0YbZWXRs1uQINz8uU1lVrV4PTysWG4sB4s3wj+Z8LyYwQ+Kpvp7un97W7MPFnP4Caa4bZFJuQdeYU/G5+82w6C0neGUAzi2lOlpbq9tB5KD82HNZgiWwtHIgXoNT1O5PqbzLETDZERAREQEREBERAhe0nCxWW+3IkbjofQ2+c5D7VewavTqYuiv6cENWte1QWAzhdgdLm3MnpO7sLix2kDxHDZTa19Da/10O6m/P/AKdTNT4lfJnBuICkWVxmpVRkqKN7XuGX7ynUS/8AYvjf0Z/oldrro1Gr9V0bVbeB5dDccpH+1HsScJUOIognD1Df/wAtjup8JW+DYtKiDDV2yC5NGsdqLndWtr7pjv0Pe63suuks2+gMPi7i3+jNkPfQzlvZztG9FzhsWClRLAEn4hyIOxBFiGGhBl9w+ODDf1/rNubaxNPmNf5gbW+8OXqOemAWIKkBkYd5dbEdRzBB9QR5zO1flNetTOpXXnYGxv1B5NoPA2F+Vgy4DHvhSLkvSOgc8ui1ANj0bY/hLfguIpUAsbE8j/I85RKGOC6Nax7puO7c/VdTfKT9k6HkTa82adHLrSbKD/s2PcP6rHbyPzlsmXvValXnEVcqlrXtbwGpAuTyAvcnoDND6ZWe4poosfiJJBXYMpsAQTcW6KTzEhsNxWqlgSQfsvqPQ8x5Gb68cfmgPkSPzvMXCz1rbaq8JzDNUcs1uegB7hfUWOUmmDbTYbEXmHDYB6bh3rIgzEZKYyrUubKrGoWLHbax5DTQ6eN4iKts9EkC/dL90301FtdCR4gm8xVeIsTcKinTW2Yi2xF9AfGZTk9ONveqw+9/lUfykeVmZ7sSxJJPMzLToi12PkOssjPrS4ObVmTUlXFYa2yKw7xtbVbgj1lhRSoYKmgN8rHXYWG25K87f1r54hTeqooj3lWndLqWyKpZWdHt3STlGlrj11nMJRqM5VT7ypoDf+7pDcGpbdtiEGp52Gs3bL202cJRa+VTetU7xbcIu2c+A2Ucz6mWbC4daaBF2HzPMknmSbknqZh4dgFoqQCWZjd3PxO3U9B0A0A2m3OVrUmiIiRSIiAiIgIiICIiAmLE0A62PmD0PWZYgVTimADK9OqgZGFnTcMD9Zf9fjv8/e0DsDUwLGrSvUwzG4Yamnf6reHQz6or0A4sw/qPKV7iPDSlwVDo2hBAytfqDsfwM16z4+XsBxhHprQxeY010p1l1q4fwF/jpdUPmCOe9W4hjcH7txV97QOlOovepVPC9rq3VWsR0kx7VuyNHCMlbDJUWm5IdbEpTboG+re+x9JS+FcWq4ct7tu64s6MA1OovR0a4bn4i+lo3Z0upXSeB+0FKllYZW+ydifun/tLDT7Sq47oProPnOSYfE0GXuO+GqW1JAqUm9UX3lPys/nMVTC4pbut6i6kvTK1F82KXy8visZeTHF1jFY9XN2ZVaxAYEHTmCbFSvVW08J60OINTGjXX7t3pjzUHPT/AGSyjkgnKMP2jqr4/MTYXtTUHIX3uNPXSa5Q4uu4ftC2UnIaijc0v0q+qKC4/aRZ70e12EvY1FRualgh9Uc6fKcfbtKzEMR3hrm5jyI1EkKHbOubLnep91gKv/FDSzLXlNV1z/8AI8Na/vlA/WS38pp4jtxgE1NZW/Vs38N5zGp2rCmz4XDFvvYagD62At8oHb2ov91QwyeK0aN/xQxc79XVdBTte+IOXBYOvWJ2ZhkT97f8J4xGErObY/FLTHPC4e5Yjo5U5v3iBOfDtRxHGHJ75wmxy3C66WyjQnwtOv8As89nZRVq4oG2jCm3xOeRq9F+58+kzyNJvslwQPSBVPo1C1lVSPfVF6lhpTU/c1O+Yc7lhcMlJQlNQqjYAWHj6+MygTzMW7ak0RESKREQEREBERAREQEREBERATwRfQzzECA4r2bSpmKWBYWZSAUcdGU6Eb6H8Jxjtt7NaSsWpg4Vzfum5oMfundP8QHhPoaY69FXBV1DKdwwBB8wZd/U18fGHE+DVsObVE05MO8pHUMJpUazIQysVYbEEgj1E+reK+zPBViWQVKDHU+6chSfGm11+QEq/EPYqjXy1abfrUyjerU21+UdHbg541WI77Cp41Up1CP2qikzz/ap50qB8fdqP4bCdWxXsKr37r0beFV/81L+c1v/ANFYr7dMf+of/rgcwfijckor5UqR/iBMx1cdUbQu1j9UaL+6LCdaw/sGr/XrUf3nP/L/AJywcN9hlBTerWv4Kv5M5I/wwOBUMMzmyKW9NB5mXnsh7MMVjCGK5af2jdU/eI737IM73wbsDgcNYrRDsPrVO/tzC/AD4hRLOBAqXZHsDhsCFYAVKo2ciwQ7fo11y+ep1OttJbYiRSIiAiIgIiICIiAiIgIiICIiAiIgIiICIiAiIgIiICIiAiIgIiICIiAiIgIiICIiAiIgIiICIiAiIgIiICIiAiIgIiICIiAiIgIiICIiAiIgIiICIiAiIgIiICIiAiIgIiICIiAiIgIiICIiAiIgIiICIiAiIgIiICIiAiIgf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3" descr="data:image/jpeg;base64,/9j/4AAQSkZJRgABAQAAAQABAAD/2wCEAAkGBxQTEhUUExMVFRUXFRgYFxcYGBQVGBYXFxUWFhUXFxcYHSggGBolHBYUITEhJSkrLi4uGB8zODMsNygtLisBCgoKDg0OFBAQFywcHBwsLCwsLCwsLCwsLSwtLCwsLCwsLCwsLCwsNCwsNywsLCwsLCwsLCwsLiwzLCssLCwsLP/AABEIAKABLAMBIgACEQEDEQH/xAAcAAEAAgMBAQEAAAAAAAAAAAAABQYDBAcCAQj/xABFEAACAQIDBQQHBQcCAwkAAAABAgADEQQhMQUGEkFRImFxgQcTMpGhscFCUmJy0RQjM5Ki4fBDglOy8RY0RFRjg5PC0v/EABcBAQEBAQAAAAAAAAAAAAAAAAABAgP/xAAdEQEBAQACAwEBAAAAAAAAAAAAARECITFBcTJh/9oADAMBAAIRAxEAPwDuMREBERAREQEREBERARE+XgfYmtjcfTpLeowUWvnOd7W9LNFaq06YupazVOSjqL6mB0wtMH7bT+8PLOcs2r6SqPFaij4huvsr8c/hIv8A7Z46qbU6dOn3WLtA7MManU+4zFi9r0aSl6lQIo1ZshOU0X2q+bYhKY71F/cBefNr7Pq4ik1Cvi3q8QzVKag+/kPGXFdSwG8OFrfwq9NvBh9ZJXnBtm+j/CUzdme/QOSfPhsPnLjgHSkLU/Wfzv8AJbRhjpMSlUtov1b3ufrN+jtc5Xb33jDFmiRWH2pfofAyRp1wdJEZIiICIiAiIgIiICIiAiIgIiICIiAiIgIiICIiAiIMBKfvdvpSwqEhhlccWtz91B9o9+gmLf7e6nhqbrxW4R22GuelNerH4T894/aNbH1wbZ6Ig0Reg+p52gSu8W9VfGvYlgt8kBJv04vvH4TFQ2WqZ1Tdv+Guv+48vCb2AwIpdil26h9p/ovQd8tuxd3VTtv2mPXQSq1d39kqy3dCo5IMgR+I6nzlopKEFlARegsB5zJSozQZjXay/wAMHycjLiP4RnlzMRSriy3skhTpb2n/AC9B+L3TcwuBPD2rU114Rr4sx1PjPVVqWGptVqNYDVjmWJ0VR1PQTQwtOvi+1UU06Z9mkLk25GoftHu0HfKNsYumuVJOM9eX83PyBmYJWbVuEdwt8TcyWwWwCBrw+Gvvm+mwF5n4wK/TwR5v7yTNlcI3J5OjYC8ifjMdTYjDRpMRDNh3HIGbGG2m6Gxz7jr5GZqtN01BmtSU1G055+ECap7dAQtbMD2b2J8JN03uBlbLSUOtsustVXNQGmqkcCjVjzJPSWDZW19Ec+DfrFKn4nwGfZEIiICIiAiIgIiICIiAiIgIiICIiAiIgJF7xbT9RRLC3Geyl9OI8z3AXPlJMzhnpj3vJVkptkxNKn3Kv8Z/M2UecDnW+O3jjK/ChLU0JCHm7E9qoe9jJnA4H1KijTF69S3GRy/COnfInc7BhVfEsPZIVPzZ3PflL3u9spnHrc0LZ3tdiPE6SqmNg7EFFbnNjqZO0aN5qbOwJS/aJubksbkn6SVJCgsfsgm/QDWRUdtRWYLTQGz3LMNAosLX7ybe+ZlVKSMWYKiLxO2gAUdOgyAmsQGpK7rYsOwBdSoOYOXlNbaexVxCDBtWcNxU6jqFFqi3Nqbty6maz0NPd7BvtKsMVVUpRW4oUznwrf226s2R/wCmfTsDs8KMh59Z52bg1pqFUWAElKYgeDQ6T0KMycU08VtejT9qovgDc+4SI3QLRIR940OSI79+g98lcHWLorEcJIuRrbukR6qUAdRIjGbNK9pPdJyfDLqoDD1b5HWaW08DbtKMuY6d8ldo4Sx41854oYhSLEi55Ei/uhWPd7afF+7bUaHrJ4GUjaWHNGpxLoDcfpLbs7FCogYc9ZEbcREIREQEREBERAREQEREBERAREQERECI3qx5o4Wo49ojhT8z9lfnPyvvhiTXxnqqea07UU7yDZj5ted/9Ku0/VrRS4sBVrN1/dKAg8Czn+WcG9HeD9bjVZsxTV6rH8ov8zKLUmzQXoYRPZpqOP8AMbF/oPKdFw1IKABKnuXS9ZUq1jnc2HzMutIZwrNSSYNq0uMJRH+q4U/lGbfAW85tpNbd5uPEq50p0XqebtZfgpieVe8UVNc39ikCzeCgk++087jYdnD4mp7dVifAXyA8AbSPNQmhXfm7rSHgzXb4KZctjUAtNFGgHzmp+folaVPKZbWmtjsalFONyQotoL66SvYnfNdEpFu9iFHusZmoz4vYxqVHZqrEXLBQSbAkWsBrmJsYPYdJR7Fhf7VgPHn3Su1t5a76FUHRRp5maNTEM/tszeJJk1NXOvjsMlxxrf8ACONh16zTr7xoPZpsx6s3D8JWRPUDex+8tdgbMKf5R9TJHdHbLVMIrOxZwzKxOpIP/SVfEUrzNuGrA4mgeTLUXwYFW+KiWDd3w3zGH4UOXGbE9BOI7c35xXrj6p+BV0AAPF+IkjO87fvBuzTr+rFUXBfhvzBIuvxAHnIBvRxhyvrGVagJOqkMM7EEg2Mqpjcza9TH7Mp1qigVAWUnk3CbcQ8bSZ3RxVnamdDmJm2NQWnRSnSRUpgWA7vASLRfV1wRyb5zNVewZ9nlDPUMkREBERAREQEREBERAREQEREBERA4v6aKlmxLdMPTQf8AuVP7GUD0YrZMfV+5hgv/AMj2+hl29OB/7z3/ALMPi5lE3EqcOD2j3rQH9bwq/ejvDFcOXNu2xPgNJbMOZAbmZYSn+WWDDt3Sj1i3tTc9Eb5T7sYhBimtpQpr8G/WY8ff1VTL7B+U8UavYxo/9OkR4G/6RPasGFS+GpD71dj/ACrl/wA0t1faNPDqGqtwgkKtgWZj0VVzJsLyrbPzw1E9Kr/IfpJ3bCFfVVw1jRqAn8rngf4G9+6av54lSm1FFbDPwm4ZCR5ZjLlOaq06LsV2Prlc3Zazg/lJ4l/pYDylRO7lc1GCpZQxsxIAIvlbrMVmo1GmVTJ6hunwi9asqjoB9WP0klhtk4Yeyj1e83I95sIkJFWo55DM9BmfhJTDbFrP9jh/NYfCWQ1vViwFKiPef5VtPFfEgcILPULC4A7II8pcXEYu7wXOrWVe5dfef0m9gNnUqbF6VNmYixY8xrbPLpNlWCrxcC0/aBLa/hPEeRmlSxrIx46nGTcWAyFsxn4S4JI0WbXgUa59o5G4PICQu0sTf2WJUZEm1mN+QHKVrfvf4YdOFRxMxsqg24j48lHMyO2RvAKhRa9XhZgGWkvZ4/M6DXvMzbiya6DhdJpbYpqLtxAMAGt1sTlKhvTvg+DCNTVWLE3BLcIA5E6i/WWStiVr0Vq8Ni1PisdVuAbScec5FmLlhKgKqQbi0zTT2Uv7pPCbkrJERAREQEREBERAREQEREBERAREQOJemykzfteRsKeGYHlkzA/Oc33Na1DGoftUqbD/AG1P7ztXpZwHElS3+ph2Hmmf/wCZwbdit+84b246TIfLMfSVXXdya98NT7haWfDmc+9H2J7DIT7LfAy80TAkVscpHYhrVqy/8TDC3jTZgf8AmE20aae02tUovy4jTPhUA+oERX3d43w1RT9ioreRup+Ylg9YtWk1MhiGThPCCSLjrpeVTYZIrVKIIHrAQL9dR9JaNnB3pBA5Rla/XI3+vymp3x+L6b9K6sSqhWfhuajZsVFgQg52mvU2it+E1WY9EHD4c79Z6XZ9NG9Y79q97khQD0E1a28WEohirBuEFjwDiNr63PnIy3qSn1rKKIAANqpPEb2y1mzQw1XiDtVJtbs2y53v7x7pVMZvwbgU6WRF7sbmwYBuyO43mtV2hjKvEvEUNjw27GYv56iBba2Dw9LtVGUfmIGXgLTAd5cMpVEJOYXsiwF2C6+JkJQ3NdmLVKgHEcwLscyftHuJ68pMYbdbDpYlS5HNj4D/AOogb21TdD3Z6BvcDrKZi8awBBL558TWyUakAaS6Yo5Gc+26WcNw/bP9I0/WBx7ebafrcfxP7ClVUdFv/l5ct7cCtAJjaanisgtqoCjssZD7wboPVbjXI9ALn3S+bouThhQxa2qIOy+bBk5Aj3TlzluY1xzxVFxWNxOKTD+p/it2jTyIyOpVuX952bDn90t7cdrHw0lUwG5i/tYxKuV/CRfOxHXIZnKWvD4fthQSe0M9NMz8bTPDhZZ10vUmLfgxZV8P8+s2J4pLl8J7nVzIiICIiAiIgIiICIiAiIgIiICIiBWt98HxURUt/DOferZMJ+WsXhzhcS6c6VW471vkfMET9h43DipTdDoykeFxrPzL6TtkMlZa3CTk1OrloV0J6ZH+mWDNu9i/VYm1+y4y+Y+c6TQq6TjmxT6xACe1RIBtzU+yfDlOm7GxvEg+MKsaPMe0KHraTpexI7J6MM1PvtMCVZmWpCoarijeliALHLiHRlyYfOXijiRxLVX2agufP2vMN85S8SoWoUPsVjdT92oNR5jP3yR3ZxntYd8je9MnQNbMeBE1x6v8qxY95di/tSIoYIUcMGtxaa5XmpgtzaCG7FnuCM+yLHO1hJDZuN+w1wRpfuyI8RJK8lmeWcaGH2DSXS4FrADK3mM+XWbirRpfdXIkaXtz1zmLaKOyfuyQwIIsbXtyJuMpip7LJ9VxvxFF4SQMnFwRqctPjAz4naoUqqrxswBXMKM8sybnK3TnNyjU4kVrW4lBte9rjS/Oa2HwdNeBdSgPDc3IuRfL3TcAhURt+rw0yObHh9+vwvKhVW5k/vPV7YH3Vv5sbfISDvJRgNIT7g0Fyb6/KenzNh5/pM6URCNzEbQpYdOKq6oOpNszpJbYKh2DggrYWIzBvmSDIR8MHUKVDg5WYA37s9ZNbA2A1KqKq1CqlArUtVPDexHQ5/ASi1CIiZQiIgIiICIiAiIgIiICIiAiIgIiICUzfjY6sC5UFXHDUHXLK/xlzmPEUQ6lToRA/JG1ME+zcYRm1M3I5cdNuXiJaMDjzTIKniUgEHqDzHf3S27/AG6gqq1F8mW5pPbQ9PAzlGysU1Bzh611sxsT9knX/aZVdZwmMDAGbiV5R8FtArl05dP7Sewu0AwyOfSQTWMpCqhQm19D90/ZPiDIxarMbNlVQ2NufQjuPKZqOJnjG0PWWZcnXQ8iOanu+RlVYMPjziEuP46WuuhqW5j8Y+MkNi7yq/ZfIjIk8j0YcvGUWniWvxC6uMj1B6N9Gm5j8XTqj1rMaOIp5lgLrUA1DAak9RNb6quoo4IuDcdRIrGbTVuwFqE3BspA4hfmemWkqFHa70XsA9IGxW+asCL5cpNYfeZx7VNW71NpPCN/gq0wWVFpgDoaj53Jy15CSex8W7q3GjrY5M4txg53A1EgMTvGrgC1RLH7LAX7r8p8p7wuLcKmwFgGN8uRJ1JjUY94K16zdxHwEiw18h75kxBNRy7ak3sNBHEo1PlIrLRpzLxcvef85zArk9w+Jkts7BXsf8/uYG1sfB6E9wA6d3jLXSSwEwYPChR3/Lr5zaEMkREgREQEREBERAREQEREBERAREQEREBERA0Ns7MWuhUgX+yehnD9+d0/Wkqw4KyX4Wtkw+o+U7/I7bOx6eIThcWa3Zfmp6iWUflKhtB6DepxAI4clce0vT8yzPSxlWiwJbjQ6OvP/OktvpF9HtVanGD2iMjnwPbSx+w3dObLVq4dijKQQc0YZf53iB0fZ+1ywFx+kk8LtAHNTcA285zI49av+o9Fulyye/UTbo7QxFPkKg+8h+dtYV1LDrTdg7EBl01uRzGXI9JG7SRfWXACJqoPFwhu8/Z7pS6G95X2lIPflJjC76UTkxgWjD7aq0hw1F4kPI2ZW8ORm7Q2hhn0JpnpfL3HTyMrWG21hT/DreqvqBZkPihyM2zjKDe0KD96saR/lNxKurKi39mqpn0hubL7x+kq5rYD7XEp7mpt8iJI4ChhKhUU1rVCfZCopv8A1aQak3cfaceAN5s4WjxHsL5nM+6Tez92GyPqVTT23uR/tQWv5yfw2w1A7bX7lHq187G58zIK9s/Zfatmz9By/MdFlsweCCDOxPhp4frNijRCiygAdBMkMkREgREQEREBERAREQEREBERAREQEREBERAREQEREDHWoq4KsAwOoIuJRt6/RrQxKkoAD905r/tOqy+xA/Lm8voyr4Yk2ZV6sLr/ADrl75UK2y61M+yfFTf5T9okX1kbi938LUvx4ek19TwLc+Ygfjz9srDUnzF/mI/bXPJf5B+k/WJ3EwH/AJZP6v1gbh4Af+GX4/rA/KdOlWfRWPgoH0kzsvc/E12sFN/Nj7hP09ht1MGns4en5ji+claOHVRZVVRpkAPlKON7reh8izVzw6fibyGi/wCZTq2xdh0cMvDSS17XY5sxHU/TSSVp9kHy0+xEBERAREQEREBERAREQEREBERA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60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11944"/>
            <a:ext cx="8458200" cy="907256"/>
          </a:xfrm>
        </p:spPr>
        <p:txBody>
          <a:bodyPr/>
          <a:lstStyle/>
          <a:p>
            <a:r>
              <a:rPr lang="en-US" sz="2400" dirty="0" smtClean="0"/>
              <a:t>CLR </a:t>
            </a:r>
            <a:r>
              <a:rPr lang="en-US" dirty="0"/>
              <a:t>P</a:t>
            </a:r>
            <a:r>
              <a:rPr lang="en-US" sz="2400" dirty="0" smtClean="0"/>
              <a:t>articipation in th</a:t>
            </a:r>
            <a:r>
              <a:rPr lang="en-US" dirty="0" smtClean="0"/>
              <a:t>e Ancillary Services Markets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375" y="1066800"/>
            <a:ext cx="8356702" cy="532250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CLRs </a:t>
            </a:r>
            <a:r>
              <a:rPr lang="en-US" sz="2000" b="1" dirty="0" smtClean="0">
                <a:solidFill>
                  <a:schemeClr val="tx2"/>
                </a:solidFill>
              </a:rPr>
              <a:t>are awarded the </a:t>
            </a:r>
            <a:r>
              <a:rPr lang="en-US" sz="2000" b="1" dirty="0">
                <a:solidFill>
                  <a:schemeClr val="tx2"/>
                </a:solidFill>
              </a:rPr>
              <a:t>same as </a:t>
            </a:r>
            <a:r>
              <a:rPr lang="en-US" sz="2000" b="1" dirty="0" smtClean="0">
                <a:solidFill>
                  <a:schemeClr val="tx2"/>
                </a:solidFill>
              </a:rPr>
              <a:t>GRs and face similar requirements. </a:t>
            </a:r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CLRs can participate in Reg Up, Reg Dn, RRS and NSRS.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The portion of the CLR’s load that can provide AS is based on its droop settings and can be limited from 20% to 100% of the MPC.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Deployment of CLRs providing RRS or NSRS releases the capacity to be deployed by SCED in the RTM.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</a:p>
          <a:p>
            <a:pPr lvl="1"/>
            <a:r>
              <a:rPr lang="en-US" sz="1600" dirty="0" smtClean="0">
                <a:solidFill>
                  <a:schemeClr val="tx2"/>
                </a:solidFill>
              </a:rPr>
              <a:t>SCED engine dispatches the Load based on Bid to Buy curves.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Deployment of Regulation is done by Load Frequency Control (LFC) in addition to any signals from SCED.</a:t>
            </a:r>
          </a:p>
          <a:p>
            <a:pPr lvl="1"/>
            <a:r>
              <a:rPr lang="en-US" sz="1600" b="1" dirty="0" smtClean="0">
                <a:solidFill>
                  <a:schemeClr val="tx2"/>
                </a:solidFill>
              </a:rPr>
              <a:t>This signal is sent to the QSE and not the Resource directly.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Performance for AS is included in the CLREDP metrics.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 smtClean="0">
              <a:solidFill>
                <a:schemeClr val="tx2"/>
              </a:solidFill>
            </a:endParaRPr>
          </a:p>
          <a:p>
            <a:endParaRPr lang="en-US" sz="2000" b="1" dirty="0" smtClean="0">
              <a:solidFill>
                <a:schemeClr val="tx2"/>
              </a:solidFill>
            </a:endParaRPr>
          </a:p>
          <a:p>
            <a:endParaRPr lang="en-US" sz="2000" b="1" dirty="0" smtClean="0">
              <a:solidFill>
                <a:schemeClr val="tx2"/>
              </a:solidFill>
            </a:endParaRPr>
          </a:p>
          <a:p>
            <a:endParaRPr lang="en-US" sz="2000" b="1" dirty="0" smtClean="0">
              <a:solidFill>
                <a:schemeClr val="tx2"/>
              </a:solidFill>
            </a:endParaRPr>
          </a:p>
          <a:p>
            <a:endParaRPr lang="en-US" sz="900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en-US" sz="1300" dirty="0" smtClean="0">
              <a:solidFill>
                <a:schemeClr val="tx2"/>
              </a:solidFill>
            </a:endParaRPr>
          </a:p>
        </p:txBody>
      </p:sp>
      <p:sp>
        <p:nvSpPr>
          <p:cNvPr id="6" name="AutoShape 9" descr="data:image/jpeg;base64,/9j/4AAQSkZJRgABAQAAAQABAAD/2wCEAAkGBxQSEhUUExQUFRUXGBcVGRYYGBQaFxYXGBgXFhgYGBgYHSggGhomHxYVIjEiJSkrLi8vFx8zODMtNygvLisBCgoKDg0OGhAQGiwkHCQsLCwsLCwsLCwsLCwsLCwsLCwsLCwsLCw0LCwsLCwsLCwsLCwsLCwsLCw3LCwsLCwsLP/AABEIAOEA4QMBIgACEQEDEQH/xAAcAAEAAgMAAwAAAAAAAAAAAAAABQYDBAcBAgj/xABJEAACAQIEAwUEBgcFBgYDAAABAgADEQQSITEFQVEGImFxgQcTMpEUQlJiobEjcoKSssHRFTOiwvBDk7PD4fEkc4OUo9MWF1P/xAAXAQEBAQEAAAAAAAAAAAAAAAAAAQID/8QAHREBAQACAwEBAQAAAAAAAAAAAAECERIhMVFBIv/aAAwDAQACEQMRAD8A7jERAREQEREBERAREQEREBERAREQEREBERAREQEREBERAREQEREBERAREQEREBERARPV3A3Npr1MX0Hz/pGhtTwTaQnE+M06C5q9enSXq7qg9LnWVHHe1PhdMkfSDUI+xTqN8mKhT6GXQ6Ma6/aHzE8fSF+0PnOTVPbPgAbCli28qdMfnUvKDxn2j8Qq4pzgqlcUmy5KRpU2YWRQwtlb62bnzl0m302rA7EGeZwrs92m4+5XNg0qLz94vuXt1+IEfumdR4LjMWyXrUDTb7Kv7wfN1W0cTayRNSniX+tTb0y/lmnuMYOYdfNTb5jSTVVsRPSnVVtiD5T3kCIiAiIgIiICIiAiIgIiICIiAiJ4JtA8yK41x2jhqTVatRadNfidtvIDdmPIDUzR7YdqKGBw7Vq7WUaKo+Oo/JFHX8p8w9sO12I4nWz1TZAT7uivwUx4dW6sdT4CwFF07a+2WvWYpgb0ad7e+NjWceHKmPAXPiNphx3tJ4pj8tPDL7i4A/RKWqOba2axI690AjrNPsF7OGxa/SKzCnhxcl22IG+W/wAW2+35G4cJ49S9+MLwmgTRBy18X3QxX7jsDc38LHXKo+Iak+s2/FYo+zqqzB8dXK1X1CHNWxD+Pu1JNtdSTpztLfwj2YUdL0rDe9Zszf7uiVVfV28pe+F8MSkCVUIDqzEku3i7tdmPmSZt1aihcz92nyU6FvFudui7nnNJr6g+G9jMInw0Ue2mdwoQdR3QM34+cmMtGkMqKrHkigIn7qC9vO8ieLcdykKbqSO7SW3vCNgSNqa8tdTtod/FDhtWoL1m9yh/2a6sf1r7nxe9+aiUb540wuAyLl3SmtyPO17fhNf+1ajf/wBLdSyAf4SZmp4WjT+FdBtfW3keXkLDwnk4xBzAPpM9JtiXH1B9a3m4/ms26HFKg53/AB/EWmIYtTzB9bz2AQ7qp9LfiJDbdXiKt8aftDW37Q1m9QxBtdGDjoTr6MPyI9ZX8Vggw7jMjcu8Rb9VgNPUGYaVR6dg2YsPrAKHI8h3X9IXa4UcQG02bmp38/EeI0maV7D8QVwM9rX0cXFj480b8JKUcUVIVze+ivsCeQbo34Hw2ksa23YiJlSIiAiIgIiICIiAiIgJA9oONU6NN6lR8lKmMzN4bC3Uk6AcyZJcSxORfEz529tPas1a30Km36Okb1SDo9b7Pkm3nm6CWfUVLtv2rq8SxBqvcILrSp30pp08WO5PM+AAFr9lfs9GK/8AGYvuYRLkAnL73Lq1zypC2p52t1tBezXseeI4mznLh6VmrNe2hvlRT9prHyAJ5C/T+2PEDjaq8LwOmFpBRiGpfD3bZcOhGlhbvW8tLEGwqO4txCpxqr7jD3o8Npdy6jK2Iy8lGy0xYWFuVzrYL0Hs7wSnh6a06ShFXkOX9Sep1mLgXAxQRUUBQBYAch00kvbZAbC12PRRv6nb59JpDFYkKucglQbU0GpqPysOeu19NydBKd2k7Q1KTpRpAVsfW+CmNUoKd2PW2veNr2OwuTJ9s+0K4Oga5GZyAlGnzu2iqBuCdzzCi2+8V2L4A2HVq9c58biO9VY/UB1FNeijS9ugGwFlSpLs9wZMGpd299iXOapVOpzHSy/lfwsLAACSLVH27o/GbWGwXMzfp0LbCS3ZpEpwy/xa+eszpwpeg+UllpTIEkXSFfhCnkPlNapwgr8DEfiPkZY8k8FIOKrGrUp/GLj7Q/mJsLVDDkR0/wBbGTVbDA8pCYzhxQ5k9RyMrNmmNhlOYHwudfRx9YeO/wCUzYXiiqz0n+FQM6HU01f4X1+OidRm5EEctNelXv8AkQfyMzY7Be/VXpkJXpf3bnUa2DI4+tSewDL5EWYAgsWLB1ypCMbg/Ax1J55WPM22PMDqLnflI4DxRSRQcFFcsiKT3qNamMz4cnqBapTb6yajQC9uwVcsCG+NdD49GHgfzBHKZsajZiIkUiIgIiICIiAiJr4+tkpsfCBS/aB2j+i0K2I0vTXLTB51n7tPTmBqxH3TPl6mrVagGrO7AanVmY8yeZJ3nTfbfxclsPhgeRxL9C1Tu07+IVT/ALyVn2c0FWtUxdQXp4Oma+trGrcJRX98hv2Jq93Sfi3YnssvuqPDvpNOkVvUrItnrVq50Y5QbBFACrc7a21nRexfAVwdL3aoFUHun67aC7P4k325WlC9jvCjVerjaurOxVSel7sb+enpOuoJusvd3sPEzWqaLrs1nb9Uf3aeu58Mw5xU7zZepC+n1vwvNHj2OyIzdAXt1J7tMfwfOJN9fRW6mGOM4iKlQXpYXVQdmrMdD+zlJ9KZl3weG5mRnAMDlRRzsCT1NtSfGWSkloz91B5RJlCzyolTxWBxdRmNSsVph2tayLlDAi/w3FrrfW9xvyw0sON4nRo/3lRV8L97l9Ua8x85C1+2VM3FGm9S1wSe6q2Kgk7mwzKdQNPKenDOzFC25caC+pBGW3xMAG0ABsOnmN/E1MPhgcz0qYvfvG5N/iAU6C/gOvWBucExj1qeaooVg7qQDcWDG3M62tfxvN699pReI9taAzBEqV73+MkU7XuBlPIWFu7fTeU/tBxF8a16rMEy5fcq7ilz1KA2Y68xymblE5Oz5wbC41213ExVlFpxns9i/o2PwlW9kJ+itvYJUAVAOgDin4ACdsMsu1l2rfEsJl76jzHUdZ4wGJykH5+IjhOKLU1atXZ6lUke6KIq0nXN7ymmVAe6VYd5mJyzVqp7tyOW4/pKzemftHw4H9KrFVfIrsu6FTehiFB+tSe1+RRmvcKBJDhfEWZErOAjoTSrqL2Uqcr2va6ggOpO6G/1o4bUDo1NtRY6Hmp0I/11mjgKop18hsRVvRa9u9WpIGpkjmalDf8A8kQq5xNLhFS9PKTdqZNM9Ta2UnxKlT6zdmWiIiAiIgIiICQnamp3FQbsQPmbSblW7T4nLVQnZA1T9xC/+Wax9S+Pmf2hcQ9/xHFPyFQ01/Vpfo1t6ID6zec/R+DKNnxmIZj1NLDrkUeWd6nylRqOWJJNySST1J1Jlo7anLT4fQXZMHSe33q7PWb55xEK7j2IwK4fCUqYtdUW/ixF2PzvLCKsq3ZLEu2Hpk06mbKoN1y6ga6va/pJ9lexPdGl+Z/p+c6WMSvai12PWxA82IUfxGV3tNWzvSQbVMQNPuUwW/MJJ3BltWNtwdNNg5/MLK3WGbF4QdBWb1IUfylx6yF54fTsJILNfDLpNDtXh2fCVQjMrBc4Kkg93vEXHUAicmkZ2h7fYXDs9G9arVUgMlFDdTobGo9kGnje0jsf7QKSk+4pM5sBnc5QbbdWP4TnZbWLznyrPJYeIdrsVW3qZAeVPu/j8X4yFLXNybk7k6k+pmK89ryXtGUGe6matSuq/EwH5nyHObvD8DiK5tRoVG8WBUeeuv4RINfHYf3iMoOUnZuasNQR4g2M6t2G7SnH4dqjoKdSnUak6Bs1ioBvew3vfaVXB+z6swvicQtIc1p7/vb/AIiWvs7wmhglZcMtRy5BZibhiL63Ol9es3jNNY9MXFKWR6rAfA1PGL5D9FXCjrkDHzqza4xhr2I3B/6TcqFz3iUSwOo1YDQnvHQDQddhIPiVcKTZmJ0+I/D/AEJ/Dz20Vk4bWy1F88p9dJ79oEFPPVG6qtf/ANu2drDq1N6i+QkdTMsWMQP7onYkX8Q6shH/AMn4QYt/Atasw5OgYdLobE+oemP2ZKSqdmazGjgWY3coKbn7wpNn/wAVMS1yVsiIkCIiAiIgJQO3lYquIYbrhcUR6Uqkv85724pF1xCj62Hxajz93V/pNYpXy9OpfRl/tJG506eEpqOQUYWlrOWzoFWsTxSlUH+0w2GceuGpfzBlxTJ2zB1NN5sMeUr3AfpDgF2RVB+EC9x5yw5dJusRjXRD1t/lf/rK6o/8VhT9yqPkR/WT9Ud7zX8rr/zJX8S1mwz/AGarIf8A1FFv4DLj6sdAo7TYAmrhmuBNkGcm3COJ0BTrVUU3VHdAddlYjnz0mjVrqvxMB4cz5AamdL452CWviqlZ8QadJyGyLoc1hm1FtyCd/rSU4R2TwmH1pYfMft1NPPfcfOY4McXLeH8OxOINqNB2+8wKgDraxa3pLRgPZzVPexVcUxzVLA/ME3/eEv8AWxGRQLmxF1Wkuh1C6NbLuQOW4nigxZcyU7NmA7/ebKRcNckW3W4vtffSaki6RfCOyuEoa0aBdvtt/U7j5yTrYxUBBdUUBjlpLe2UMW1AsD3TyijgKpZXqVdiGCi5HU9AN2Gg2trNlcPSWofhztdrE6kaAkKeQ7vLmJWmvWSwJRM7WVlZu8Gvcm1yANB1A1EwYTEONKjqzEBgF2FtGsbbX5XJHWZ+MqcoYZbqb95iqjmLkanvBRbxkTQxGYFcyZrkkoCAi7sdRyIb1tKlRvaftQKLJRQg1ahOW+oUKbNUYcwp0VfrPpoATOe9pO0DPUFGmSoOujXqNfm7DW5sTpYa2AEgOP8AHjV4o7jRQUpU1+zTUEqPVsrHxJmfiiKlNsTTTNWGU3tfu7BiPAW+Q6S3rHbWGXD+tbZGqVKag0cxcm172K+NyDpe06R2M7WNXRaFbWsgpkNa2dRVpKbjkwuPQ+BnIsTVbEUaWYinVJGXVlBGbRumvIH06ST7J1H/ALSwiByW97TDMD8VrB7+BAMzN2ueW7luO4dmKl6NM/ZxOIT93FVqf5S4yp9m0Hu6IAsGq13/AHqtWrf1/nLZJW4RESKREQEREBKhx+mPfqDsWNP99df+JLfKt2zpkAONxYjzU/8Aaax9TLx8lYqgabsjfErFT5qbH8pba1f9JwyuNjRWkf1qNSpSP+HIfWavtLwHueJYi3w1G9+vitYCpp4XYj0mPhuJb6HmAzHD1dulOuuU+mdF+cT0rvHA6t1kuDpOZ+znimKq3NdQqWAXQDUb6XzfOdGRp0c4VmtY+nz2H7wWQXE6V6VUDdbVV/YIY/4S0nGPLY9enjNJqgDhiNNiOVjy/iX9mN67VOcIxJekrAC1r3JAA0vr/wBplxGNVRdmZgQSMgFrA2PeJ69LcuZF4bsnV921TCtqFPdv9ZDqp9VMstLCohzAai/eN2bW19Tc62HnaZymq01GNQhTRRQWGrNc2syg946m4zWuOhNplXAF6bJWbNcg6WutrWAJHhvYbyAx3bdbH3NMsb1Fu+gDUwLgqNTqQNxqZGVeL4rEZWXMKbCm9lsi2JIqUyxtrlZTYncHpIbXKpiaGGUKzqoUEAE3YD4jpqeQPoJDYrtrSFvdozZgGDN3RlsGJtvouY2NtVt4yv8ADOy7uczNmutO9g1malmRWLkW1TTnc67SycF7MLTyl1QgX0bvnUsdTouhY2sNtJBBf2tjcUcqBgNAwpggL3mp1AX3DC6sNeU3+z/ZqvTqpWqOqlTcrq7Nmp5KgLbakU2vc/DLhkGmg0uBpsDa4HyHygwrDiKYYWIBHQ6jrKvx2ramQumfuC3Kmu9vM/hLJj6uVDbc2UebaD87+krWMQVH0PdXuLoTt5bC99ZYzk492l7NN773qXF9yNxbY+Y0+U96NGsmXuHW1suoOmx2yka72Fh1vOl1sAxuQNBYk3FgDtvIx6Xe8vzmvPUmVivDsqMQ4d+61gL6k732vbqLy34TsjhcBUo1kDNWRatZnY3ORaTAhVFlHfqU9bX8Z78JoZqijlfXy5yy42kKlQDmzLT/AGEPvavoSEX0mVxvSQ4DhfdihTP+zpLf9YKFP8Rk/I/hQuXfqQB5Dn+Nv2ZITNahERIpERAREQEjO0OGz0W8NfTYyTnhluCDsdIHzb7X+GE0sPiQNULYWp6XqUfwNQX+6JTOx9VTWNByAmJRsOSdlZrGk3pUVNel53ftfwIVRWwrWArrlUnZaynNRbyvp5MZ831qRRmRwQykqwO4INiD4gzV92zPNOj9geMuKlShV7tRSdNjcaMD43E6rhq+ZQROGVcYGqUMfc6sKeJy7iqo1f8AbXvbbhp1DhuELnN79/dtYqFJAsduc3GL0tl+c1MWne8CD/W38/V5t09pj4glwLaePQ7g/n6GURddyMtZb56PdfqaV9/NTf0J6S8cOxgqoGB85S1cq2YDXYqdfNT139QR1nvwzG/RHFtaDmy/dO5pk9eh5j1l1ua/Ysqz4bs/h0ZmFJSzN7w5u9ZtdQDoNzsJKZRa1hbp+ExUKwcBlNwZlvOTbFXxSoVBJuxCgAMdzYE5Qcq30zGw1AvqJF8T421Ike7sA1sxIPdX3bMbXCqMrk3Zha2x1EkK+CV3VyWBUWsDoQGDi481EzGkt82UXBuDYXBtluOhtp5QIbimHrPVspc07A27qqDdSNW7pHc5q5BJ0AN5MrewzWvYXttfnbwnszAC5IA6naYlrK3wkHS9xqNyNxpuD8oEdxeva33Qz+oGVfxb8JD4BQKeYk6nL6H+eg/GbXHn1YeCL+bH+Uh6LWuORtf0Oh85rGsb7SVaqGVgtmIBJB+yCBrbxMh6+EyuV3ta/hcA2krTo+9P6I3N8ynUXymxGm+2xmStgr2ZSCW0YbZWXRs1uQINz8uU1lVrV4PTysWG4sB4s3wj+Z8LyYwQ+Kpvp7un97W7MPFnP4Caa4bZFJuQdeYU/G5+82w6C0neGUAzi2lOlpbq9tB5KD82HNZgiWwtHIgXoNT1O5PqbzLETDZERAREQEREBERAhe0nCxWW+3IkbjofQ2+c5D7VewavTqYuiv6cENWte1QWAzhdgdLm3MnpO7sLix2kDxHDZTa19Da/10O6m/P/AKdTNT4lfJnBuICkWVxmpVRkqKN7XuGX7ynUS/8AYvjf0Z/oldrro1Gr9V0bVbeB5dDccpH+1HsScJUOIognD1Df/wAtjup8JW+DYtKiDDV2yC5NGsdqLndWtr7pjv0Pe63suuks2+gMPi7i3+jNkPfQzlvZztG9FzhsWClRLAEn4hyIOxBFiGGhBl9w+ODDf1/rNubaxNPmNf5gbW+8OXqOemAWIKkBkYd5dbEdRzBB9QR5zO1flNetTOpXXnYGxv1B5NoPA2F+Vgy4DHvhSLkvSOgc8ui1ANj0bY/hLfguIpUAsbE8j/I85RKGOC6Nax7puO7c/VdTfKT9k6HkTa82adHLrSbKD/s2PcP6rHbyPzlsmXvValXnEVcqlrXtbwGpAuTyAvcnoDND6ZWe4poosfiJJBXYMpsAQTcW6KTzEhsNxWqlgSQfsvqPQ8x5Gb68cfmgPkSPzvMXCz1rbaq8JzDNUcs1uegB7hfUWOUmmDbTYbEXmHDYB6bh3rIgzEZKYyrUubKrGoWLHbax5DTQ6eN4iKts9EkC/dL90301FtdCR4gm8xVeIsTcKinTW2Yi2xF9AfGZTk9ONveqw+9/lUfykeVmZ7sSxJJPMzLToi12PkOssjPrS4ObVmTUlXFYa2yKw7xtbVbgj1lhRSoYKmgN8rHXYWG25K87f1r54hTeqooj3lWndLqWyKpZWdHt3STlGlrj11nMJRqM5VT7ypoDf+7pDcGpbdtiEGp52Gs3bL202cJRa+VTetU7xbcIu2c+A2Ucz6mWbC4daaBF2HzPMknmSbknqZh4dgFoqQCWZjd3PxO3U9B0A0A2m3OVrUmiIiRSIiAiIgIiICIiAmLE0A62PmD0PWZYgVTimADK9OqgZGFnTcMD9Zf9fjv8/e0DsDUwLGrSvUwzG4Yamnf6reHQz6or0A4sw/qPKV7iPDSlwVDo2hBAytfqDsfwM16z4+XsBxhHprQxeY010p1l1q4fwF/jpdUPmCOe9W4hjcH7txV97QOlOovepVPC9rq3VWsR0kx7VuyNHCMlbDJUWm5IdbEpTboG+re+x9JS+FcWq4ct7tu64s6MA1OovR0a4bn4i+lo3Z0upXSeB+0FKllYZW+ydifun/tLDT7Sq47oProPnOSYfE0GXuO+GqW1JAqUm9UX3lPys/nMVTC4pbut6i6kvTK1F82KXy8visZeTHF1jFY9XN2ZVaxAYEHTmCbFSvVW08J60OINTGjXX7t3pjzUHPT/AGSyjkgnKMP2jqr4/MTYXtTUHIX3uNPXSa5Q4uu4ftC2UnIaijc0v0q+qKC4/aRZ70e12EvY1FRualgh9Uc6fKcfbtKzEMR3hrm5jyI1EkKHbOubLnep91gKv/FDSzLXlNV1z/8AI8Na/vlA/WS38pp4jtxgE1NZW/Vs38N5zGp2rCmz4XDFvvYagD62At8oHb2ov91QwyeK0aN/xQxc79XVdBTte+IOXBYOvWJ2ZhkT97f8J4xGErObY/FLTHPC4e5Yjo5U5v3iBOfDtRxHGHJ75wmxy3C66WyjQnwtOv8As89nZRVq4oG2jCm3xOeRq9F+58+kzyNJvslwQPSBVPo1C1lVSPfVF6lhpTU/c1O+Yc7lhcMlJQlNQqjYAWHj6+MygTzMW7ak0RESKREQEREBERAREQEREBERATwRfQzzECA4r2bSpmKWBYWZSAUcdGU6Eb6H8Jxjtt7NaSsWpg4Vzfum5oMfundP8QHhPoaY69FXBV1DKdwwBB8wZd/U18fGHE+DVsObVE05MO8pHUMJpUazIQysVYbEEgj1E+reK+zPBViWQVKDHU+6chSfGm11+QEq/EPYqjXy1abfrUyjerU21+UdHbg541WI77Cp41Up1CP2qikzz/ap50qB8fdqP4bCdWxXsKr37r0beFV/81L+c1v/ANFYr7dMf+of/rgcwfijckor5UqR/iBMx1cdUbQu1j9UaL+6LCdaw/sGr/XrUf3nP/L/AJywcN9hlBTerWv4Kv5M5I/wwOBUMMzmyKW9NB5mXnsh7MMVjCGK5af2jdU/eI737IM73wbsDgcNYrRDsPrVO/tzC/AD4hRLOBAqXZHsDhsCFYAVKo2ciwQ7fo11y+ep1OttJbYiRSIiAiIgIiICIiAiIgIiICIiAiIgIiICIiAiIgIiICIiAiIgIiICIiAiIgIiICIiAiIgIiICIiAiIgIiICIiAiIgIiICIiAiIgIiICIiAiIgIiICIiAiIgIiICIiAiIgIiICIiAiIgIiICIiAiIgIiICIiAiIgIiICIiAiI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1" descr="data:image/jpeg;base64,/9j/4AAQSkZJRgABAQAAAQABAAD/2wCEAAkGBxQSEhUUExQUFRUXGBcVGRYYGBQaFxYXGBgXFhgYGBgYHSggGhomHxYVIjEiJSkrLi8vFx8zODMtNygvLisBCgoKDg0OGhAQGiwkHCQsLCwsLCwsLCwsLCwsLCwsLCwsLCwsLCw0LCwsLCwsLCwsLCwsLCwsLCw3LCwsLCwsLP/AABEIAOEA4QMBIgACEQEDEQH/xAAcAAEAAgMAAwAAAAAAAAAAAAAABQYDBAcBAgj/xABJEAACAQIEAwUEBgcFBgYDAAABAgADEQQSITEFQVEGImFxgQcTMpEUQlJiobEjcoKSssHRFTOiwvBDk7PD4fEkc4OUo9MWF1P/xAAXAQEBAQEAAAAAAAAAAAAAAAAAAQID/8QAHREBAQACAwEBAQAAAAAAAAAAAAECERIhMVFBIv/aAAwDAQACEQMRAD8A7jERAREQEREBERAREQEREBERAREQEREBERAREQEREBERAREQEREBERAREQEREBERARPV3A3Npr1MX0Hz/pGhtTwTaQnE+M06C5q9enSXq7qg9LnWVHHe1PhdMkfSDUI+xTqN8mKhT6GXQ6Ma6/aHzE8fSF+0PnOTVPbPgAbCli28qdMfnUvKDxn2j8Qq4pzgqlcUmy5KRpU2YWRQwtlb62bnzl0m302rA7EGeZwrs92m4+5XNg0qLz94vuXt1+IEfumdR4LjMWyXrUDTb7Kv7wfN1W0cTayRNSniX+tTb0y/lmnuMYOYdfNTb5jSTVVsRPSnVVtiD5T3kCIiAiIgIiICIiAiIgIiICIiAiJ4JtA8yK41x2jhqTVatRadNfidtvIDdmPIDUzR7YdqKGBw7Vq7WUaKo+Oo/JFHX8p8w9sO12I4nWz1TZAT7uivwUx4dW6sdT4CwFF07a+2WvWYpgb0ad7e+NjWceHKmPAXPiNphx3tJ4pj8tPDL7i4A/RKWqOba2axI690AjrNPsF7OGxa/SKzCnhxcl22IG+W/wAW2+35G4cJ49S9+MLwmgTRBy18X3QxX7jsDc38LHXKo+Iak+s2/FYo+zqqzB8dXK1X1CHNWxD+Pu1JNtdSTpztLfwj2YUdL0rDe9Zszf7uiVVfV28pe+F8MSkCVUIDqzEku3i7tdmPmSZt1aihcz92nyU6FvFudui7nnNJr6g+G9jMInw0Ue2mdwoQdR3QM34+cmMtGkMqKrHkigIn7qC9vO8ieLcdykKbqSO7SW3vCNgSNqa8tdTtod/FDhtWoL1m9yh/2a6sf1r7nxe9+aiUb540wuAyLl3SmtyPO17fhNf+1ajf/wBLdSyAf4SZmp4WjT+FdBtfW3keXkLDwnk4xBzAPpM9JtiXH1B9a3m4/ms26HFKg53/AB/EWmIYtTzB9bz2AQ7qp9LfiJDbdXiKt8aftDW37Q1m9QxBtdGDjoTr6MPyI9ZX8Vggw7jMjcu8Rb9VgNPUGYaVR6dg2YsPrAKHI8h3X9IXa4UcQG02bmp38/EeI0maV7D8QVwM9rX0cXFj480b8JKUcUVIVze+ivsCeQbo34Hw2ksa23YiJlSIiAiIgIiICIiAiIgJA9oONU6NN6lR8lKmMzN4bC3Uk6AcyZJcSxORfEz529tPas1a30Km36Okb1SDo9b7Pkm3nm6CWfUVLtv2rq8SxBqvcILrSp30pp08WO5PM+AAFr9lfs9GK/8AGYvuYRLkAnL73Lq1zypC2p52t1tBezXseeI4mznLh6VmrNe2hvlRT9prHyAJ5C/T+2PEDjaq8LwOmFpBRiGpfD3bZcOhGlhbvW8tLEGwqO4txCpxqr7jD3o8Npdy6jK2Iy8lGy0xYWFuVzrYL0Hs7wSnh6a06ShFXkOX9Sep1mLgXAxQRUUBQBYAch00kvbZAbC12PRRv6nb59JpDFYkKucglQbU0GpqPysOeu19NydBKd2k7Q1KTpRpAVsfW+CmNUoKd2PW2veNr2OwuTJ9s+0K4Oga5GZyAlGnzu2iqBuCdzzCi2+8V2L4A2HVq9c58biO9VY/UB1FNeijS9ugGwFlSpLs9wZMGpd299iXOapVOpzHSy/lfwsLAACSLVH27o/GbWGwXMzfp0LbCS3ZpEpwy/xa+eszpwpeg+UllpTIEkXSFfhCnkPlNapwgr8DEfiPkZY8k8FIOKrGrUp/GLj7Q/mJsLVDDkR0/wBbGTVbDA8pCYzhxQ5k9RyMrNmmNhlOYHwudfRx9YeO/wCUzYXiiqz0n+FQM6HU01f4X1+OidRm5EEctNelXv8AkQfyMzY7Be/VXpkJXpf3bnUa2DI4+tSewDL5EWYAgsWLB1ypCMbg/Ax1J55WPM22PMDqLnflI4DxRSRQcFFcsiKT3qNamMz4cnqBapTb6yajQC9uwVcsCG+NdD49GHgfzBHKZsajZiIkUiIgIiICIiAiJr4+tkpsfCBS/aB2j+i0K2I0vTXLTB51n7tPTmBqxH3TPl6mrVagGrO7AanVmY8yeZJ3nTfbfxclsPhgeRxL9C1Tu07+IVT/ALyVn2c0FWtUxdQXp4Oma+trGrcJRX98hv2Jq93Sfi3YnssvuqPDvpNOkVvUrItnrVq50Y5QbBFACrc7a21nRexfAVwdL3aoFUHun67aC7P4k325WlC9jvCjVerjaurOxVSel7sb+enpOuoJusvd3sPEzWqaLrs1nb9Uf3aeu58Mw5xU7zZepC+n1vwvNHj2OyIzdAXt1J7tMfwfOJN9fRW6mGOM4iKlQXpYXVQdmrMdD+zlJ9KZl3weG5mRnAMDlRRzsCT1NtSfGWSkloz91B5RJlCzyolTxWBxdRmNSsVph2tayLlDAi/w3FrrfW9xvyw0sON4nRo/3lRV8L97l9Ua8x85C1+2VM3FGm9S1wSe6q2Kgk7mwzKdQNPKenDOzFC25caC+pBGW3xMAG0ABsOnmN/E1MPhgcz0qYvfvG5N/iAU6C/gOvWBucExj1qeaooVg7qQDcWDG3M62tfxvN699pReI9taAzBEqV73+MkU7XuBlPIWFu7fTeU/tBxF8a16rMEy5fcq7ilz1KA2Y68xymblE5Oz5wbC41213ExVlFpxns9i/o2PwlW9kJ+itvYJUAVAOgDin4ACdsMsu1l2rfEsJl76jzHUdZ4wGJykH5+IjhOKLU1atXZ6lUke6KIq0nXN7ymmVAe6VYd5mJyzVqp7tyOW4/pKzemftHw4H9KrFVfIrsu6FTehiFB+tSe1+RRmvcKBJDhfEWZErOAjoTSrqL2Uqcr2va6ggOpO6G/1o4bUDo1NtRY6Hmp0I/11mjgKop18hsRVvRa9u9WpIGpkjmalDf8A8kQq5xNLhFS9PKTdqZNM9Ta2UnxKlT6zdmWiIiAiIgIiICQnamp3FQbsQPmbSblW7T4nLVQnZA1T9xC/+Wax9S+Pmf2hcQ9/xHFPyFQ01/Vpfo1t6ID6zec/R+DKNnxmIZj1NLDrkUeWd6nylRqOWJJNySST1J1Jlo7anLT4fQXZMHSe33q7PWb55xEK7j2IwK4fCUqYtdUW/ixF2PzvLCKsq3ZLEu2Hpk06mbKoN1y6ga6va/pJ9lexPdGl+Z/p+c6WMSvai12PWxA82IUfxGV3tNWzvSQbVMQNPuUwW/MJJ3BltWNtwdNNg5/MLK3WGbF4QdBWb1IUfylx6yF54fTsJILNfDLpNDtXh2fCVQjMrBc4Kkg93vEXHUAicmkZ2h7fYXDs9G9arVUgMlFDdTobGo9kGnje0jsf7QKSk+4pM5sBnc5QbbdWP4TnZbWLznyrPJYeIdrsVW3qZAeVPu/j8X4yFLXNybk7k6k+pmK89ryXtGUGe6matSuq/EwH5nyHObvD8DiK5tRoVG8WBUeeuv4RINfHYf3iMoOUnZuasNQR4g2M6t2G7SnH4dqjoKdSnUak6Bs1ioBvew3vfaVXB+z6swvicQtIc1p7/vb/AIiWvs7wmhglZcMtRy5BZibhiL63Ol9es3jNNY9MXFKWR6rAfA1PGL5D9FXCjrkDHzqza4xhr2I3B/6TcqFz3iUSwOo1YDQnvHQDQddhIPiVcKTZmJ0+I/D/AEJ/Dz20Vk4bWy1F88p9dJ79oEFPPVG6qtf/ANu2drDq1N6i+QkdTMsWMQP7onYkX8Q6shH/AMn4QYt/Atasw5OgYdLobE+oemP2ZKSqdmazGjgWY3coKbn7wpNn/wAVMS1yVsiIkCIiAiIgJQO3lYquIYbrhcUR6Uqkv85724pF1xCj62Hxajz93V/pNYpXy9OpfRl/tJG506eEpqOQUYWlrOWzoFWsTxSlUH+0w2GceuGpfzBlxTJ2zB1NN5sMeUr3AfpDgF2RVB+EC9x5yw5dJusRjXRD1t/lf/rK6o/8VhT9yqPkR/WT9Ud7zX8rr/zJX8S1mwz/AGarIf8A1FFv4DLj6sdAo7TYAmrhmuBNkGcm3COJ0BTrVUU3VHdAddlYjnz0mjVrqvxMB4cz5AamdL452CWviqlZ8QadJyGyLoc1hm1FtyCd/rSU4R2TwmH1pYfMft1NPPfcfOY4McXLeH8OxOINqNB2+8wKgDraxa3pLRgPZzVPexVcUxzVLA/ME3/eEv8AWxGRQLmxF1Wkuh1C6NbLuQOW4nigxZcyU7NmA7/ebKRcNckW3W4vtffSaki6RfCOyuEoa0aBdvtt/U7j5yTrYxUBBdUUBjlpLe2UMW1AsD3TyijgKpZXqVdiGCi5HU9AN2Gg2trNlcPSWofhztdrE6kaAkKeQ7vLmJWmvWSwJRM7WVlZu8Gvcm1yANB1A1EwYTEONKjqzEBgF2FtGsbbX5XJHWZ+MqcoYZbqb95iqjmLkanvBRbxkTQxGYFcyZrkkoCAi7sdRyIb1tKlRvaftQKLJRQg1ahOW+oUKbNUYcwp0VfrPpoATOe9pO0DPUFGmSoOujXqNfm7DW5sTpYa2AEgOP8AHjV4o7jRQUpU1+zTUEqPVsrHxJmfiiKlNsTTTNWGU3tfu7BiPAW+Q6S3rHbWGXD+tbZGqVKag0cxcm172K+NyDpe06R2M7WNXRaFbWsgpkNa2dRVpKbjkwuPQ+BnIsTVbEUaWYinVJGXVlBGbRumvIH06ST7J1H/ALSwiByW97TDMD8VrB7+BAMzN2ueW7luO4dmKl6NM/ZxOIT93FVqf5S4yp9m0Hu6IAsGq13/AHqtWrf1/nLZJW4RESKREQEREBKhx+mPfqDsWNP99df+JLfKt2zpkAONxYjzU/8Aaax9TLx8lYqgabsjfErFT5qbH8pba1f9JwyuNjRWkf1qNSpSP+HIfWavtLwHueJYi3w1G9+vitYCpp4XYj0mPhuJb6HmAzHD1dulOuuU+mdF+cT0rvHA6t1kuDpOZ+znimKq3NdQqWAXQDUb6XzfOdGRp0c4VmtY+nz2H7wWQXE6V6VUDdbVV/YIY/4S0nGPLY9enjNJqgDhiNNiOVjy/iX9mN67VOcIxJekrAC1r3JAA0vr/wBplxGNVRdmZgQSMgFrA2PeJ69LcuZF4bsnV921TCtqFPdv9ZDqp9VMstLCohzAai/eN2bW19Tc62HnaZymq01GNQhTRRQWGrNc2syg946m4zWuOhNplXAF6bJWbNcg6WutrWAJHhvYbyAx3bdbH3NMsb1Fu+gDUwLgqNTqQNxqZGVeL4rEZWXMKbCm9lsi2JIqUyxtrlZTYncHpIbXKpiaGGUKzqoUEAE3YD4jpqeQPoJDYrtrSFvdozZgGDN3RlsGJtvouY2NtVt4yv8ADOy7uczNmutO9g1malmRWLkW1TTnc67SycF7MLTyl1QgX0bvnUsdTouhY2sNtJBBf2tjcUcqBgNAwpggL3mp1AX3DC6sNeU3+z/ZqvTqpWqOqlTcrq7Nmp5KgLbakU2vc/DLhkGmg0uBpsDa4HyHygwrDiKYYWIBHQ6jrKvx2ramQumfuC3Kmu9vM/hLJj6uVDbc2UebaD87+krWMQVH0PdXuLoTt5bC99ZYzk492l7NN773qXF9yNxbY+Y0+U96NGsmXuHW1suoOmx2yka72Fh1vOl1sAxuQNBYk3FgDtvIx6Xe8vzmvPUmVivDsqMQ4d+61gL6k732vbqLy34TsjhcBUo1kDNWRatZnY3ORaTAhVFlHfqU9bX8Z78JoZqijlfXy5yy42kKlQDmzLT/AGEPvavoSEX0mVxvSQ4DhfdihTP+zpLf9YKFP8Rk/I/hQuXfqQB5Dn+Nv2ZITNahERIpERAREQEjO0OGz0W8NfTYyTnhluCDsdIHzb7X+GE0sPiQNULYWp6XqUfwNQX+6JTOx9VTWNByAmJRsOSdlZrGk3pUVNel53ftfwIVRWwrWArrlUnZaynNRbyvp5MZ831qRRmRwQykqwO4INiD4gzV92zPNOj9geMuKlShV7tRSdNjcaMD43E6rhq+ZQROGVcYGqUMfc6sKeJy7iqo1f8AbXvbbhp1DhuELnN79/dtYqFJAsduc3GL0tl+c1MWne8CD/W38/V5t09pj4glwLaePQ7g/n6GURddyMtZb56PdfqaV9/NTf0J6S8cOxgqoGB85S1cq2YDXYqdfNT139QR1nvwzG/RHFtaDmy/dO5pk9eh5j1l1ua/Ysqz4bs/h0ZmFJSzN7w5u9ZtdQDoNzsJKZRa1hbp+ExUKwcBlNwZlvOTbFXxSoVBJuxCgAMdzYE5Qcq30zGw1AvqJF8T421Ike7sA1sxIPdX3bMbXCqMrk3Zha2x1EkK+CV3VyWBUWsDoQGDi481EzGkt82UXBuDYXBtluOhtp5QIbimHrPVspc07A27qqDdSNW7pHc5q5BJ0AN5MrewzWvYXttfnbwnszAC5IA6naYlrK3wkHS9xqNyNxpuD8oEdxeva33Qz+oGVfxb8JD4BQKeYk6nL6H+eg/GbXHn1YeCL+bH+Uh6LWuORtf0Oh85rGsb7SVaqGVgtmIBJB+yCBrbxMh6+EyuV3ta/hcA2krTo+9P6I3N8ynUXymxGm+2xmStgr2ZSCW0YbZWXRs1uQINz8uU1lVrV4PTysWG4sB4s3wj+Z8LyYwQ+Kpvp7un97W7MPFnP4Caa4bZFJuQdeYU/G5+82w6C0neGUAzi2lOlpbq9tB5KD82HNZgiWwtHIgXoNT1O5PqbzLETDZERAREQEREBERAhe0nCxWW+3IkbjofQ2+c5D7VewavTqYuiv6cENWte1QWAzhdgdLm3MnpO7sLix2kDxHDZTa19Da/10O6m/P/AKdTNT4lfJnBuICkWVxmpVRkqKN7XuGX7ynUS/8AYvjf0Z/oldrro1Gr9V0bVbeB5dDccpH+1HsScJUOIognD1Df/wAtjup8JW+DYtKiDDV2yC5NGsdqLndWtr7pjv0Pe63suuks2+gMPi7i3+jNkPfQzlvZztG9FzhsWClRLAEn4hyIOxBFiGGhBl9w+ODDf1/rNubaxNPmNf5gbW+8OXqOemAWIKkBkYd5dbEdRzBB9QR5zO1flNetTOpXXnYGxv1B5NoPA2F+Vgy4DHvhSLkvSOgc8ui1ANj0bY/hLfguIpUAsbE8j/I85RKGOC6Nax7puO7c/VdTfKT9k6HkTa82adHLrSbKD/s2PcP6rHbyPzlsmXvValXnEVcqlrXtbwGpAuTyAvcnoDND6ZWe4poosfiJJBXYMpsAQTcW6KTzEhsNxWqlgSQfsvqPQ8x5Gb68cfmgPkSPzvMXCz1rbaq8JzDNUcs1uegB7hfUWOUmmDbTYbEXmHDYB6bh3rIgzEZKYyrUubKrGoWLHbax5DTQ6eN4iKts9EkC/dL90301FtdCR4gm8xVeIsTcKinTW2Yi2xF9AfGZTk9ONveqw+9/lUfykeVmZ7sSxJJPMzLToi12PkOssjPrS4ObVmTUlXFYa2yKw7xtbVbgj1lhRSoYKmgN8rHXYWG25K87f1r54hTeqooj3lWndLqWyKpZWdHt3STlGlrj11nMJRqM5VT7ypoDf+7pDcGpbdtiEGp52Gs3bL202cJRa+VTetU7xbcIu2c+A2Ucz6mWbC4daaBF2HzPMknmSbknqZh4dgFoqQCWZjd3PxO3U9B0A0A2m3OVrUmiIiRSIiAiIgIiICIiAmLE0A62PmD0PWZYgVTimADK9OqgZGFnTcMD9Zf9fjv8/e0DsDUwLGrSvUwzG4Yamnf6reHQz6or0A4sw/qPKV7iPDSlwVDo2hBAytfqDsfwM16z4+XsBxhHprQxeY010p1l1q4fwF/jpdUPmCOe9W4hjcH7txV97QOlOovepVPC9rq3VWsR0kx7VuyNHCMlbDJUWm5IdbEpTboG+re+x9JS+FcWq4ct7tu64s6MA1OovR0a4bn4i+lo3Z0upXSeB+0FKllYZW+ydifun/tLDT7Sq47oProPnOSYfE0GXuO+GqW1JAqUm9UX3lPys/nMVTC4pbut6i6kvTK1F82KXy8visZeTHF1jFY9XN2ZVaxAYEHTmCbFSvVW08J60OINTGjXX7t3pjzUHPT/AGSyjkgnKMP2jqr4/MTYXtTUHIX3uNPXSa5Q4uu4ftC2UnIaijc0v0q+qKC4/aRZ70e12EvY1FRualgh9Uc6fKcfbtKzEMR3hrm5jyI1EkKHbOubLnep91gKv/FDSzLXlNV1z/8AI8Na/vlA/WS38pp4jtxgE1NZW/Vs38N5zGp2rCmz4XDFvvYagD62At8oHb2ov91QwyeK0aN/xQxc79XVdBTte+IOXBYOvWJ2ZhkT97f8J4xGErObY/FLTHPC4e5Yjo5U5v3iBOfDtRxHGHJ75wmxy3C66WyjQnwtOv8As89nZRVq4oG2jCm3xOeRq9F+58+kzyNJvslwQPSBVPo1C1lVSPfVF6lhpTU/c1O+Yc7lhcMlJQlNQqjYAWHj6+MygTzMW7ak0RESKREQEREBERAREQEREBERATwRfQzzECA4r2bSpmKWBYWZSAUcdGU6Eb6H8Jxjtt7NaSsWpg4Vzfum5oMfundP8QHhPoaY69FXBV1DKdwwBB8wZd/U18fGHE+DVsObVE05MO8pHUMJpUazIQysVYbEEgj1E+reK+zPBViWQVKDHU+6chSfGm11+QEq/EPYqjXy1abfrUyjerU21+UdHbg541WI77Cp41Up1CP2qikzz/ap50qB8fdqP4bCdWxXsKr37r0beFV/81L+c1v/ANFYr7dMf+of/rgcwfijckor5UqR/iBMx1cdUbQu1j9UaL+6LCdaw/sGr/XrUf3nP/L/AJywcN9hlBTerWv4Kv5M5I/wwOBUMMzmyKW9NB5mXnsh7MMVjCGK5af2jdU/eI737IM73wbsDgcNYrRDsPrVO/tzC/AD4hRLOBAqXZHsDhsCFYAVKo2ciwQ7fo11y+ep1OttJbYiRSIiAiIgIiICIiAiIgIiICIiAiIgIiICIiAiIgIiICIiAiIgIiICIiAiIgIiICIiAiIgIiICIiAiIgIiICIiAiIgIiICIiAiIgIiICIiAiIgIiICIiAiIgIiICIiAiIgIiICIiAiIgIiICIiAiIgIiICIiAiIgIiICIiAiIgf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3" descr="data:image/jpeg;base64,/9j/4AAQSkZJRgABAQAAAQABAAD/2wCEAAkGBxQTEhUUExMVFRUXFRgYFxcYGBQVGBYXFxUWFhUXFxcYHSggGBolHBYUITEhJSkrLi4uGB8zODMsNygtLisBCgoKDg0OFBAQFywcHBwsLCwsLCwsLCwsLSwtLCwsLCwsLCwsLCwsNCwsNywsLCwsLCwsLCwsLiwzLCssLCwsLP/AABEIAKABLAMBIgACEQEDEQH/xAAcAAEAAgMBAQEAAAAAAAAAAAAABQYDBAcCAQj/xABFEAACAQIDBQQHBQcCAwkAAAABAgADEQQhMQUGEkFRImFxgQcTMpGhscFCUmJy0RQjM5Ki4fBDglOy8RY0RFRjg5PC0v/EABcBAQEBAQAAAAAAAAAAAAAAAAABAgP/xAAdEQEBAQACAwEBAAAAAAAAAAAAARECITFBcTJh/9oADAMBAAIRAxEAPwDuMREBERAREQEREBERARE+XgfYmtjcfTpLeowUWvnOd7W9LNFaq06YupazVOSjqL6mB0wtMH7bT+8PLOcs2r6SqPFaij4huvsr8c/hIv8A7Z46qbU6dOn3WLtA7MManU+4zFi9r0aSl6lQIo1ZshOU0X2q+bYhKY71F/cBefNr7Pq4ik1Cvi3q8QzVKag+/kPGXFdSwG8OFrfwq9NvBh9ZJXnBtm+j/CUzdme/QOSfPhsPnLjgHSkLU/Wfzv8AJbRhjpMSlUtov1b3ufrN+jtc5Xb33jDFmiRWH2pfofAyRp1wdJEZIiICIiAiIgIiICIiAiIgIiICIiAiIgIiICIiAiIMBKfvdvpSwqEhhlccWtz91B9o9+gmLf7e6nhqbrxW4R22GuelNerH4T894/aNbH1wbZ6Ig0Reg+p52gSu8W9VfGvYlgt8kBJv04vvH4TFQ2WqZ1Tdv+Guv+48vCb2AwIpdil26h9p/ovQd8tuxd3VTtv2mPXQSq1d39kqy3dCo5IMgR+I6nzlopKEFlARegsB5zJSozQZjXay/wAMHycjLiP4RnlzMRSriy3skhTpb2n/AC9B+L3TcwuBPD2rU114Rr4sx1PjPVVqWGptVqNYDVjmWJ0VR1PQTQwtOvi+1UU06Z9mkLk25GoftHu0HfKNsYumuVJOM9eX83PyBmYJWbVuEdwt8TcyWwWwCBrw+Gvvm+mwF5n4wK/TwR5v7yTNlcI3J5OjYC8ifjMdTYjDRpMRDNh3HIGbGG2m6Gxz7jr5GZqtN01BmtSU1G055+ECap7dAQtbMD2b2J8JN03uBlbLSUOtsustVXNQGmqkcCjVjzJPSWDZW19Ec+DfrFKn4nwGfZEIiICIiAiIgIiICIiAiIgIiICIiAiIgJF7xbT9RRLC3Geyl9OI8z3AXPlJMzhnpj3vJVkptkxNKn3Kv8Z/M2UecDnW+O3jjK/ChLU0JCHm7E9qoe9jJnA4H1KijTF69S3GRy/COnfInc7BhVfEsPZIVPzZ3PflL3u9spnHrc0LZ3tdiPE6SqmNg7EFFbnNjqZO0aN5qbOwJS/aJubksbkn6SVJCgsfsgm/QDWRUdtRWYLTQGz3LMNAosLX7ybe+ZlVKSMWYKiLxO2gAUdOgyAmsQGpK7rYsOwBdSoOYOXlNbaexVxCDBtWcNxU6jqFFqi3Nqbty6maz0NPd7BvtKsMVVUpRW4oUznwrf226s2R/wCmfTsDs8KMh59Z52bg1pqFUWAElKYgeDQ6T0KMycU08VtejT9qovgDc+4SI3QLRIR940OSI79+g98lcHWLorEcJIuRrbukR6qUAdRIjGbNK9pPdJyfDLqoDD1b5HWaW08DbtKMuY6d8ldo4Sx41854oYhSLEi55Ei/uhWPd7afF+7bUaHrJ4GUjaWHNGpxLoDcfpLbs7FCogYc9ZEbcREIREQEREBERAREQEREBERAREQERECI3qx5o4Wo49ojhT8z9lfnPyvvhiTXxnqqea07UU7yDZj5ted/9Ku0/VrRS4sBVrN1/dKAg8Czn+WcG9HeD9bjVZsxTV6rH8ov8zKLUmzQXoYRPZpqOP8AMbF/oPKdFw1IKABKnuXS9ZUq1jnc2HzMutIZwrNSSYNq0uMJRH+q4U/lGbfAW85tpNbd5uPEq50p0XqebtZfgpieVe8UVNc39ikCzeCgk++087jYdnD4mp7dVifAXyA8AbSPNQmhXfm7rSHgzXb4KZctjUAtNFGgHzmp+folaVPKZbWmtjsalFONyQotoL66SvYnfNdEpFu9iFHusZmoz4vYxqVHZqrEXLBQSbAkWsBrmJsYPYdJR7Fhf7VgPHn3Su1t5a76FUHRRp5maNTEM/tszeJJk1NXOvjsMlxxrf8ACONh16zTr7xoPZpsx6s3D8JWRPUDex+8tdgbMKf5R9TJHdHbLVMIrOxZwzKxOpIP/SVfEUrzNuGrA4mgeTLUXwYFW+KiWDd3w3zGH4UOXGbE9BOI7c35xXrj6p+BV0AAPF+IkjO87fvBuzTr+rFUXBfhvzBIuvxAHnIBvRxhyvrGVagJOqkMM7EEg2Mqpjcza9TH7Mp1qigVAWUnk3CbcQ8bSZ3RxVnamdDmJm2NQWnRSnSRUpgWA7vASLRfV1wRyb5zNVewZ9nlDPUMkREBERAREQEREBERAREQEREBERA4v6aKlmxLdMPTQf8AuVP7GUD0YrZMfV+5hgv/AMj2+hl29OB/7z3/ALMPi5lE3EqcOD2j3rQH9bwq/ejvDFcOXNu2xPgNJbMOZAbmZYSn+WWDDt3Sj1i3tTc9Eb5T7sYhBimtpQpr8G/WY8ff1VTL7B+U8UavYxo/9OkR4G/6RPasGFS+GpD71dj/ACrl/wA0t1faNPDqGqtwgkKtgWZj0VVzJsLyrbPzw1E9Kr/IfpJ3bCFfVVw1jRqAn8rngf4G9+6av54lSm1FFbDPwm4ZCR5ZjLlOaq06LsV2Prlc3Zazg/lJ4l/pYDylRO7lc1GCpZQxsxIAIvlbrMVmo1GmVTJ6hunwi9asqjoB9WP0klhtk4Yeyj1e83I95sIkJFWo55DM9BmfhJTDbFrP9jh/NYfCWQ1vViwFKiPef5VtPFfEgcILPULC4A7II8pcXEYu7wXOrWVe5dfef0m9gNnUqbF6VNmYixY8xrbPLpNlWCrxcC0/aBLa/hPEeRmlSxrIx46nGTcWAyFsxn4S4JI0WbXgUa59o5G4PICQu0sTf2WJUZEm1mN+QHKVrfvf4YdOFRxMxsqg24j48lHMyO2RvAKhRa9XhZgGWkvZ4/M6DXvMzbiya6DhdJpbYpqLtxAMAGt1sTlKhvTvg+DCNTVWLE3BLcIA5E6i/WWStiVr0Vq8Ni1PisdVuAbScec5FmLlhKgKqQbi0zTT2Uv7pPCbkrJERAREQEREBERAREQEREBERAREQOJemykzfteRsKeGYHlkzA/Oc33Na1DGoftUqbD/AG1P7ztXpZwHElS3+ph2Hmmf/wCZwbdit+84b246TIfLMfSVXXdya98NT7haWfDmc+9H2J7DIT7LfAy80TAkVscpHYhrVqy/8TDC3jTZgf8AmE20aae02tUovy4jTPhUA+oERX3d43w1RT9ioreRup+Ylg9YtWk1MhiGThPCCSLjrpeVTYZIrVKIIHrAQL9dR9JaNnB3pBA5Rla/XI3+vymp3x+L6b9K6sSqhWfhuajZsVFgQg52mvU2it+E1WY9EHD4c79Z6XZ9NG9Y79q97khQD0E1a28WEohirBuEFjwDiNr63PnIy3qSn1rKKIAANqpPEb2y1mzQw1XiDtVJtbs2y53v7x7pVMZvwbgU6WRF7sbmwYBuyO43mtV2hjKvEvEUNjw27GYv56iBba2Dw9LtVGUfmIGXgLTAd5cMpVEJOYXsiwF2C6+JkJQ3NdmLVKgHEcwLscyftHuJ68pMYbdbDpYlS5HNj4D/AOogb21TdD3Z6BvcDrKZi8awBBL558TWyUakAaS6Yo5Gc+26WcNw/bP9I0/WBx7ebafrcfxP7ClVUdFv/l5ct7cCtAJjaanisgtqoCjssZD7wboPVbjXI9ALn3S+bouThhQxa2qIOy+bBk5Aj3TlzluY1xzxVFxWNxOKTD+p/it2jTyIyOpVuX952bDn90t7cdrHw0lUwG5i/tYxKuV/CRfOxHXIZnKWvD4fthQSe0M9NMz8bTPDhZZ10vUmLfgxZV8P8+s2J4pLl8J7nVzIiICIiAiIgIiICIiAiIgIiICIiBWt98HxURUt/DOferZMJ+WsXhzhcS6c6VW471vkfMET9h43DipTdDoykeFxrPzL6TtkMlZa3CTk1OrloV0J6ZH+mWDNu9i/VYm1+y4y+Y+c6TQq6TjmxT6xACe1RIBtzU+yfDlOm7GxvEg+MKsaPMe0KHraTpexI7J6MM1PvtMCVZmWpCoarijeliALHLiHRlyYfOXijiRxLVX2agufP2vMN85S8SoWoUPsVjdT92oNR5jP3yR3ZxntYd8je9MnQNbMeBE1x6v8qxY95di/tSIoYIUcMGtxaa5XmpgtzaCG7FnuCM+yLHO1hJDZuN+w1wRpfuyI8RJK8lmeWcaGH2DSXS4FrADK3mM+XWbirRpfdXIkaXtz1zmLaKOyfuyQwIIsbXtyJuMpip7LJ9VxvxFF4SQMnFwRqctPjAz4naoUqqrxswBXMKM8sybnK3TnNyjU4kVrW4lBte9rjS/Oa2HwdNeBdSgPDc3IuRfL3TcAhURt+rw0yObHh9+vwvKhVW5k/vPV7YH3Vv5sbfISDvJRgNIT7g0Fyb6/KenzNh5/pM6URCNzEbQpYdOKq6oOpNszpJbYKh2DggrYWIzBvmSDIR8MHUKVDg5WYA37s9ZNbA2A1KqKq1CqlArUtVPDexHQ5/ASi1CIiZQiIgIiICIiAiIgIiICIiAiIgIiICUzfjY6sC5UFXHDUHXLK/xlzmPEUQ6lToRA/JG1ME+zcYRm1M3I5cdNuXiJaMDjzTIKniUgEHqDzHf3S27/AG6gqq1F8mW5pPbQ9PAzlGysU1Bzh611sxsT9knX/aZVdZwmMDAGbiV5R8FtArl05dP7Sewu0AwyOfSQTWMpCqhQm19D90/ZPiDIxarMbNlVQ2NufQjuPKZqOJnjG0PWWZcnXQ8iOanu+RlVYMPjziEuP46WuuhqW5j8Y+MkNi7yq/ZfIjIk8j0YcvGUWniWvxC6uMj1B6N9Gm5j8XTqj1rMaOIp5lgLrUA1DAak9RNb6quoo4IuDcdRIrGbTVuwFqE3BspA4hfmemWkqFHa70XsA9IGxW+asCL5cpNYfeZx7VNW71NpPCN/gq0wWVFpgDoaj53Jy15CSex8W7q3GjrY5M4txg53A1EgMTvGrgC1RLH7LAX7r8p8p7wuLcKmwFgGN8uRJ1JjUY94K16zdxHwEiw18h75kxBNRy7ak3sNBHEo1PlIrLRpzLxcvef85zArk9w+Jkts7BXsf8/uYG1sfB6E9wA6d3jLXSSwEwYPChR3/Lr5zaEMkREgREQEREBERAREQEREBERAREQEREBERA0Ns7MWuhUgX+yehnD9+d0/Wkqw4KyX4Wtkw+o+U7/I7bOx6eIThcWa3Zfmp6iWUflKhtB6DepxAI4clce0vT8yzPSxlWiwJbjQ6OvP/OktvpF9HtVanGD2iMjnwPbSx+w3dObLVq4dijKQQc0YZf53iB0fZ+1ywFx+kk8LtAHNTcA285zI49av+o9Fulyye/UTbo7QxFPkKg+8h+dtYV1LDrTdg7EBl01uRzGXI9JG7SRfWXACJqoPFwhu8/Z7pS6G95X2lIPflJjC76UTkxgWjD7aq0hw1F4kPI2ZW8ORm7Q2hhn0JpnpfL3HTyMrWG21hT/DreqvqBZkPihyM2zjKDe0KD96saR/lNxKurKi39mqpn0hubL7x+kq5rYD7XEp7mpt8iJI4ChhKhUU1rVCfZCopv8A1aQak3cfaceAN5s4WjxHsL5nM+6Tez92GyPqVTT23uR/tQWv5yfw2w1A7bX7lHq187G58zIK9s/Zfatmz9By/MdFlsweCCDOxPhp4frNijRCiygAdBMkMkREgREQEREBERAREQEREBERAREQEREBERAREQEREDHWoq4KsAwOoIuJRt6/RrQxKkoAD905r/tOqy+xA/Lm8voyr4Yk2ZV6sLr/ADrl75UK2y61M+yfFTf5T9okX1kbi938LUvx4ek19TwLc+Ygfjz9srDUnzF/mI/bXPJf5B+k/WJ3EwH/AJZP6v1gbh4Af+GX4/rA/KdOlWfRWPgoH0kzsvc/E12sFN/Nj7hP09ht1MGns4en5ji+claOHVRZVVRpkAPlKON7reh8izVzw6fibyGi/wCZTq2xdh0cMvDSS17XY5sxHU/TSSVp9kHy0+xEBERAREQEREBERAREQEREBERA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45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7665"/>
            <a:ext cx="8458200" cy="526256"/>
          </a:xfrm>
        </p:spPr>
        <p:txBody>
          <a:bodyPr/>
          <a:lstStyle/>
          <a:p>
            <a:r>
              <a:rPr lang="en-US" dirty="0" smtClean="0"/>
              <a:t>CLR participation in Responsive Reserve Service (RRS)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375" y="1142348"/>
            <a:ext cx="8356702" cy="4825207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CLRs participate as part of the GR portion of RRS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Total quantity of RRS is dependent on time of year and time of day.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Total amount will vary from 2300 MW to 3200 MW.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More procured in off-peak hours and off-peak months.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Minimum amount of 1150 MW must come from GRs/CLRs.</a:t>
            </a:r>
            <a:endParaRPr lang="en-US" sz="1600" b="1" dirty="0" smtClean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Remaining balance can come from Non-Controllable Load Resources (NCLRs) but is limited to 60% of the total.</a:t>
            </a:r>
          </a:p>
          <a:p>
            <a:r>
              <a:rPr lang="en-US" sz="2000" b="1" dirty="0">
                <a:solidFill>
                  <a:schemeClr val="tx2"/>
                </a:solidFill>
              </a:rPr>
              <a:t>Awards are made on a Resource specific basis – NCLRs are frequently prorated in terms of the quantity awarded</a:t>
            </a:r>
            <a:r>
              <a:rPr lang="en-US" sz="2000" b="1" dirty="0" smtClean="0">
                <a:solidFill>
                  <a:schemeClr val="tx2"/>
                </a:solidFill>
              </a:rPr>
              <a:t>.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Proration occurs when there are multiple offers at the price at the top of the offer stack.</a:t>
            </a:r>
          </a:p>
          <a:p>
            <a:pPr lvl="1"/>
            <a:r>
              <a:rPr lang="en-US" sz="1600" b="1" dirty="0" smtClean="0">
                <a:solidFill>
                  <a:schemeClr val="tx2"/>
                </a:solidFill>
              </a:rPr>
              <a:t>Offer variance makes this very rare for GRs and CLRs.</a:t>
            </a:r>
            <a:endParaRPr lang="en-US" sz="1300" dirty="0" smtClean="0">
              <a:solidFill>
                <a:schemeClr val="tx2"/>
              </a:solidFill>
            </a:endParaRPr>
          </a:p>
        </p:txBody>
      </p:sp>
      <p:sp>
        <p:nvSpPr>
          <p:cNvPr id="6" name="AutoShape 9" descr="data:image/jpeg;base64,/9j/4AAQSkZJRgABAQAAAQABAAD/2wCEAAkGBxQSEhUUExQUFRUXGBcVGRYYGBQaFxYXGBgXFhgYGBgYHSggGhomHxYVIjEiJSkrLi8vFx8zODMtNygvLisBCgoKDg0OGhAQGiwkHCQsLCwsLCwsLCwsLCwsLCwsLCwsLCwsLCw0LCwsLCwsLCwsLCwsLCwsLCw3LCwsLCwsLP/AABEIAOEA4QMBIgACEQEDEQH/xAAcAAEAAgMAAwAAAAAAAAAAAAAABQYDBAcBAgj/xABJEAACAQIEAwUEBgcFBgYDAAABAgADEQQSITEFQVEGImFxgQcTMpEUQlJiobEjcoKSssHRFTOiwvBDk7PD4fEkc4OUo9MWF1P/xAAXAQEBAQEAAAAAAAAAAAAAAAAAAQID/8QAHREBAQACAwEBAQAAAAAAAAAAAAECERIhMVFBIv/aAAwDAQACEQMRAD8A7jERAREQEREBERAREQEREBERAREQEREBERAREQEREBERAREQEREBERAREQEREBERARPV3A3Npr1MX0Hz/pGhtTwTaQnE+M06C5q9enSXq7qg9LnWVHHe1PhdMkfSDUI+xTqN8mKhT6GXQ6Ma6/aHzE8fSF+0PnOTVPbPgAbCli28qdMfnUvKDxn2j8Qq4pzgqlcUmy5KRpU2YWRQwtlb62bnzl0m302rA7EGeZwrs92m4+5XNg0qLz94vuXt1+IEfumdR4LjMWyXrUDTb7Kv7wfN1W0cTayRNSniX+tTb0y/lmnuMYOYdfNTb5jSTVVsRPSnVVtiD5T3kCIiAiIgIiICIiAiIgIiICIiAiJ4JtA8yK41x2jhqTVatRadNfidtvIDdmPIDUzR7YdqKGBw7Vq7WUaKo+Oo/JFHX8p8w9sO12I4nWz1TZAT7uivwUx4dW6sdT4CwFF07a+2WvWYpgb0ad7e+NjWceHKmPAXPiNphx3tJ4pj8tPDL7i4A/RKWqOba2axI690AjrNPsF7OGxa/SKzCnhxcl22IG+W/wAW2+35G4cJ49S9+MLwmgTRBy18X3QxX7jsDc38LHXKo+Iak+s2/FYo+zqqzB8dXK1X1CHNWxD+Pu1JNtdSTpztLfwj2YUdL0rDe9Zszf7uiVVfV28pe+F8MSkCVUIDqzEku3i7tdmPmSZt1aihcz92nyU6FvFudui7nnNJr6g+G9jMInw0Ue2mdwoQdR3QM34+cmMtGkMqKrHkigIn7qC9vO8ieLcdykKbqSO7SW3vCNgSNqa8tdTtod/FDhtWoL1m9yh/2a6sf1r7nxe9+aiUb540wuAyLl3SmtyPO17fhNf+1ajf/wBLdSyAf4SZmp4WjT+FdBtfW3keXkLDwnk4xBzAPpM9JtiXH1B9a3m4/ms26HFKg53/AB/EWmIYtTzB9bz2AQ7qp9LfiJDbdXiKt8aftDW37Q1m9QxBtdGDjoTr6MPyI9ZX8Vggw7jMjcu8Rb9VgNPUGYaVR6dg2YsPrAKHI8h3X9IXa4UcQG02bmp38/EeI0maV7D8QVwM9rX0cXFj480b8JKUcUVIVze+ivsCeQbo34Hw2ksa23YiJlSIiAiIgIiICIiAiIgJA9oONU6NN6lR8lKmMzN4bC3Uk6AcyZJcSxORfEz529tPas1a30Km36Okb1SDo9b7Pkm3nm6CWfUVLtv2rq8SxBqvcILrSp30pp08WO5PM+AAFr9lfs9GK/8AGYvuYRLkAnL73Lq1zypC2p52t1tBezXseeI4mznLh6VmrNe2hvlRT9prHyAJ5C/T+2PEDjaq8LwOmFpBRiGpfD3bZcOhGlhbvW8tLEGwqO4txCpxqr7jD3o8Npdy6jK2Iy8lGy0xYWFuVzrYL0Hs7wSnh6a06ShFXkOX9Sep1mLgXAxQRUUBQBYAch00kvbZAbC12PRRv6nb59JpDFYkKucglQbU0GpqPysOeu19NydBKd2k7Q1KTpRpAVsfW+CmNUoKd2PW2veNr2OwuTJ9s+0K4Oga5GZyAlGnzu2iqBuCdzzCi2+8V2L4A2HVq9c58biO9VY/UB1FNeijS9ugGwFlSpLs9wZMGpd299iXOapVOpzHSy/lfwsLAACSLVH27o/GbWGwXMzfp0LbCS3ZpEpwy/xa+eszpwpeg+UllpTIEkXSFfhCnkPlNapwgr8DEfiPkZY8k8FIOKrGrUp/GLj7Q/mJsLVDDkR0/wBbGTVbDA8pCYzhxQ5k9RyMrNmmNhlOYHwudfRx9YeO/wCUzYXiiqz0n+FQM6HU01f4X1+OidRm5EEctNelXv8AkQfyMzY7Be/VXpkJXpf3bnUa2DI4+tSewDL5EWYAgsWLB1ypCMbg/Ax1J55WPM22PMDqLnflI4DxRSRQcFFcsiKT3qNamMz4cnqBapTb6yajQC9uwVcsCG+NdD49GHgfzBHKZsajZiIkUiIgIiICIiAiJr4+tkpsfCBS/aB2j+i0K2I0vTXLTB51n7tPTmBqxH3TPl6mrVagGrO7AanVmY8yeZJ3nTfbfxclsPhgeRxL9C1Tu07+IVT/ALyVn2c0FWtUxdQXp4Oma+trGrcJRX98hv2Jq93Sfi3YnssvuqPDvpNOkVvUrItnrVq50Y5QbBFACrc7a21nRexfAVwdL3aoFUHun67aC7P4k325WlC9jvCjVerjaurOxVSel7sb+enpOuoJusvd3sPEzWqaLrs1nb9Uf3aeu58Mw5xU7zZepC+n1vwvNHj2OyIzdAXt1J7tMfwfOJN9fRW6mGOM4iKlQXpYXVQdmrMdD+zlJ9KZl3weG5mRnAMDlRRzsCT1NtSfGWSkloz91B5RJlCzyolTxWBxdRmNSsVph2tayLlDAi/w3FrrfW9xvyw0sON4nRo/3lRV8L97l9Ua8x85C1+2VM3FGm9S1wSe6q2Kgk7mwzKdQNPKenDOzFC25caC+pBGW3xMAG0ABsOnmN/E1MPhgcz0qYvfvG5N/iAU6C/gOvWBucExj1qeaooVg7qQDcWDG3M62tfxvN699pReI9taAzBEqV73+MkU7XuBlPIWFu7fTeU/tBxF8a16rMEy5fcq7ilz1KA2Y68xymblE5Oz5wbC41213ExVlFpxns9i/o2PwlW9kJ+itvYJUAVAOgDin4ACdsMsu1l2rfEsJl76jzHUdZ4wGJykH5+IjhOKLU1atXZ6lUke6KIq0nXN7ymmVAe6VYd5mJyzVqp7tyOW4/pKzemftHw4H9KrFVfIrsu6FTehiFB+tSe1+RRmvcKBJDhfEWZErOAjoTSrqL2Uqcr2va6ggOpO6G/1o4bUDo1NtRY6Hmp0I/11mjgKop18hsRVvRa9u9WpIGpkjmalDf8A8kQq5xNLhFS9PKTdqZNM9Ta2UnxKlT6zdmWiIiAiIgIiICQnamp3FQbsQPmbSblW7T4nLVQnZA1T9xC/+Wax9S+Pmf2hcQ9/xHFPyFQ01/Vpfo1t6ID6zec/R+DKNnxmIZj1NLDrkUeWd6nylRqOWJJNySST1J1Jlo7anLT4fQXZMHSe33q7PWb55xEK7j2IwK4fCUqYtdUW/ixF2PzvLCKsq3ZLEu2Hpk06mbKoN1y6ga6va/pJ9lexPdGl+Z/p+c6WMSvai12PWxA82IUfxGV3tNWzvSQbVMQNPuUwW/MJJ3BltWNtwdNNg5/MLK3WGbF4QdBWb1IUfylx6yF54fTsJILNfDLpNDtXh2fCVQjMrBc4Kkg93vEXHUAicmkZ2h7fYXDs9G9arVUgMlFDdTobGo9kGnje0jsf7QKSk+4pM5sBnc5QbbdWP4TnZbWLznyrPJYeIdrsVW3qZAeVPu/j8X4yFLXNybk7k6k+pmK89ryXtGUGe6matSuq/EwH5nyHObvD8DiK5tRoVG8WBUeeuv4RINfHYf3iMoOUnZuasNQR4g2M6t2G7SnH4dqjoKdSnUak6Bs1ioBvew3vfaVXB+z6swvicQtIc1p7/vb/AIiWvs7wmhglZcMtRy5BZibhiL63Ol9es3jNNY9MXFKWR6rAfA1PGL5D9FXCjrkDHzqza4xhr2I3B/6TcqFz3iUSwOo1YDQnvHQDQddhIPiVcKTZmJ0+I/D/AEJ/Dz20Vk4bWy1F88p9dJ79oEFPPVG6qtf/ANu2drDq1N6i+QkdTMsWMQP7onYkX8Q6shH/AMn4QYt/Atasw5OgYdLobE+oemP2ZKSqdmazGjgWY3coKbn7wpNn/wAVMS1yVsiIkCIiAiIgJQO3lYquIYbrhcUR6Uqkv85724pF1xCj62Hxajz93V/pNYpXy9OpfRl/tJG506eEpqOQUYWlrOWzoFWsTxSlUH+0w2GceuGpfzBlxTJ2zB1NN5sMeUr3AfpDgF2RVB+EC9x5yw5dJusRjXRD1t/lf/rK6o/8VhT9yqPkR/WT9Ud7zX8rr/zJX8S1mwz/AGarIf8A1FFv4DLj6sdAo7TYAmrhmuBNkGcm3COJ0BTrVUU3VHdAddlYjnz0mjVrqvxMB4cz5AamdL452CWviqlZ8QadJyGyLoc1hm1FtyCd/rSU4R2TwmH1pYfMft1NPPfcfOY4McXLeH8OxOINqNB2+8wKgDraxa3pLRgPZzVPexVcUxzVLA/ME3/eEv8AWxGRQLmxF1Wkuh1C6NbLuQOW4nigxZcyU7NmA7/ebKRcNckW3W4vtffSaki6RfCOyuEoa0aBdvtt/U7j5yTrYxUBBdUUBjlpLe2UMW1AsD3TyijgKpZXqVdiGCi5HU9AN2Gg2trNlcPSWofhztdrE6kaAkKeQ7vLmJWmvWSwJRM7WVlZu8Gvcm1yANB1A1EwYTEONKjqzEBgF2FtGsbbX5XJHWZ+MqcoYZbqb95iqjmLkanvBRbxkTQxGYFcyZrkkoCAi7sdRyIb1tKlRvaftQKLJRQg1ahOW+oUKbNUYcwp0VfrPpoATOe9pO0DPUFGmSoOujXqNfm7DW5sTpYa2AEgOP8AHjV4o7jRQUpU1+zTUEqPVsrHxJmfiiKlNsTTTNWGU3tfu7BiPAW+Q6S3rHbWGXD+tbZGqVKag0cxcm172K+NyDpe06R2M7WNXRaFbWsgpkNa2dRVpKbjkwuPQ+BnIsTVbEUaWYinVJGXVlBGbRumvIH06ST7J1H/ALSwiByW97TDMD8VrB7+BAMzN2ueW7luO4dmKl6NM/ZxOIT93FVqf5S4yp9m0Hu6IAsGq13/AHqtWrf1/nLZJW4RESKREQEREBKhx+mPfqDsWNP99df+JLfKt2zpkAONxYjzU/8Aaax9TLx8lYqgabsjfErFT5qbH8pba1f9JwyuNjRWkf1qNSpSP+HIfWavtLwHueJYi3w1G9+vitYCpp4XYj0mPhuJb6HmAzHD1dulOuuU+mdF+cT0rvHA6t1kuDpOZ+znimKq3NdQqWAXQDUb6XzfOdGRp0c4VmtY+nz2H7wWQXE6V6VUDdbVV/YIY/4S0nGPLY9enjNJqgDhiNNiOVjy/iX9mN67VOcIxJekrAC1r3JAA0vr/wBplxGNVRdmZgQSMgFrA2PeJ69LcuZF4bsnV921TCtqFPdv9ZDqp9VMstLCohzAai/eN2bW19Tc62HnaZymq01GNQhTRRQWGrNc2syg946m4zWuOhNplXAF6bJWbNcg6WutrWAJHhvYbyAx3bdbH3NMsb1Fu+gDUwLgqNTqQNxqZGVeL4rEZWXMKbCm9lsi2JIqUyxtrlZTYncHpIbXKpiaGGUKzqoUEAE3YD4jpqeQPoJDYrtrSFvdozZgGDN3RlsGJtvouY2NtVt4yv8ADOy7uczNmutO9g1malmRWLkW1TTnc67SycF7MLTyl1QgX0bvnUsdTouhY2sNtJBBf2tjcUcqBgNAwpggL3mp1AX3DC6sNeU3+z/ZqvTqpWqOqlTcrq7Nmp5KgLbakU2vc/DLhkGmg0uBpsDa4HyHygwrDiKYYWIBHQ6jrKvx2ramQumfuC3Kmu9vM/hLJj6uVDbc2UebaD87+krWMQVH0PdXuLoTt5bC99ZYzk492l7NN773qXF9yNxbY+Y0+U96NGsmXuHW1suoOmx2yka72Fh1vOl1sAxuQNBYk3FgDtvIx6Xe8vzmvPUmVivDsqMQ4d+61gL6k732vbqLy34TsjhcBUo1kDNWRatZnY3ORaTAhVFlHfqU9bX8Z78JoZqijlfXy5yy42kKlQDmzLT/AGEPvavoSEX0mVxvSQ4DhfdihTP+zpLf9YKFP8Rk/I/hQuXfqQB5Dn+Nv2ZITNahERIpERAREQEjO0OGz0W8NfTYyTnhluCDsdIHzb7X+GE0sPiQNULYWp6XqUfwNQX+6JTOx9VTWNByAmJRsOSdlZrGk3pUVNel53ftfwIVRWwrWArrlUnZaynNRbyvp5MZ831qRRmRwQykqwO4INiD4gzV92zPNOj9geMuKlShV7tRSdNjcaMD43E6rhq+ZQROGVcYGqUMfc6sKeJy7iqo1f8AbXvbbhp1DhuELnN79/dtYqFJAsduc3GL0tl+c1MWne8CD/W38/V5t09pj4glwLaePQ7g/n6GURddyMtZb56PdfqaV9/NTf0J6S8cOxgqoGB85S1cq2YDXYqdfNT139QR1nvwzG/RHFtaDmy/dO5pk9eh5j1l1ua/Ysqz4bs/h0ZmFJSzN7w5u9ZtdQDoNzsJKZRa1hbp+ExUKwcBlNwZlvOTbFXxSoVBJuxCgAMdzYE5Qcq30zGw1AvqJF8T421Ike7sA1sxIPdX3bMbXCqMrk3Zha2x1EkK+CV3VyWBUWsDoQGDi481EzGkt82UXBuDYXBtluOhtp5QIbimHrPVspc07A27qqDdSNW7pHc5q5BJ0AN5MrewzWvYXttfnbwnszAC5IA6naYlrK3wkHS9xqNyNxpuD8oEdxeva33Qz+oGVfxb8JD4BQKeYk6nL6H+eg/GbXHn1YeCL+bH+Uh6LWuORtf0Oh85rGsb7SVaqGVgtmIBJB+yCBrbxMh6+EyuV3ta/hcA2krTo+9P6I3N8ynUXymxGm+2xmStgr2ZSCW0YbZWXRs1uQINz8uU1lVrV4PTysWG4sB4s3wj+Z8LyYwQ+Kpvp7un97W7MPFnP4Caa4bZFJuQdeYU/G5+82w6C0neGUAzi2lOlpbq9tB5KD82HNZgiWwtHIgXoNT1O5PqbzLETDZERAREQEREBERAhe0nCxWW+3IkbjofQ2+c5D7VewavTqYuiv6cENWte1QWAzhdgdLm3MnpO7sLix2kDxHDZTa19Da/10O6m/P/AKdTNT4lfJnBuICkWVxmpVRkqKN7XuGX7ynUS/8AYvjf0Z/oldrro1Gr9V0bVbeB5dDccpH+1HsScJUOIognD1Df/wAtjup8JW+DYtKiDDV2yC5NGsdqLndWtr7pjv0Pe63suuks2+gMPi7i3+jNkPfQzlvZztG9FzhsWClRLAEn4hyIOxBFiGGhBl9w+ODDf1/rNubaxNPmNf5gbW+8OXqOemAWIKkBkYd5dbEdRzBB9QR5zO1flNetTOpXXnYGxv1B5NoPA2F+Vgy4DHvhSLkvSOgc8ui1ANj0bY/hLfguIpUAsbE8j/I85RKGOC6Nax7puO7c/VdTfKT9k6HkTa82adHLrSbKD/s2PcP6rHbyPzlsmXvValXnEVcqlrXtbwGpAuTyAvcnoDND6ZWe4poosfiJJBXYMpsAQTcW6KTzEhsNxWqlgSQfsvqPQ8x5Gb68cfmgPkSPzvMXCz1rbaq8JzDNUcs1uegB7hfUWOUmmDbTYbEXmHDYB6bh3rIgzEZKYyrUubKrGoWLHbax5DTQ6eN4iKts9EkC/dL90301FtdCR4gm8xVeIsTcKinTW2Yi2xF9AfGZTk9ONveqw+9/lUfykeVmZ7sSxJJPMzLToi12PkOssjPrS4ObVmTUlXFYa2yKw7xtbVbgj1lhRSoYKmgN8rHXYWG25K87f1r54hTeqooj3lWndLqWyKpZWdHt3STlGlrj11nMJRqM5VT7ypoDf+7pDcGpbdtiEGp52Gs3bL202cJRa+VTetU7xbcIu2c+A2Ucz6mWbC4daaBF2HzPMknmSbknqZh4dgFoqQCWZjd3PxO3U9B0A0A2m3OVrUmiIiRSIiAiIgIiICIiAmLE0A62PmD0PWZYgVTimADK9OqgZGFnTcMD9Zf9fjv8/e0DsDUwLGrSvUwzG4Yamnf6reHQz6or0A4sw/qPKV7iPDSlwVDo2hBAytfqDsfwM16z4+XsBxhHprQxeY010p1l1q4fwF/jpdUPmCOe9W4hjcH7txV97QOlOovepVPC9rq3VWsR0kx7VuyNHCMlbDJUWm5IdbEpTboG+re+x9JS+FcWq4ct7tu64s6MA1OovR0a4bn4i+lo3Z0upXSeB+0FKllYZW+ydifun/tLDT7Sq47oProPnOSYfE0GXuO+GqW1JAqUm9UX3lPys/nMVTC4pbut6i6kvTK1F82KXy8visZeTHF1jFY9XN2ZVaxAYEHTmCbFSvVW08J60OINTGjXX7t3pjzUHPT/AGSyjkgnKMP2jqr4/MTYXtTUHIX3uNPXSa5Q4uu4ftC2UnIaijc0v0q+qKC4/aRZ70e12EvY1FRualgh9Uc6fKcfbtKzEMR3hrm5jyI1EkKHbOubLnep91gKv/FDSzLXlNV1z/8AI8Na/vlA/WS38pp4jtxgE1NZW/Vs38N5zGp2rCmz4XDFvvYagD62At8oHb2ov91QwyeK0aN/xQxc79XVdBTte+IOXBYOvWJ2ZhkT97f8J4xGErObY/FLTHPC4e5Yjo5U5v3iBOfDtRxHGHJ75wmxy3C66WyjQnwtOv8As89nZRVq4oG2jCm3xOeRq9F+58+kzyNJvslwQPSBVPo1C1lVSPfVF6lhpTU/c1O+Yc7lhcMlJQlNQqjYAWHj6+MygTzMW7ak0RESKREQEREBERAREQEREBERATwRfQzzECA4r2bSpmKWBYWZSAUcdGU6Eb6H8Jxjtt7NaSsWpg4Vzfum5oMfundP8QHhPoaY69FXBV1DKdwwBB8wZd/U18fGHE+DVsObVE05MO8pHUMJpUazIQysVYbEEgj1E+reK+zPBViWQVKDHU+6chSfGm11+QEq/EPYqjXy1abfrUyjerU21+UdHbg541WI77Cp41Up1CP2qikzz/ap50qB8fdqP4bCdWxXsKr37r0beFV/81L+c1v/ANFYr7dMf+of/rgcwfijckor5UqR/iBMx1cdUbQu1j9UaL+6LCdaw/sGr/XrUf3nP/L/AJywcN9hlBTerWv4Kv5M5I/wwOBUMMzmyKW9NB5mXnsh7MMVjCGK5af2jdU/eI737IM73wbsDgcNYrRDsPrVO/tzC/AD4hRLOBAqXZHsDhsCFYAVKo2ciwQ7fo11y+ep1OttJbYiRSIiAiIgIiICIiAiIgIiICIiAiIgIiICIiAiIgIiICIiAiIgIiICIiAiIgIiICIiAiIgIiICIiAiIgIiICIiAiIgIiICIiAiIgIiICIiAiIgIiICIiAiIgIiICIiAiIgIiICIiAiIgIiICIiAiIgIiICIiAiIgIiICIiAiI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1" descr="data:image/jpeg;base64,/9j/4AAQSkZJRgABAQAAAQABAAD/2wCEAAkGBxQSEhUUExQUFRUXGBcVGRYYGBQaFxYXGBgXFhgYGBgYHSggGhomHxYVIjEiJSkrLi8vFx8zODMtNygvLisBCgoKDg0OGhAQGiwkHCQsLCwsLCwsLCwsLCwsLCwsLCwsLCwsLCw0LCwsLCwsLCwsLCwsLCwsLCw3LCwsLCwsLP/AABEIAOEA4QMBIgACEQEDEQH/xAAcAAEAAgMAAwAAAAAAAAAAAAAABQYDBAcBAgj/xABJEAACAQIEAwUEBgcFBgYDAAABAgADEQQSITEFQVEGImFxgQcTMpEUQlJiobEjcoKSssHRFTOiwvBDk7PD4fEkc4OUo9MWF1P/xAAXAQEBAQEAAAAAAAAAAAAAAAAAAQID/8QAHREBAQACAwEBAQAAAAAAAAAAAAECERIhMVFBIv/aAAwDAQACEQMRAD8A7jERAREQEREBERAREQEREBERAREQEREBERAREQEREBERAREQEREBERAREQEREBERARPV3A3Npr1MX0Hz/pGhtTwTaQnE+M06C5q9enSXq7qg9LnWVHHe1PhdMkfSDUI+xTqN8mKhT6GXQ6Ma6/aHzE8fSF+0PnOTVPbPgAbCli28qdMfnUvKDxn2j8Qq4pzgqlcUmy5KRpU2YWRQwtlb62bnzl0m302rA7EGeZwrs92m4+5XNg0qLz94vuXt1+IEfumdR4LjMWyXrUDTb7Kv7wfN1W0cTayRNSniX+tTb0y/lmnuMYOYdfNTb5jSTVVsRPSnVVtiD5T3kCIiAiIgIiICIiAiIgIiICIiAiJ4JtA8yK41x2jhqTVatRadNfidtvIDdmPIDUzR7YdqKGBw7Vq7WUaKo+Oo/JFHX8p8w9sO12I4nWz1TZAT7uivwUx4dW6sdT4CwFF07a+2WvWYpgb0ad7e+NjWceHKmPAXPiNphx3tJ4pj8tPDL7i4A/RKWqOba2axI690AjrNPsF7OGxa/SKzCnhxcl22IG+W/wAW2+35G4cJ49S9+MLwmgTRBy18X3QxX7jsDc38LHXKo+Iak+s2/FYo+zqqzB8dXK1X1CHNWxD+Pu1JNtdSTpztLfwj2YUdL0rDe9Zszf7uiVVfV28pe+F8MSkCVUIDqzEku3i7tdmPmSZt1aihcz92nyU6FvFudui7nnNJr6g+G9jMInw0Ue2mdwoQdR3QM34+cmMtGkMqKrHkigIn7qC9vO8ieLcdykKbqSO7SW3vCNgSNqa8tdTtod/FDhtWoL1m9yh/2a6sf1r7nxe9+aiUb540wuAyLl3SmtyPO17fhNf+1ajf/wBLdSyAf4SZmp4WjT+FdBtfW3keXkLDwnk4xBzAPpM9JtiXH1B9a3m4/ms26HFKg53/AB/EWmIYtTzB9bz2AQ7qp9LfiJDbdXiKt8aftDW37Q1m9QxBtdGDjoTr6MPyI9ZX8Vggw7jMjcu8Rb9VgNPUGYaVR6dg2YsPrAKHI8h3X9IXa4UcQG02bmp38/EeI0maV7D8QVwM9rX0cXFj480b8JKUcUVIVze+ivsCeQbo34Hw2ksa23YiJlSIiAiIgIiICIiAiIgJA9oONU6NN6lR8lKmMzN4bC3Uk6AcyZJcSxORfEz529tPas1a30Km36Okb1SDo9b7Pkm3nm6CWfUVLtv2rq8SxBqvcILrSp30pp08WO5PM+AAFr9lfs9GK/8AGYvuYRLkAnL73Lq1zypC2p52t1tBezXseeI4mznLh6VmrNe2hvlRT9prHyAJ5C/T+2PEDjaq8LwOmFpBRiGpfD3bZcOhGlhbvW8tLEGwqO4txCpxqr7jD3o8Npdy6jK2Iy8lGy0xYWFuVzrYL0Hs7wSnh6a06ShFXkOX9Sep1mLgXAxQRUUBQBYAch00kvbZAbC12PRRv6nb59JpDFYkKucglQbU0GpqPysOeu19NydBKd2k7Q1KTpRpAVsfW+CmNUoKd2PW2veNr2OwuTJ9s+0K4Oga5GZyAlGnzu2iqBuCdzzCi2+8V2L4A2HVq9c58biO9VY/UB1FNeijS9ugGwFlSpLs9wZMGpd299iXOapVOpzHSy/lfwsLAACSLVH27o/GbWGwXMzfp0LbCS3ZpEpwy/xa+eszpwpeg+UllpTIEkXSFfhCnkPlNapwgr8DEfiPkZY8k8FIOKrGrUp/GLj7Q/mJsLVDDkR0/wBbGTVbDA8pCYzhxQ5k9RyMrNmmNhlOYHwudfRx9YeO/wCUzYXiiqz0n+FQM6HU01f4X1+OidRm5EEctNelXv8AkQfyMzY7Be/VXpkJXpf3bnUa2DI4+tSewDL5EWYAgsWLB1ypCMbg/Ax1J55WPM22PMDqLnflI4DxRSRQcFFcsiKT3qNamMz4cnqBapTb6yajQC9uwVcsCG+NdD49GHgfzBHKZsajZiIkUiIgIiICIiAiJr4+tkpsfCBS/aB2j+i0K2I0vTXLTB51n7tPTmBqxH3TPl6mrVagGrO7AanVmY8yeZJ3nTfbfxclsPhgeRxL9C1Tu07+IVT/ALyVn2c0FWtUxdQXp4Oma+trGrcJRX98hv2Jq93Sfi3YnssvuqPDvpNOkVvUrItnrVq50Y5QbBFACrc7a21nRexfAVwdL3aoFUHun67aC7P4k325WlC9jvCjVerjaurOxVSel7sb+enpOuoJusvd3sPEzWqaLrs1nb9Uf3aeu58Mw5xU7zZepC+n1vwvNHj2OyIzdAXt1J7tMfwfOJN9fRW6mGOM4iKlQXpYXVQdmrMdD+zlJ9KZl3weG5mRnAMDlRRzsCT1NtSfGWSkloz91B5RJlCzyolTxWBxdRmNSsVph2tayLlDAi/w3FrrfW9xvyw0sON4nRo/3lRV8L97l9Ua8x85C1+2VM3FGm9S1wSe6q2Kgk7mwzKdQNPKenDOzFC25caC+pBGW3xMAG0ABsOnmN/E1MPhgcz0qYvfvG5N/iAU6C/gOvWBucExj1qeaooVg7qQDcWDG3M62tfxvN699pReI9taAzBEqV73+MkU7XuBlPIWFu7fTeU/tBxF8a16rMEy5fcq7ilz1KA2Y68xymblE5Oz5wbC41213ExVlFpxns9i/o2PwlW9kJ+itvYJUAVAOgDin4ACdsMsu1l2rfEsJl76jzHUdZ4wGJykH5+IjhOKLU1atXZ6lUke6KIq0nXN7ymmVAe6VYd5mJyzVqp7tyOW4/pKzemftHw4H9KrFVfIrsu6FTehiFB+tSe1+RRmvcKBJDhfEWZErOAjoTSrqL2Uqcr2va6ggOpO6G/1o4bUDo1NtRY6Hmp0I/11mjgKop18hsRVvRa9u9WpIGpkjmalDf8A8kQq5xNLhFS9PKTdqZNM9Ta2UnxKlT6zdmWiIiAiIgIiICQnamp3FQbsQPmbSblW7T4nLVQnZA1T9xC/+Wax9S+Pmf2hcQ9/xHFPyFQ01/Vpfo1t6ID6zec/R+DKNnxmIZj1NLDrkUeWd6nylRqOWJJNySST1J1Jlo7anLT4fQXZMHSe33q7PWb55xEK7j2IwK4fCUqYtdUW/ixF2PzvLCKsq3ZLEu2Hpk06mbKoN1y6ga6va/pJ9lexPdGl+Z/p+c6WMSvai12PWxA82IUfxGV3tNWzvSQbVMQNPuUwW/MJJ3BltWNtwdNNg5/MLK3WGbF4QdBWb1IUfylx6yF54fTsJILNfDLpNDtXh2fCVQjMrBc4Kkg93vEXHUAicmkZ2h7fYXDs9G9arVUgMlFDdTobGo9kGnje0jsf7QKSk+4pM5sBnc5QbbdWP4TnZbWLznyrPJYeIdrsVW3qZAeVPu/j8X4yFLXNybk7k6k+pmK89ryXtGUGe6matSuq/EwH5nyHObvD8DiK5tRoVG8WBUeeuv4RINfHYf3iMoOUnZuasNQR4g2M6t2G7SnH4dqjoKdSnUak6Bs1ioBvew3vfaVXB+z6swvicQtIc1p7/vb/AIiWvs7wmhglZcMtRy5BZibhiL63Ol9es3jNNY9MXFKWR6rAfA1PGL5D9FXCjrkDHzqza4xhr2I3B/6TcqFz3iUSwOo1YDQnvHQDQddhIPiVcKTZmJ0+I/D/AEJ/Dz20Vk4bWy1F88p9dJ79oEFPPVG6qtf/ANu2drDq1N6i+QkdTMsWMQP7onYkX8Q6shH/AMn4QYt/Atasw5OgYdLobE+oemP2ZKSqdmazGjgWY3coKbn7wpNn/wAVMS1yVsiIkCIiAiIgJQO3lYquIYbrhcUR6Uqkv85724pF1xCj62Hxajz93V/pNYpXy9OpfRl/tJG506eEpqOQUYWlrOWzoFWsTxSlUH+0w2GceuGpfzBlxTJ2zB1NN5sMeUr3AfpDgF2RVB+EC9x5yw5dJusRjXRD1t/lf/rK6o/8VhT9yqPkR/WT9Ud7zX8rr/zJX8S1mwz/AGarIf8A1FFv4DLj6sdAo7TYAmrhmuBNkGcm3COJ0BTrVUU3VHdAddlYjnz0mjVrqvxMB4cz5AamdL452CWviqlZ8QadJyGyLoc1hm1FtyCd/rSU4R2TwmH1pYfMft1NPPfcfOY4McXLeH8OxOINqNB2+8wKgDraxa3pLRgPZzVPexVcUxzVLA/ME3/eEv8AWxGRQLmxF1Wkuh1C6NbLuQOW4nigxZcyU7NmA7/ebKRcNckW3W4vtffSaki6RfCOyuEoa0aBdvtt/U7j5yTrYxUBBdUUBjlpLe2UMW1AsD3TyijgKpZXqVdiGCi5HU9AN2Gg2trNlcPSWofhztdrE6kaAkKeQ7vLmJWmvWSwJRM7WVlZu8Gvcm1yANB1A1EwYTEONKjqzEBgF2FtGsbbX5XJHWZ+MqcoYZbqb95iqjmLkanvBRbxkTQxGYFcyZrkkoCAi7sdRyIb1tKlRvaftQKLJRQg1ahOW+oUKbNUYcwp0VfrPpoATOe9pO0DPUFGmSoOujXqNfm7DW5sTpYa2AEgOP8AHjV4o7jRQUpU1+zTUEqPVsrHxJmfiiKlNsTTTNWGU3tfu7BiPAW+Q6S3rHbWGXD+tbZGqVKag0cxcm172K+NyDpe06R2M7WNXRaFbWsgpkNa2dRVpKbjkwuPQ+BnIsTVbEUaWYinVJGXVlBGbRumvIH06ST7J1H/ALSwiByW97TDMD8VrB7+BAMzN2ueW7luO4dmKl6NM/ZxOIT93FVqf5S4yp9m0Hu6IAsGq13/AHqtWrf1/nLZJW4RESKREQEREBKhx+mPfqDsWNP99df+JLfKt2zpkAONxYjzU/8Aaax9TLx8lYqgabsjfErFT5qbH8pba1f9JwyuNjRWkf1qNSpSP+HIfWavtLwHueJYi3w1G9+vitYCpp4XYj0mPhuJb6HmAzHD1dulOuuU+mdF+cT0rvHA6t1kuDpOZ+znimKq3NdQqWAXQDUb6XzfOdGRp0c4VmtY+nz2H7wWQXE6V6VUDdbVV/YIY/4S0nGPLY9enjNJqgDhiNNiOVjy/iX9mN67VOcIxJekrAC1r3JAA0vr/wBplxGNVRdmZgQSMgFrA2PeJ69LcuZF4bsnV921TCtqFPdv9ZDqp9VMstLCohzAai/eN2bW19Tc62HnaZymq01GNQhTRRQWGrNc2syg946m4zWuOhNplXAF6bJWbNcg6WutrWAJHhvYbyAx3bdbH3NMsb1Fu+gDUwLgqNTqQNxqZGVeL4rEZWXMKbCm9lsi2JIqUyxtrlZTYncHpIbXKpiaGGUKzqoUEAE3YD4jpqeQPoJDYrtrSFvdozZgGDN3RlsGJtvouY2NtVt4yv8ADOy7uczNmutO9g1malmRWLkW1TTnc67SycF7MLTyl1QgX0bvnUsdTouhY2sNtJBBf2tjcUcqBgNAwpggL3mp1AX3DC6sNeU3+z/ZqvTqpWqOqlTcrq7Nmp5KgLbakU2vc/DLhkGmg0uBpsDa4HyHygwrDiKYYWIBHQ6jrKvx2ramQumfuC3Kmu9vM/hLJj6uVDbc2UebaD87+krWMQVH0PdXuLoTt5bC99ZYzk492l7NN773qXF9yNxbY+Y0+U96NGsmXuHW1suoOmx2yka72Fh1vOl1sAxuQNBYk3FgDtvIx6Xe8vzmvPUmVivDsqMQ4d+61gL6k732vbqLy34TsjhcBUo1kDNWRatZnY3ORaTAhVFlHfqU9bX8Z78JoZqijlfXy5yy42kKlQDmzLT/AGEPvavoSEX0mVxvSQ4DhfdihTP+zpLf9YKFP8Rk/I/hQuXfqQB5Dn+Nv2ZITNahERIpERAREQEjO0OGz0W8NfTYyTnhluCDsdIHzb7X+GE0sPiQNULYWp6XqUfwNQX+6JTOx9VTWNByAmJRsOSdlZrGk3pUVNel53ftfwIVRWwrWArrlUnZaynNRbyvp5MZ831qRRmRwQykqwO4INiD4gzV92zPNOj9geMuKlShV7tRSdNjcaMD43E6rhq+ZQROGVcYGqUMfc6sKeJy7iqo1f8AbXvbbhp1DhuELnN79/dtYqFJAsduc3GL0tl+c1MWne8CD/W38/V5t09pj4glwLaePQ7g/n6GURddyMtZb56PdfqaV9/NTf0J6S8cOxgqoGB85S1cq2YDXYqdfNT139QR1nvwzG/RHFtaDmy/dO5pk9eh5j1l1ua/Ysqz4bs/h0ZmFJSzN7w5u9ZtdQDoNzsJKZRa1hbp+ExUKwcBlNwZlvOTbFXxSoVBJuxCgAMdzYE5Qcq30zGw1AvqJF8T421Ike7sA1sxIPdX3bMbXCqMrk3Zha2x1EkK+CV3VyWBUWsDoQGDi481EzGkt82UXBuDYXBtluOhtp5QIbimHrPVspc07A27qqDdSNW7pHc5q5BJ0AN5MrewzWvYXttfnbwnszAC5IA6naYlrK3wkHS9xqNyNxpuD8oEdxeva33Qz+oGVfxb8JD4BQKeYk6nL6H+eg/GbXHn1YeCL+bH+Uh6LWuORtf0Oh85rGsb7SVaqGVgtmIBJB+yCBrbxMh6+EyuV3ta/hcA2krTo+9P6I3N8ynUXymxGm+2xmStgr2ZSCW0YbZWXRs1uQINz8uU1lVrV4PTysWG4sB4s3wj+Z8LyYwQ+Kpvp7un97W7MPFnP4Caa4bZFJuQdeYU/G5+82w6C0neGUAzi2lOlpbq9tB5KD82HNZgiWwtHIgXoNT1O5PqbzLETDZERAREQEREBERAhe0nCxWW+3IkbjofQ2+c5D7VewavTqYuiv6cENWte1QWAzhdgdLm3MnpO7sLix2kDxHDZTa19Da/10O6m/P/AKdTNT4lfJnBuICkWVxmpVRkqKN7XuGX7ynUS/8AYvjf0Z/oldrro1Gr9V0bVbeB5dDccpH+1HsScJUOIognD1Df/wAtjup8JW+DYtKiDDV2yC5NGsdqLndWtr7pjv0Pe63suuks2+gMPi7i3+jNkPfQzlvZztG9FzhsWClRLAEn4hyIOxBFiGGhBl9w+ODDf1/rNubaxNPmNf5gbW+8OXqOemAWIKkBkYd5dbEdRzBB9QR5zO1flNetTOpXXnYGxv1B5NoPA2F+Vgy4DHvhSLkvSOgc8ui1ANj0bY/hLfguIpUAsbE8j/I85RKGOC6Nax7puO7c/VdTfKT9k6HkTa82adHLrSbKD/s2PcP6rHbyPzlsmXvValXnEVcqlrXtbwGpAuTyAvcnoDND6ZWe4poosfiJJBXYMpsAQTcW6KTzEhsNxWqlgSQfsvqPQ8x5Gb68cfmgPkSPzvMXCz1rbaq8JzDNUcs1uegB7hfUWOUmmDbTYbEXmHDYB6bh3rIgzEZKYyrUubKrGoWLHbax5DTQ6eN4iKts9EkC/dL90301FtdCR4gm8xVeIsTcKinTW2Yi2xF9AfGZTk9ONveqw+9/lUfykeVmZ7sSxJJPMzLToi12PkOssjPrS4ObVmTUlXFYa2yKw7xtbVbgj1lhRSoYKmgN8rHXYWG25K87f1r54hTeqooj3lWndLqWyKpZWdHt3STlGlrj11nMJRqM5VT7ypoDf+7pDcGpbdtiEGp52Gs3bL202cJRa+VTetU7xbcIu2c+A2Ucz6mWbC4daaBF2HzPMknmSbknqZh4dgFoqQCWZjd3PxO3U9B0A0A2m3OVrUmiIiRSIiAiIgIiICIiAmLE0A62PmD0PWZYgVTimADK9OqgZGFnTcMD9Zf9fjv8/e0DsDUwLGrSvUwzG4Yamnf6reHQz6or0A4sw/qPKV7iPDSlwVDo2hBAytfqDsfwM16z4+XsBxhHprQxeY010p1l1q4fwF/jpdUPmCOe9W4hjcH7txV97QOlOovepVPC9rq3VWsR0kx7VuyNHCMlbDJUWm5IdbEpTboG+re+x9JS+FcWq4ct7tu64s6MA1OovR0a4bn4i+lo3Z0upXSeB+0FKllYZW+ydifun/tLDT7Sq47oProPnOSYfE0GXuO+GqW1JAqUm9UX3lPys/nMVTC4pbut6i6kvTK1F82KXy8visZeTHF1jFY9XN2ZVaxAYEHTmCbFSvVW08J60OINTGjXX7t3pjzUHPT/AGSyjkgnKMP2jqr4/MTYXtTUHIX3uNPXSa5Q4uu4ftC2UnIaijc0v0q+qKC4/aRZ70e12EvY1FRualgh9Uc6fKcfbtKzEMR3hrm5jyI1EkKHbOubLnep91gKv/FDSzLXlNV1z/8AI8Na/vlA/WS38pp4jtxgE1NZW/Vs38N5zGp2rCmz4XDFvvYagD62At8oHb2ov91QwyeK0aN/xQxc79XVdBTte+IOXBYOvWJ2ZhkT97f8J4xGErObY/FLTHPC4e5Yjo5U5v3iBOfDtRxHGHJ75wmxy3C66WyjQnwtOv8As89nZRVq4oG2jCm3xOeRq9F+58+kzyNJvslwQPSBVPo1C1lVSPfVF6lhpTU/c1O+Yc7lhcMlJQlNQqjYAWHj6+MygTzMW7ak0RESKREQEREBERAREQEREBERATwRfQzzECA4r2bSpmKWBYWZSAUcdGU6Eb6H8Jxjtt7NaSsWpg4Vzfum5oMfundP8QHhPoaY69FXBV1DKdwwBB8wZd/U18fGHE+DVsObVE05MO8pHUMJpUazIQysVYbEEgj1E+reK+zPBViWQVKDHU+6chSfGm11+QEq/EPYqjXy1abfrUyjerU21+UdHbg541WI77Cp41Up1CP2qikzz/ap50qB8fdqP4bCdWxXsKr37r0beFV/81L+c1v/ANFYr7dMf+of/rgcwfijckor5UqR/iBMx1cdUbQu1j9UaL+6LCdaw/sGr/XrUf3nP/L/AJywcN9hlBTerWv4Kv5M5I/wwOBUMMzmyKW9NB5mXnsh7MMVjCGK5af2jdU/eI737IM73wbsDgcNYrRDsPrVO/tzC/AD4hRLOBAqXZHsDhsCFYAVKo2ciwQ7fo11y+ep1OttJbYiRSIiAiIgIiICIiAiIgIiICIiAiIgIiICIiAiIgIiICIiAiIgIiICIiAiIgIiICIiAiIgIiICIiAiIgIiICIiAiIgIiICIiAiIgIiICIiAiIgIiICIiAiIgIiICIiAiIgIiICIiAiIgIiICIiAiIgIiICIiAiIgIiICIiAiIgf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3" descr="data:image/jpeg;base64,/9j/4AAQSkZJRgABAQAAAQABAAD/2wCEAAkGBxQTEhUUExMVFRUXFRgYFxcYGBQVGBYXFxUWFhUXFxcYHSggGBolHBYUITEhJSkrLi4uGB8zODMsNygtLisBCgoKDg0OFBAQFywcHBwsLCwsLCwsLCwsLSwtLCwsLCwsLCwsLCwsNCwsNywsLCwsLCwsLCwsLiwzLCssLCwsLP/AABEIAKABLAMBIgACEQEDEQH/xAAcAAEAAgMBAQEAAAAAAAAAAAAABQYDBAcCAQj/xABFEAACAQIDBQQHBQcCAwkAAAABAgADEQQhMQUGEkFRImFxgQcTMpGhscFCUmJy0RQjM5Ki4fBDglOy8RY0RFRjg5PC0v/EABcBAQEBAQAAAAAAAAAAAAAAAAABAgP/xAAdEQEBAQACAwEBAAAAAAAAAAAAARECITFBcTJh/9oADAMBAAIRAxEAPwDuMREBERAREQEREBERARE+XgfYmtjcfTpLeowUWvnOd7W9LNFaq06YupazVOSjqL6mB0wtMH7bT+8PLOcs2r6SqPFaij4huvsr8c/hIv8A7Z46qbU6dOn3WLtA7MManU+4zFi9r0aSl6lQIo1ZshOU0X2q+bYhKY71F/cBefNr7Pq4ik1Cvi3q8QzVKag+/kPGXFdSwG8OFrfwq9NvBh9ZJXnBtm+j/CUzdme/QOSfPhsPnLjgHSkLU/Wfzv8AJbRhjpMSlUtov1b3ufrN+jtc5Xb33jDFmiRWH2pfofAyRp1wdJEZIiICIiAiIgIiICIiAiIgIiICIiAiIgIiICIiAiIMBKfvdvpSwqEhhlccWtz91B9o9+gmLf7e6nhqbrxW4R22GuelNerH4T894/aNbH1wbZ6Ig0Reg+p52gSu8W9VfGvYlgt8kBJv04vvH4TFQ2WqZ1Tdv+Guv+48vCb2AwIpdil26h9p/ovQd8tuxd3VTtv2mPXQSq1d39kqy3dCo5IMgR+I6nzlopKEFlARegsB5zJSozQZjXay/wAMHycjLiP4RnlzMRSriy3skhTpb2n/AC9B+L3TcwuBPD2rU114Rr4sx1PjPVVqWGptVqNYDVjmWJ0VR1PQTQwtOvi+1UU06Z9mkLk25GoftHu0HfKNsYumuVJOM9eX83PyBmYJWbVuEdwt8TcyWwWwCBrw+Gvvm+mwF5n4wK/TwR5v7yTNlcI3J5OjYC8ifjMdTYjDRpMRDNh3HIGbGG2m6Gxz7jr5GZqtN01BmtSU1G055+ECap7dAQtbMD2b2J8JN03uBlbLSUOtsustVXNQGmqkcCjVjzJPSWDZW19Ec+DfrFKn4nwGfZEIiICIiAiIgIiICIiAiIgIiICIiAiIgJF7xbT9RRLC3Geyl9OI8z3AXPlJMzhnpj3vJVkptkxNKn3Kv8Z/M2UecDnW+O3jjK/ChLU0JCHm7E9qoe9jJnA4H1KijTF69S3GRy/COnfInc7BhVfEsPZIVPzZ3PflL3u9spnHrc0LZ3tdiPE6SqmNg7EFFbnNjqZO0aN5qbOwJS/aJubksbkn6SVJCgsfsgm/QDWRUdtRWYLTQGz3LMNAosLX7ybe+ZlVKSMWYKiLxO2gAUdOgyAmsQGpK7rYsOwBdSoOYOXlNbaexVxCDBtWcNxU6jqFFqi3Nqbty6maz0NPd7BvtKsMVVUpRW4oUznwrf226s2R/wCmfTsDs8KMh59Z52bg1pqFUWAElKYgeDQ6T0KMycU08VtejT9qovgDc+4SI3QLRIR940OSI79+g98lcHWLorEcJIuRrbukR6qUAdRIjGbNK9pPdJyfDLqoDD1b5HWaW08DbtKMuY6d8ldo4Sx41854oYhSLEi55Ei/uhWPd7afF+7bUaHrJ4GUjaWHNGpxLoDcfpLbs7FCogYc9ZEbcREIREQEREBERAREQEREBERAREQERECI3qx5o4Wo49ojhT8z9lfnPyvvhiTXxnqqea07UU7yDZj5ted/9Ku0/VrRS4sBVrN1/dKAg8Czn+WcG9HeD9bjVZsxTV6rH8ov8zKLUmzQXoYRPZpqOP8AMbF/oPKdFw1IKABKnuXS9ZUq1jnc2HzMutIZwrNSSYNq0uMJRH+q4U/lGbfAW85tpNbd5uPEq50p0XqebtZfgpieVe8UVNc39ikCzeCgk++087jYdnD4mp7dVifAXyA8AbSPNQmhXfm7rSHgzXb4KZctjUAtNFGgHzmp+folaVPKZbWmtjsalFONyQotoL66SvYnfNdEpFu9iFHusZmoz4vYxqVHZqrEXLBQSbAkWsBrmJsYPYdJR7Fhf7VgPHn3Su1t5a76FUHRRp5maNTEM/tszeJJk1NXOvjsMlxxrf8ACONh16zTr7xoPZpsx6s3D8JWRPUDex+8tdgbMKf5R9TJHdHbLVMIrOxZwzKxOpIP/SVfEUrzNuGrA4mgeTLUXwYFW+KiWDd3w3zGH4UOXGbE9BOI7c35xXrj6p+BV0AAPF+IkjO87fvBuzTr+rFUXBfhvzBIuvxAHnIBvRxhyvrGVagJOqkMM7EEg2Mqpjcza9TH7Mp1qigVAWUnk3CbcQ8bSZ3RxVnamdDmJm2NQWnRSnSRUpgWA7vASLRfV1wRyb5zNVewZ9nlDPUMkREBERAREQEREBERAREQEREBERA4v6aKlmxLdMPTQf8AuVP7GUD0YrZMfV+5hgv/AMj2+hl29OB/7z3/ALMPi5lE3EqcOD2j3rQH9bwq/ejvDFcOXNu2xPgNJbMOZAbmZYSn+WWDDt3Sj1i3tTc9Eb5T7sYhBimtpQpr8G/WY8ff1VTL7B+U8UavYxo/9OkR4G/6RPasGFS+GpD71dj/ACrl/wA0t1faNPDqGqtwgkKtgWZj0VVzJsLyrbPzw1E9Kr/IfpJ3bCFfVVw1jRqAn8rngf4G9+6av54lSm1FFbDPwm4ZCR5ZjLlOaq06LsV2Prlc3Zazg/lJ4l/pYDylRO7lc1GCpZQxsxIAIvlbrMVmo1GmVTJ6hunwi9asqjoB9WP0klhtk4Yeyj1e83I95sIkJFWo55DM9BmfhJTDbFrP9jh/NYfCWQ1vViwFKiPef5VtPFfEgcILPULC4A7II8pcXEYu7wXOrWVe5dfef0m9gNnUqbF6VNmYixY8xrbPLpNlWCrxcC0/aBLa/hPEeRmlSxrIx46nGTcWAyFsxn4S4JI0WbXgUa59o5G4PICQu0sTf2WJUZEm1mN+QHKVrfvf4YdOFRxMxsqg24j48lHMyO2RvAKhRa9XhZgGWkvZ4/M6DXvMzbiya6DhdJpbYpqLtxAMAGt1sTlKhvTvg+DCNTVWLE3BLcIA5E6i/WWStiVr0Vq8Ni1PisdVuAbScec5FmLlhKgKqQbi0zTT2Uv7pPCbkrJERAREQEREBERAREQEREBERAREQOJemykzfteRsKeGYHlkzA/Oc33Na1DGoftUqbD/AG1P7ztXpZwHElS3+ph2Hmmf/wCZwbdit+84b246TIfLMfSVXXdya98NT7haWfDmc+9H2J7DIT7LfAy80TAkVscpHYhrVqy/8TDC3jTZgf8AmE20aae02tUovy4jTPhUA+oERX3d43w1RT9ioreRup+Ylg9YtWk1MhiGThPCCSLjrpeVTYZIrVKIIHrAQL9dR9JaNnB3pBA5Rla/XI3+vymp3x+L6b9K6sSqhWfhuajZsVFgQg52mvU2it+E1WY9EHD4c79Z6XZ9NG9Y79q97khQD0E1a28WEohirBuEFjwDiNr63PnIy3qSn1rKKIAANqpPEb2y1mzQw1XiDtVJtbs2y53v7x7pVMZvwbgU6WRF7sbmwYBuyO43mtV2hjKvEvEUNjw27GYv56iBba2Dw9LtVGUfmIGXgLTAd5cMpVEJOYXsiwF2C6+JkJQ3NdmLVKgHEcwLscyftHuJ68pMYbdbDpYlS5HNj4D/AOogb21TdD3Z6BvcDrKZi8awBBL558TWyUakAaS6Yo5Gc+26WcNw/bP9I0/WBx7ebafrcfxP7ClVUdFv/l5ct7cCtAJjaanisgtqoCjssZD7wboPVbjXI9ALn3S+bouThhQxa2qIOy+bBk5Aj3TlzluY1xzxVFxWNxOKTD+p/it2jTyIyOpVuX952bDn90t7cdrHw0lUwG5i/tYxKuV/CRfOxHXIZnKWvD4fthQSe0M9NMz8bTPDhZZ10vUmLfgxZV8P8+s2J4pLl8J7nVzIiICIiAiIgIiICIiAiIgIiICIiBWt98HxURUt/DOferZMJ+WsXhzhcS6c6VW471vkfMET9h43DipTdDoykeFxrPzL6TtkMlZa3CTk1OrloV0J6ZH+mWDNu9i/VYm1+y4y+Y+c6TQq6TjmxT6xACe1RIBtzU+yfDlOm7GxvEg+MKsaPMe0KHraTpexI7J6MM1PvtMCVZmWpCoarijeliALHLiHRlyYfOXijiRxLVX2agufP2vMN85S8SoWoUPsVjdT92oNR5jP3yR3ZxntYd8je9MnQNbMeBE1x6v8qxY95di/tSIoYIUcMGtxaa5XmpgtzaCG7FnuCM+yLHO1hJDZuN+w1wRpfuyI8RJK8lmeWcaGH2DSXS4FrADK3mM+XWbirRpfdXIkaXtz1zmLaKOyfuyQwIIsbXtyJuMpip7LJ9VxvxFF4SQMnFwRqctPjAz4naoUqqrxswBXMKM8sybnK3TnNyjU4kVrW4lBte9rjS/Oa2HwdNeBdSgPDc3IuRfL3TcAhURt+rw0yObHh9+vwvKhVW5k/vPV7YH3Vv5sbfISDvJRgNIT7g0Fyb6/KenzNh5/pM6URCNzEbQpYdOKq6oOpNszpJbYKh2DggrYWIzBvmSDIR8MHUKVDg5WYA37s9ZNbA2A1KqKq1CqlArUtVPDexHQ5/ASi1CIiZQiIgIiICIiAiIgIiICIiAiIgIiICUzfjY6sC5UFXHDUHXLK/xlzmPEUQ6lToRA/JG1ME+zcYRm1M3I5cdNuXiJaMDjzTIKniUgEHqDzHf3S27/AG6gqq1F8mW5pPbQ9PAzlGysU1Bzh611sxsT9knX/aZVdZwmMDAGbiV5R8FtArl05dP7Sewu0AwyOfSQTWMpCqhQm19D90/ZPiDIxarMbNlVQ2NufQjuPKZqOJnjG0PWWZcnXQ8iOanu+RlVYMPjziEuP46WuuhqW5j8Y+MkNi7yq/ZfIjIk8j0YcvGUWniWvxC6uMj1B6N9Gm5j8XTqj1rMaOIp5lgLrUA1DAak9RNb6quoo4IuDcdRIrGbTVuwFqE3BspA4hfmemWkqFHa70XsA9IGxW+asCL5cpNYfeZx7VNW71NpPCN/gq0wWVFpgDoaj53Jy15CSex8W7q3GjrY5M4txg53A1EgMTvGrgC1RLH7LAX7r8p8p7wuLcKmwFgGN8uRJ1JjUY94K16zdxHwEiw18h75kxBNRy7ak3sNBHEo1PlIrLRpzLxcvef85zArk9w+Jkts7BXsf8/uYG1sfB6E9wA6d3jLXSSwEwYPChR3/Lr5zaEMkREgREQEREBERAREQEREBERAREQEREBERA0Ns7MWuhUgX+yehnD9+d0/Wkqw4KyX4Wtkw+o+U7/I7bOx6eIThcWa3Zfmp6iWUflKhtB6DepxAI4clce0vT8yzPSxlWiwJbjQ6OvP/OktvpF9HtVanGD2iMjnwPbSx+w3dObLVq4dijKQQc0YZf53iB0fZ+1ywFx+kk8LtAHNTcA285zI49av+o9Fulyye/UTbo7QxFPkKg+8h+dtYV1LDrTdg7EBl01uRzGXI9JG7SRfWXACJqoPFwhu8/Z7pS6G95X2lIPflJjC76UTkxgWjD7aq0hw1F4kPI2ZW8ORm7Q2hhn0JpnpfL3HTyMrWG21hT/DreqvqBZkPihyM2zjKDe0KD96saR/lNxKurKi39mqpn0hubL7x+kq5rYD7XEp7mpt8iJI4ChhKhUU1rVCfZCopv8A1aQak3cfaceAN5s4WjxHsL5nM+6Tez92GyPqVTT23uR/tQWv5yfw2w1A7bX7lHq187G58zIK9s/Zfatmz9By/MdFlsweCCDOxPhp4frNijRCiygAdBMkMkREgREQEREBERAREQEREBERAREQEREBERAREQEREDHWoq4KsAwOoIuJRt6/RrQxKkoAD905r/tOqy+xA/Lm8voyr4Yk2ZV6sLr/ADrl75UK2y61M+yfFTf5T9okX1kbi938LUvx4ek19TwLc+Ygfjz9srDUnzF/mI/bXPJf5B+k/WJ3EwH/AJZP6v1gbh4Af+GX4/rA/KdOlWfRWPgoH0kzsvc/E12sFN/Nj7hP09ht1MGns4en5ji+claOHVRZVVRpkAPlKON7reh8izVzw6fibyGi/wCZTq2xdh0cMvDSS17XY5sxHU/TSSVp9kHy0+xEBERAREQEREBERAREQEREBERA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38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CLR Participation in the Ancillary Services Markets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2000"/>
            <a:ext cx="7391400" cy="3810000"/>
          </a:xfrm>
        </p:spPr>
        <p:txBody>
          <a:bodyPr/>
          <a:lstStyle/>
          <a:p>
            <a:r>
              <a:rPr lang="en-US" sz="1800" b="1" dirty="0">
                <a:solidFill>
                  <a:schemeClr val="tx2"/>
                </a:solidFill>
              </a:rPr>
              <a:t>ERCOT maintains tools to monitor AS Performance in Real </a:t>
            </a:r>
            <a:r>
              <a:rPr lang="en-US" sz="1800" b="1" dirty="0" smtClean="0">
                <a:solidFill>
                  <a:schemeClr val="tx2"/>
                </a:solidFill>
              </a:rPr>
              <a:t>Time.</a:t>
            </a:r>
            <a:endParaRPr lang="en-US" sz="1800" b="1" dirty="0">
              <a:solidFill>
                <a:schemeClr val="tx2"/>
              </a:solidFill>
            </a:endParaRPr>
          </a:p>
          <a:p>
            <a:r>
              <a:rPr lang="en-US" sz="1800" b="1" dirty="0">
                <a:solidFill>
                  <a:schemeClr val="tx2"/>
                </a:solidFill>
              </a:rPr>
              <a:t>Operators will call QSEs with any type of performance </a:t>
            </a:r>
            <a:r>
              <a:rPr lang="en-US" sz="1800" b="1" dirty="0" smtClean="0">
                <a:solidFill>
                  <a:schemeClr val="tx2"/>
                </a:solidFill>
              </a:rPr>
              <a:t>issue.</a:t>
            </a:r>
            <a:endParaRPr lang="en-US" sz="1800" b="1" dirty="0">
              <a:solidFill>
                <a:schemeClr val="tx2"/>
              </a:solidFill>
            </a:endParaRPr>
          </a:p>
          <a:p>
            <a:r>
              <a:rPr lang="en-US" sz="1800" b="1" dirty="0">
                <a:solidFill>
                  <a:schemeClr val="tx2"/>
                </a:solidFill>
              </a:rPr>
              <a:t>QSE can move capacity from one Resource to another with ERCOT permission – </a:t>
            </a:r>
            <a:r>
              <a:rPr lang="en-US" sz="1800" b="1" dirty="0" smtClean="0">
                <a:solidFill>
                  <a:schemeClr val="tx2"/>
                </a:solidFill>
              </a:rPr>
              <a:t>GR/CLR </a:t>
            </a:r>
            <a:r>
              <a:rPr lang="en-US" sz="1800" b="1" dirty="0">
                <a:solidFill>
                  <a:schemeClr val="tx2"/>
                </a:solidFill>
              </a:rPr>
              <a:t>can replace a </a:t>
            </a:r>
            <a:r>
              <a:rPr lang="en-US" sz="1800" b="1" dirty="0" smtClean="0">
                <a:solidFill>
                  <a:schemeClr val="tx2"/>
                </a:solidFill>
              </a:rPr>
              <a:t>NCLR </a:t>
            </a:r>
            <a:r>
              <a:rPr lang="en-US" sz="1800" b="1" dirty="0">
                <a:solidFill>
                  <a:schemeClr val="tx2"/>
                </a:solidFill>
              </a:rPr>
              <a:t>or </a:t>
            </a:r>
            <a:r>
              <a:rPr lang="en-US" sz="1800" b="1" dirty="0" smtClean="0">
                <a:solidFill>
                  <a:schemeClr val="tx2"/>
                </a:solidFill>
              </a:rPr>
              <a:t>GR/CLR, </a:t>
            </a:r>
            <a:r>
              <a:rPr lang="en-US" sz="1800" b="1" dirty="0">
                <a:solidFill>
                  <a:schemeClr val="tx2"/>
                </a:solidFill>
              </a:rPr>
              <a:t>but a </a:t>
            </a:r>
            <a:r>
              <a:rPr lang="en-US" sz="1800" b="1" dirty="0" smtClean="0">
                <a:solidFill>
                  <a:schemeClr val="tx2"/>
                </a:solidFill>
              </a:rPr>
              <a:t>NCLR </a:t>
            </a:r>
            <a:r>
              <a:rPr lang="en-US" sz="1800" b="1" dirty="0">
                <a:solidFill>
                  <a:schemeClr val="tx2"/>
                </a:solidFill>
              </a:rPr>
              <a:t>can only replace </a:t>
            </a:r>
            <a:r>
              <a:rPr lang="en-US" sz="1800" b="1" dirty="0" smtClean="0">
                <a:solidFill>
                  <a:schemeClr val="tx2"/>
                </a:solidFill>
              </a:rPr>
              <a:t>another NCLR.</a:t>
            </a:r>
            <a:endParaRPr lang="en-US" sz="1800" b="1" dirty="0">
              <a:solidFill>
                <a:schemeClr val="tx2"/>
              </a:solidFill>
            </a:endParaRPr>
          </a:p>
          <a:p>
            <a:r>
              <a:rPr lang="en-US" sz="1800" b="1" dirty="0">
                <a:solidFill>
                  <a:schemeClr val="tx2"/>
                </a:solidFill>
              </a:rPr>
              <a:t>Operators will issue a SASM if a QSE has an extended shortage and cannot replace it – if the cause is a “Failure to Provide” the QSE will be held responsible for the financial </a:t>
            </a:r>
            <a:r>
              <a:rPr lang="en-US" sz="1800" b="1" dirty="0" smtClean="0">
                <a:solidFill>
                  <a:schemeClr val="tx2"/>
                </a:solidFill>
              </a:rPr>
              <a:t>difference</a:t>
            </a:r>
            <a:r>
              <a:rPr lang="en-US" sz="1800" b="1" dirty="0" smtClean="0">
                <a:solidFill>
                  <a:schemeClr val="tx2"/>
                </a:solidFill>
              </a:rPr>
              <a:t>.</a:t>
            </a:r>
            <a:endParaRPr lang="en-US" sz="1800" b="1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853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CLR Performance </a:t>
            </a:r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2000"/>
            <a:ext cx="7391400" cy="3810000"/>
          </a:xfrm>
        </p:spPr>
        <p:txBody>
          <a:bodyPr/>
          <a:lstStyle/>
          <a:p>
            <a:r>
              <a:rPr lang="en-US" sz="1800" b="1" dirty="0">
                <a:solidFill>
                  <a:schemeClr val="tx2"/>
                </a:solidFill>
              </a:rPr>
              <a:t>ERCOT maintains tools to monitor AS Performance in Real </a:t>
            </a:r>
            <a:r>
              <a:rPr lang="en-US" sz="1800" b="1" dirty="0" smtClean="0">
                <a:solidFill>
                  <a:schemeClr val="tx2"/>
                </a:solidFill>
              </a:rPr>
              <a:t>Time.</a:t>
            </a:r>
            <a:endParaRPr lang="en-US" sz="1800" b="1" dirty="0">
              <a:solidFill>
                <a:schemeClr val="tx2"/>
              </a:solidFill>
            </a:endParaRPr>
          </a:p>
          <a:p>
            <a:r>
              <a:rPr lang="en-US" sz="1800" b="1" dirty="0">
                <a:solidFill>
                  <a:schemeClr val="tx2"/>
                </a:solidFill>
              </a:rPr>
              <a:t>Operators will call QSEs with any type of performance </a:t>
            </a:r>
            <a:r>
              <a:rPr lang="en-US" sz="1800" b="1" dirty="0" smtClean="0">
                <a:solidFill>
                  <a:schemeClr val="tx2"/>
                </a:solidFill>
              </a:rPr>
              <a:t>issue.</a:t>
            </a:r>
            <a:endParaRPr lang="en-US" sz="1800" b="1" dirty="0">
              <a:solidFill>
                <a:schemeClr val="tx2"/>
              </a:solidFill>
            </a:endParaRPr>
          </a:p>
          <a:p>
            <a:r>
              <a:rPr lang="en-US" sz="1800" b="1" dirty="0">
                <a:solidFill>
                  <a:schemeClr val="tx2"/>
                </a:solidFill>
              </a:rPr>
              <a:t>QSE can move capacity from one Resource to another with ERCOT permission – </a:t>
            </a:r>
            <a:r>
              <a:rPr lang="en-US" sz="1800" b="1" dirty="0" smtClean="0">
                <a:solidFill>
                  <a:schemeClr val="tx2"/>
                </a:solidFill>
              </a:rPr>
              <a:t>GR/CLR </a:t>
            </a:r>
            <a:r>
              <a:rPr lang="en-US" sz="1800" b="1" dirty="0">
                <a:solidFill>
                  <a:schemeClr val="tx2"/>
                </a:solidFill>
              </a:rPr>
              <a:t>can replace a </a:t>
            </a:r>
            <a:r>
              <a:rPr lang="en-US" sz="1800" b="1" dirty="0" smtClean="0">
                <a:solidFill>
                  <a:schemeClr val="tx2"/>
                </a:solidFill>
              </a:rPr>
              <a:t>NCLR </a:t>
            </a:r>
            <a:r>
              <a:rPr lang="en-US" sz="1800" b="1" dirty="0">
                <a:solidFill>
                  <a:schemeClr val="tx2"/>
                </a:solidFill>
              </a:rPr>
              <a:t>or </a:t>
            </a:r>
            <a:r>
              <a:rPr lang="en-US" sz="1800" b="1" dirty="0" smtClean="0">
                <a:solidFill>
                  <a:schemeClr val="tx2"/>
                </a:solidFill>
              </a:rPr>
              <a:t>GR/CLR, </a:t>
            </a:r>
            <a:r>
              <a:rPr lang="en-US" sz="1800" b="1" dirty="0">
                <a:solidFill>
                  <a:schemeClr val="tx2"/>
                </a:solidFill>
              </a:rPr>
              <a:t>but a </a:t>
            </a:r>
            <a:r>
              <a:rPr lang="en-US" sz="1800" b="1" dirty="0" smtClean="0">
                <a:solidFill>
                  <a:schemeClr val="tx2"/>
                </a:solidFill>
              </a:rPr>
              <a:t>NCLR </a:t>
            </a:r>
            <a:r>
              <a:rPr lang="en-US" sz="1800" b="1" dirty="0">
                <a:solidFill>
                  <a:schemeClr val="tx2"/>
                </a:solidFill>
              </a:rPr>
              <a:t>can only replace </a:t>
            </a:r>
            <a:r>
              <a:rPr lang="en-US" sz="1800" b="1" dirty="0" smtClean="0">
                <a:solidFill>
                  <a:schemeClr val="tx2"/>
                </a:solidFill>
              </a:rPr>
              <a:t>another NCLR.</a:t>
            </a:r>
            <a:endParaRPr lang="en-US" sz="1800" b="1" dirty="0">
              <a:solidFill>
                <a:schemeClr val="tx2"/>
              </a:solidFill>
            </a:endParaRPr>
          </a:p>
          <a:p>
            <a:r>
              <a:rPr lang="en-US" sz="1800" b="1" dirty="0">
                <a:solidFill>
                  <a:schemeClr val="tx2"/>
                </a:solidFill>
              </a:rPr>
              <a:t>Operators will issue a SASM if a QSE has an extended shortage and cannot replace it – if the cause is a “Failure to Provide” the QSE will be held responsible for the financial </a:t>
            </a:r>
            <a:r>
              <a:rPr lang="en-US" sz="1800" b="1" dirty="0" smtClean="0">
                <a:solidFill>
                  <a:schemeClr val="tx2"/>
                </a:solidFill>
              </a:rPr>
              <a:t>difference.</a:t>
            </a:r>
          </a:p>
          <a:p>
            <a:r>
              <a:rPr lang="en-US" sz="1800" b="1" dirty="0">
                <a:solidFill>
                  <a:schemeClr val="tx2"/>
                </a:solidFill>
              </a:rPr>
              <a:t>T</a:t>
            </a:r>
            <a:r>
              <a:rPr lang="en-US" sz="1800" b="1" dirty="0" smtClean="0">
                <a:solidFill>
                  <a:schemeClr val="tx2"/>
                </a:solidFill>
              </a:rPr>
              <a:t>he Performance, Disturbance, Compliance Working Group (PDCWG) reviews the performance of all Resources for Frequency Measureable Events.</a:t>
            </a:r>
          </a:p>
          <a:p>
            <a:r>
              <a:rPr lang="en-US" sz="1800" b="1" dirty="0" smtClean="0">
                <a:solidFill>
                  <a:schemeClr val="tx2"/>
                </a:solidFill>
              </a:rPr>
              <a:t>Failure to meet performance requirements can result in the Resources losing their qualification to provide Ancillary Services.</a:t>
            </a:r>
            <a:endParaRPr lang="en-US" sz="1800" b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1740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CLR Performance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081833"/>
          </a:xfrm>
        </p:spPr>
        <p:txBody>
          <a:bodyPr/>
          <a:lstStyle/>
          <a:p>
            <a:r>
              <a:rPr lang="en-US" dirty="0" smtClean="0"/>
              <a:t>Telemetry used for performance analysis, not meter data.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049777"/>
              </p:ext>
            </p:extLst>
          </p:nvPr>
        </p:nvGraphicFramePr>
        <p:xfrm>
          <a:off x="678180" y="1981200"/>
          <a:ext cx="7863840" cy="41688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63440"/>
                <a:gridCol w="1371600"/>
                <a:gridCol w="822960"/>
                <a:gridCol w="1005840"/>
              </a:tblGrid>
              <a:tr h="4707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Resource/Metric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Protocol Reference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X (%)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 (MW)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075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Base Point Deviation, Over-Consumption, Controllable Load Resource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6.6.5.1.1.3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075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Base Point Deviation, Under-Consumption, Controllable Load Resource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6.6.5.1.1.4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075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Base Point Deviation, Over-Consumption, Controllable Load Resource with Ancillary Service responsibility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6.6.5.1.1.3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139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Base Point Deviation, Under-Consumption, Controllable Load Resource with Ancillary Service Responsibility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6.6.5.1.1.4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709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CLREDP</a:t>
                      </a:r>
                      <a:endParaRPr lang="en-US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8.1.1.4.1(9)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</a:tr>
              <a:tr h="5316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CLREDP with Ancillary Service Responsibility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8.1.1.4.1(9)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64801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762000" y="2895600"/>
            <a:ext cx="7162800" cy="2057400"/>
          </a:xfrm>
        </p:spPr>
        <p:txBody>
          <a:bodyPr/>
          <a:lstStyle/>
          <a:p>
            <a:pPr algn="ctr" eaLnBrk="1" hangingPunct="1"/>
            <a:r>
              <a:rPr lang="en-US" altLang="en-US" sz="5400" dirty="0" smtClean="0">
                <a:solidFill>
                  <a:schemeClr val="tx1"/>
                </a:solidFill>
              </a:rPr>
              <a:t>Questions?</a:t>
            </a:r>
            <a:br>
              <a:rPr lang="en-US" altLang="en-US" sz="5400" dirty="0" smtClean="0">
                <a:solidFill>
                  <a:schemeClr val="tx1"/>
                </a:solidFill>
              </a:rPr>
            </a:br>
            <a:r>
              <a:rPr lang="en-US" altLang="en-US" sz="5400" dirty="0" smtClean="0">
                <a:solidFill>
                  <a:schemeClr val="tx1"/>
                </a:solidFill>
              </a:rPr>
              <a:t/>
            </a:r>
            <a:br>
              <a:rPr lang="en-US" altLang="en-US" sz="5400" dirty="0" smtClean="0">
                <a:solidFill>
                  <a:schemeClr val="tx1"/>
                </a:solidFill>
              </a:rPr>
            </a:br>
            <a:r>
              <a:rPr lang="en-US" altLang="en-US" dirty="0" smtClean="0">
                <a:solidFill>
                  <a:schemeClr val="tx1"/>
                </a:solidFill>
              </a:rPr>
              <a:t/>
            </a:r>
            <a:br>
              <a:rPr lang="en-US" altLang="en-US" dirty="0" smtClean="0">
                <a:solidFill>
                  <a:schemeClr val="tx1"/>
                </a:solidFill>
              </a:rPr>
            </a:br>
            <a:r>
              <a:rPr lang="en-US" altLang="en-US" dirty="0" smtClean="0">
                <a:solidFill>
                  <a:schemeClr val="tx1"/>
                </a:solidFill>
              </a:rPr>
              <a:t/>
            </a:r>
            <a:br>
              <a:rPr lang="en-US" altLang="en-US" dirty="0" smtClean="0">
                <a:solidFill>
                  <a:schemeClr val="tx1"/>
                </a:solidFill>
              </a:rPr>
            </a:br>
            <a:endParaRPr lang="en-US" altLang="en-US" dirty="0" smtClean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0A335-3082-4FAB-80CF-A9F320E5F6F4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86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7391400" cy="4953000"/>
          </a:xfrm>
        </p:spPr>
        <p:txBody>
          <a:bodyPr/>
          <a:lstStyle/>
          <a:p>
            <a:r>
              <a:rPr lang="en-US" sz="1800" b="1" dirty="0" smtClean="0">
                <a:solidFill>
                  <a:schemeClr val="tx2"/>
                </a:solidFill>
              </a:rPr>
              <a:t>ERCOT Contacts:</a:t>
            </a:r>
          </a:p>
          <a:p>
            <a:pPr lvl="1"/>
            <a:r>
              <a:rPr lang="en-US" sz="1400" b="1" dirty="0" smtClean="0">
                <a:solidFill>
                  <a:schemeClr val="tx2"/>
                </a:solidFill>
              </a:rPr>
              <a:t>Mark Patterson – Manager of Demand Integration – </a:t>
            </a:r>
            <a:r>
              <a:rPr lang="en-US" sz="1400" b="1" dirty="0" smtClean="0">
                <a:solidFill>
                  <a:schemeClr val="tx2"/>
                </a:solidFill>
                <a:hlinkClick r:id="rId2"/>
              </a:rPr>
              <a:t>mpatterson@ercot.com</a:t>
            </a:r>
            <a:endParaRPr lang="en-US" sz="1400" b="1" dirty="0" smtClean="0">
              <a:solidFill>
                <a:schemeClr val="tx2"/>
              </a:solidFill>
            </a:endParaRPr>
          </a:p>
          <a:p>
            <a:pPr lvl="1"/>
            <a:r>
              <a:rPr lang="en-US" sz="1400" b="1" dirty="0" smtClean="0">
                <a:solidFill>
                  <a:schemeClr val="tx2"/>
                </a:solidFill>
              </a:rPr>
              <a:t>Steve Krein – Senior Market Engineer – </a:t>
            </a:r>
            <a:r>
              <a:rPr lang="en-US" sz="1400" b="1" dirty="0" smtClean="0">
                <a:solidFill>
                  <a:schemeClr val="tx2"/>
                </a:solidFill>
                <a:hlinkClick r:id="rId3"/>
              </a:rPr>
              <a:t>skrein@ercot.com</a:t>
            </a:r>
            <a:endParaRPr lang="en-US" sz="1400" b="1" dirty="0" smtClean="0">
              <a:solidFill>
                <a:schemeClr val="tx2"/>
              </a:solidFill>
            </a:endParaRPr>
          </a:p>
          <a:p>
            <a:pPr lvl="1"/>
            <a:r>
              <a:rPr lang="en-US" sz="1400" b="1" dirty="0" smtClean="0">
                <a:solidFill>
                  <a:schemeClr val="tx2"/>
                </a:solidFill>
              </a:rPr>
              <a:t>Shane Thomas – Market Operations Engineer – </a:t>
            </a:r>
            <a:r>
              <a:rPr lang="en-US" sz="1400" b="1" dirty="0" smtClean="0">
                <a:solidFill>
                  <a:schemeClr val="tx2"/>
                </a:solidFill>
                <a:hlinkClick r:id="rId4"/>
              </a:rPr>
              <a:t>sthomas@ercot.com</a:t>
            </a:r>
            <a:endParaRPr lang="en-US" sz="1400" b="1" dirty="0" smtClean="0">
              <a:solidFill>
                <a:schemeClr val="tx2"/>
              </a:solidFill>
            </a:endParaRPr>
          </a:p>
          <a:p>
            <a:r>
              <a:rPr lang="en-US" sz="1800" b="1" dirty="0" smtClean="0">
                <a:solidFill>
                  <a:schemeClr val="tx2"/>
                </a:solidFill>
              </a:rPr>
              <a:t>Links to </a:t>
            </a:r>
            <a:r>
              <a:rPr lang="en-US" sz="1800" b="1" dirty="0">
                <a:solidFill>
                  <a:schemeClr val="tx2"/>
                </a:solidFill>
              </a:rPr>
              <a:t>Web–Based Training: </a:t>
            </a:r>
            <a:r>
              <a:rPr lang="en-US" sz="1800" b="1" dirty="0">
                <a:solidFill>
                  <a:schemeClr val="tx2"/>
                </a:solidFill>
                <a:hlinkClick r:id="rId5"/>
              </a:rPr>
              <a:t>http://</a:t>
            </a:r>
            <a:r>
              <a:rPr lang="en-US" sz="1800" b="1" dirty="0" smtClean="0">
                <a:solidFill>
                  <a:schemeClr val="tx2"/>
                </a:solidFill>
                <a:hlinkClick r:id="rId5"/>
              </a:rPr>
              <a:t>www.ercot.com/services/training</a:t>
            </a:r>
            <a:endParaRPr lang="en-US" sz="1800" b="1" dirty="0" smtClean="0">
              <a:solidFill>
                <a:schemeClr val="tx2"/>
              </a:solidFill>
            </a:endParaRPr>
          </a:p>
          <a:p>
            <a:pPr lvl="1"/>
            <a:r>
              <a:rPr lang="en-US" sz="1400" b="1" dirty="0" smtClean="0">
                <a:solidFill>
                  <a:schemeClr val="tx2"/>
                </a:solidFill>
              </a:rPr>
              <a:t>Good introductory courses and Wholesale </a:t>
            </a:r>
            <a:r>
              <a:rPr lang="en-US" sz="1400" b="1" dirty="0">
                <a:solidFill>
                  <a:schemeClr val="tx2"/>
                </a:solidFill>
              </a:rPr>
              <a:t>M</a:t>
            </a:r>
            <a:r>
              <a:rPr lang="en-US" sz="1400" b="1" dirty="0" smtClean="0">
                <a:solidFill>
                  <a:schemeClr val="tx2"/>
                </a:solidFill>
              </a:rPr>
              <a:t>arket Operations for Resources</a:t>
            </a:r>
          </a:p>
          <a:p>
            <a:r>
              <a:rPr lang="en-US" sz="1800" b="1" dirty="0" smtClean="0">
                <a:solidFill>
                  <a:schemeClr val="tx2"/>
                </a:solidFill>
              </a:rPr>
              <a:t>Links to General Info on Load </a:t>
            </a:r>
            <a:r>
              <a:rPr lang="en-US" sz="1800" b="1" dirty="0">
                <a:solidFill>
                  <a:schemeClr val="tx2"/>
                </a:solidFill>
              </a:rPr>
              <a:t>Resource participation at ERCOT</a:t>
            </a:r>
            <a:r>
              <a:rPr lang="en-US" sz="1800" b="1" dirty="0" smtClean="0">
                <a:solidFill>
                  <a:schemeClr val="tx2"/>
                </a:solidFill>
              </a:rPr>
              <a:t>:  </a:t>
            </a:r>
            <a:r>
              <a:rPr lang="en-US" sz="1800" b="1" dirty="0" smtClean="0">
                <a:solidFill>
                  <a:schemeClr val="tx2"/>
                </a:solidFill>
                <a:hlinkClick r:id="rId6"/>
              </a:rPr>
              <a:t>http</a:t>
            </a:r>
            <a:r>
              <a:rPr lang="en-US" sz="1800" b="1" dirty="0">
                <a:solidFill>
                  <a:schemeClr val="tx2"/>
                </a:solidFill>
                <a:hlinkClick r:id="rId6"/>
              </a:rPr>
              <a:t>://</a:t>
            </a:r>
            <a:r>
              <a:rPr lang="en-US" sz="1800" b="1" dirty="0" smtClean="0">
                <a:solidFill>
                  <a:schemeClr val="tx2"/>
                </a:solidFill>
                <a:hlinkClick r:id="rId6"/>
              </a:rPr>
              <a:t>www.ercot.com/services/programs/load/laar</a:t>
            </a:r>
            <a:endParaRPr lang="en-US" sz="1800" b="1" dirty="0" smtClean="0">
              <a:solidFill>
                <a:schemeClr val="tx2"/>
              </a:solidFill>
            </a:endParaRPr>
          </a:p>
          <a:p>
            <a:pPr lvl="1"/>
            <a:r>
              <a:rPr lang="en-US" sz="1400" b="1" dirty="0" smtClean="0">
                <a:solidFill>
                  <a:schemeClr val="tx2"/>
                </a:solidFill>
              </a:rPr>
              <a:t>Qualification Test Procedures</a:t>
            </a:r>
          </a:p>
          <a:p>
            <a:pPr lvl="1"/>
            <a:r>
              <a:rPr lang="en-US" sz="1400" b="1" dirty="0" smtClean="0">
                <a:solidFill>
                  <a:schemeClr val="tx2"/>
                </a:solidFill>
              </a:rPr>
              <a:t>Monthly and Annual Reports on Demand Response</a:t>
            </a:r>
          </a:p>
          <a:p>
            <a:r>
              <a:rPr lang="en-US" sz="1800" b="1" dirty="0" smtClean="0">
                <a:solidFill>
                  <a:schemeClr val="tx2"/>
                </a:solidFill>
              </a:rPr>
              <a:t>Links to Day </a:t>
            </a:r>
            <a:r>
              <a:rPr lang="en-US" sz="1800" b="1" dirty="0">
                <a:solidFill>
                  <a:schemeClr val="tx2"/>
                </a:solidFill>
              </a:rPr>
              <a:t>Ahead Market Info:  </a:t>
            </a:r>
            <a:r>
              <a:rPr lang="en-US" sz="1800" b="1" dirty="0">
                <a:solidFill>
                  <a:schemeClr val="tx2"/>
                </a:solidFill>
                <a:hlinkClick r:id="rId7"/>
              </a:rPr>
              <a:t>http://</a:t>
            </a:r>
            <a:r>
              <a:rPr lang="en-US" sz="1800" b="1" dirty="0" smtClean="0">
                <a:solidFill>
                  <a:schemeClr val="tx2"/>
                </a:solidFill>
                <a:hlinkClick r:id="rId7"/>
              </a:rPr>
              <a:t>www.ercot.com/mktinfo/dam</a:t>
            </a:r>
            <a:endParaRPr lang="en-US" sz="1800" b="1" dirty="0" smtClean="0">
              <a:solidFill>
                <a:schemeClr val="tx2"/>
              </a:solidFill>
            </a:endParaRPr>
          </a:p>
          <a:p>
            <a:pPr lvl="1"/>
            <a:r>
              <a:rPr lang="en-US" sz="1400" b="1" dirty="0" smtClean="0">
                <a:solidFill>
                  <a:schemeClr val="tx2"/>
                </a:solidFill>
              </a:rPr>
              <a:t>Market reports</a:t>
            </a:r>
          </a:p>
          <a:p>
            <a:pPr lvl="1"/>
            <a:r>
              <a:rPr lang="en-US" sz="1400" b="1" dirty="0" smtClean="0">
                <a:solidFill>
                  <a:schemeClr val="tx2"/>
                </a:solidFill>
              </a:rPr>
              <a:t>Under Key Documents – Methodology for Determining Minimum Ancillary Service Requirements</a:t>
            </a:r>
          </a:p>
          <a:p>
            <a:endParaRPr lang="en-US" sz="1800" b="1" dirty="0">
              <a:solidFill>
                <a:schemeClr val="tx2"/>
              </a:solidFill>
            </a:endParaRPr>
          </a:p>
          <a:p>
            <a:endParaRPr lang="en-US" sz="18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b="1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739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800" dirty="0" smtClean="0"/>
              <a:t>Main Discussion Topics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113" y="831574"/>
            <a:ext cx="8457063" cy="5105400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Definitions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Ancillary Services in the ERCOT Region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Load Resource Characteristics</a:t>
            </a:r>
          </a:p>
          <a:p>
            <a:pPr lvl="0"/>
            <a:r>
              <a:rPr lang="en-US" sz="2000" dirty="0" smtClean="0">
                <a:solidFill>
                  <a:srgbClr val="5B6770"/>
                </a:solidFill>
              </a:rPr>
              <a:t>Registration and Modeling</a:t>
            </a:r>
            <a:endParaRPr lang="en-US" sz="9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Qualification and </a:t>
            </a:r>
            <a:r>
              <a:rPr lang="en-US" sz="2000" dirty="0" smtClean="0">
                <a:solidFill>
                  <a:schemeClr val="tx2"/>
                </a:solidFill>
              </a:rPr>
              <a:t>Testing</a:t>
            </a:r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Real Time Energy </a:t>
            </a:r>
            <a:r>
              <a:rPr lang="en-US" sz="2000" dirty="0" smtClean="0">
                <a:solidFill>
                  <a:schemeClr val="tx2"/>
                </a:solidFill>
              </a:rPr>
              <a:t>Market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Ancillary Service Participation</a:t>
            </a:r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Performance </a:t>
            </a:r>
            <a:r>
              <a:rPr lang="en-US" sz="2000" dirty="0" smtClean="0">
                <a:solidFill>
                  <a:schemeClr val="tx2"/>
                </a:solidFill>
              </a:rPr>
              <a:t>Analysis and Compliance Activities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Q and A</a:t>
            </a:r>
            <a:endParaRPr lang="en-US" sz="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7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11944"/>
            <a:ext cx="8458200" cy="526256"/>
          </a:xfrm>
        </p:spPr>
        <p:txBody>
          <a:bodyPr/>
          <a:lstStyle/>
          <a:p>
            <a:r>
              <a:rPr lang="en-US" dirty="0" smtClean="0"/>
              <a:t>A Few Definitions and Acronyms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896" y="725762"/>
            <a:ext cx="8356702" cy="5675038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Resources fall into two basic categories:</a:t>
            </a:r>
          </a:p>
          <a:p>
            <a:pPr lvl="1"/>
            <a:r>
              <a:rPr lang="en-US" sz="1600" b="1" dirty="0" smtClean="0">
                <a:solidFill>
                  <a:schemeClr val="tx2"/>
                </a:solidFill>
              </a:rPr>
              <a:t>Generation Resources (GR)</a:t>
            </a:r>
            <a:endParaRPr lang="en-US" sz="800" b="1" dirty="0" smtClean="0">
              <a:solidFill>
                <a:schemeClr val="tx2"/>
              </a:solidFill>
            </a:endParaRPr>
          </a:p>
          <a:p>
            <a:pPr lvl="1"/>
            <a:r>
              <a:rPr lang="en-US" sz="1600" b="1" dirty="0" smtClean="0">
                <a:solidFill>
                  <a:schemeClr val="tx2"/>
                </a:solidFill>
              </a:rPr>
              <a:t>Load Resources (LR)</a:t>
            </a:r>
          </a:p>
          <a:p>
            <a:pPr lvl="2"/>
            <a:r>
              <a:rPr lang="en-US" sz="1200" b="1" dirty="0" smtClean="0">
                <a:solidFill>
                  <a:schemeClr val="tx2"/>
                </a:solidFill>
              </a:rPr>
              <a:t>Controllable Load Resource (CLR) </a:t>
            </a:r>
          </a:p>
          <a:p>
            <a:pPr lvl="2"/>
            <a:r>
              <a:rPr lang="en-US" sz="1200" b="1" dirty="0" smtClean="0">
                <a:solidFill>
                  <a:schemeClr val="tx2"/>
                </a:solidFill>
              </a:rPr>
              <a:t>Non-Controllable Load Resource (NCLR)</a:t>
            </a:r>
            <a:endParaRPr lang="en-US" sz="400" b="1" dirty="0" smtClean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Resources Entities</a:t>
            </a:r>
          </a:p>
          <a:p>
            <a:pPr lvl="1"/>
            <a:r>
              <a:rPr lang="en-US" sz="1600" b="1" dirty="0" smtClean="0">
                <a:solidFill>
                  <a:schemeClr val="tx2"/>
                </a:solidFill>
              </a:rPr>
              <a:t>The controlling entity for the Resources</a:t>
            </a:r>
          </a:p>
          <a:p>
            <a:pPr lvl="1"/>
            <a:r>
              <a:rPr lang="en-US" sz="1600" b="1" dirty="0" smtClean="0">
                <a:solidFill>
                  <a:schemeClr val="tx2"/>
                </a:solidFill>
              </a:rPr>
              <a:t>Responsible for Registration </a:t>
            </a:r>
          </a:p>
          <a:p>
            <a:pPr lvl="1"/>
            <a:r>
              <a:rPr lang="en-US" sz="1600" b="1" dirty="0" smtClean="0">
                <a:solidFill>
                  <a:schemeClr val="tx2"/>
                </a:solidFill>
              </a:rPr>
              <a:t>Needs to establish a partnership with a Qualified Scheduling Entity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Qualified Scheduling Entities (QSE)</a:t>
            </a:r>
            <a:endParaRPr lang="en-US" sz="1600" b="1" dirty="0" smtClean="0">
              <a:solidFill>
                <a:schemeClr val="tx2"/>
              </a:solidFill>
            </a:endParaRPr>
          </a:p>
          <a:p>
            <a:pPr lvl="1"/>
            <a:r>
              <a:rPr lang="en-US" sz="1600" b="1" dirty="0" smtClean="0">
                <a:solidFill>
                  <a:schemeClr val="tx2"/>
                </a:solidFill>
              </a:rPr>
              <a:t>Submits offers for the Resources into the Day Ahead Market</a:t>
            </a:r>
          </a:p>
          <a:p>
            <a:pPr lvl="1"/>
            <a:r>
              <a:rPr lang="en-US" sz="1600" b="1" dirty="0" smtClean="0">
                <a:solidFill>
                  <a:schemeClr val="tx2"/>
                </a:solidFill>
              </a:rPr>
              <a:t>Maintains Current Operating Plan</a:t>
            </a:r>
          </a:p>
          <a:p>
            <a:pPr lvl="1"/>
            <a:r>
              <a:rPr lang="en-US" sz="1600" b="1" dirty="0" smtClean="0">
                <a:solidFill>
                  <a:schemeClr val="tx2"/>
                </a:solidFill>
              </a:rPr>
              <a:t>Schedules the Resources</a:t>
            </a:r>
          </a:p>
          <a:p>
            <a:pPr lvl="1"/>
            <a:r>
              <a:rPr lang="en-US" sz="1600" b="1" dirty="0" smtClean="0">
                <a:solidFill>
                  <a:schemeClr val="tx2"/>
                </a:solidFill>
              </a:rPr>
              <a:t>Dispatch Controller for the Resources</a:t>
            </a:r>
          </a:p>
          <a:p>
            <a:pPr lvl="1"/>
            <a:r>
              <a:rPr lang="en-US" sz="1600" b="1" dirty="0" smtClean="0">
                <a:solidFill>
                  <a:schemeClr val="tx2"/>
                </a:solidFill>
              </a:rPr>
              <a:t>Responsible for Settlement of Day Ahead Market Activities</a:t>
            </a:r>
          </a:p>
          <a:p>
            <a:endParaRPr lang="en-US" sz="2000" b="1" dirty="0" smtClean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 smtClean="0">
              <a:solidFill>
                <a:schemeClr val="tx2"/>
              </a:solidFill>
            </a:endParaRPr>
          </a:p>
          <a:p>
            <a:endParaRPr lang="en-US" sz="2000" b="1" dirty="0" smtClean="0">
              <a:solidFill>
                <a:schemeClr val="tx2"/>
              </a:solidFill>
            </a:endParaRPr>
          </a:p>
          <a:p>
            <a:endParaRPr lang="en-US" sz="2000" b="1" dirty="0" smtClean="0">
              <a:solidFill>
                <a:schemeClr val="tx2"/>
              </a:solidFill>
            </a:endParaRPr>
          </a:p>
          <a:p>
            <a:endParaRPr lang="en-US" sz="2000" b="1" dirty="0" smtClean="0">
              <a:solidFill>
                <a:schemeClr val="tx2"/>
              </a:solidFill>
            </a:endParaRPr>
          </a:p>
          <a:p>
            <a:endParaRPr lang="en-US" sz="900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en-US" sz="1300" dirty="0" smtClean="0">
              <a:solidFill>
                <a:schemeClr val="tx2"/>
              </a:solidFill>
            </a:endParaRPr>
          </a:p>
        </p:txBody>
      </p:sp>
      <p:sp>
        <p:nvSpPr>
          <p:cNvPr id="6" name="AutoShape 9" descr="data:image/jpeg;base64,/9j/4AAQSkZJRgABAQAAAQABAAD/2wCEAAkGBxQSEhUUExQUFRUXGBcVGRYYGBQaFxYXGBgXFhgYGBgYHSggGhomHxYVIjEiJSkrLi8vFx8zODMtNygvLisBCgoKDg0OGhAQGiwkHCQsLCwsLCwsLCwsLCwsLCwsLCwsLCwsLCw0LCwsLCwsLCwsLCwsLCwsLCw3LCwsLCwsLP/AABEIAOEA4QMBIgACEQEDEQH/xAAcAAEAAgMAAwAAAAAAAAAAAAAABQYDBAcBAgj/xABJEAACAQIEAwUEBgcFBgYDAAABAgADEQQSITEFQVEGImFxgQcTMpEUQlJiobEjcoKSssHRFTOiwvBDk7PD4fEkc4OUo9MWF1P/xAAXAQEBAQEAAAAAAAAAAAAAAAAAAQID/8QAHREBAQACAwEBAQAAAAAAAAAAAAECERIhMVFBIv/aAAwDAQACEQMRAD8A7jERAREQEREBERAREQEREBERAREQEREBERAREQEREBERAREQEREBERAREQEREBERARPV3A3Npr1MX0Hz/pGhtTwTaQnE+M06C5q9enSXq7qg9LnWVHHe1PhdMkfSDUI+xTqN8mKhT6GXQ6Ma6/aHzE8fSF+0PnOTVPbPgAbCli28qdMfnUvKDxn2j8Qq4pzgqlcUmy5KRpU2YWRQwtlb62bnzl0m302rA7EGeZwrs92m4+5XNg0qLz94vuXt1+IEfumdR4LjMWyXrUDTb7Kv7wfN1W0cTayRNSniX+tTb0y/lmnuMYOYdfNTb5jSTVVsRPSnVVtiD5T3kCIiAiIgIiICIiAiIgIiICIiAiJ4JtA8yK41x2jhqTVatRadNfidtvIDdmPIDUzR7YdqKGBw7Vq7WUaKo+Oo/JFHX8p8w9sO12I4nWz1TZAT7uivwUx4dW6sdT4CwFF07a+2WvWYpgb0ad7e+NjWceHKmPAXPiNphx3tJ4pj8tPDL7i4A/RKWqOba2axI690AjrNPsF7OGxa/SKzCnhxcl22IG+W/wAW2+35G4cJ49S9+MLwmgTRBy18X3QxX7jsDc38LHXKo+Iak+s2/FYo+zqqzB8dXK1X1CHNWxD+Pu1JNtdSTpztLfwj2YUdL0rDe9Zszf7uiVVfV28pe+F8MSkCVUIDqzEku3i7tdmPmSZt1aihcz92nyU6FvFudui7nnNJr6g+G9jMInw0Ue2mdwoQdR3QM34+cmMtGkMqKrHkigIn7qC9vO8ieLcdykKbqSO7SW3vCNgSNqa8tdTtod/FDhtWoL1m9yh/2a6sf1r7nxe9+aiUb540wuAyLl3SmtyPO17fhNf+1ajf/wBLdSyAf4SZmp4WjT+FdBtfW3keXkLDwnk4xBzAPpM9JtiXH1B9a3m4/ms26HFKg53/AB/EWmIYtTzB9bz2AQ7qp9LfiJDbdXiKt8aftDW37Q1m9QxBtdGDjoTr6MPyI9ZX8Vggw7jMjcu8Rb9VgNPUGYaVR6dg2YsPrAKHI8h3X9IXa4UcQG02bmp38/EeI0maV7D8QVwM9rX0cXFj480b8JKUcUVIVze+ivsCeQbo34Hw2ksa23YiJlSIiAiIgIiICIiAiIgJA9oONU6NN6lR8lKmMzN4bC3Uk6AcyZJcSxORfEz529tPas1a30Km36Okb1SDo9b7Pkm3nm6CWfUVLtv2rq8SxBqvcILrSp30pp08WO5PM+AAFr9lfs9GK/8AGYvuYRLkAnL73Lq1zypC2p52t1tBezXseeI4mznLh6VmrNe2hvlRT9prHyAJ5C/T+2PEDjaq8LwOmFpBRiGpfD3bZcOhGlhbvW8tLEGwqO4txCpxqr7jD3o8Npdy6jK2Iy8lGy0xYWFuVzrYL0Hs7wSnh6a06ShFXkOX9Sep1mLgXAxQRUUBQBYAch00kvbZAbC12PRRv6nb59JpDFYkKucglQbU0GpqPysOeu19NydBKd2k7Q1KTpRpAVsfW+CmNUoKd2PW2veNr2OwuTJ9s+0K4Oga5GZyAlGnzu2iqBuCdzzCi2+8V2L4A2HVq9c58biO9VY/UB1FNeijS9ugGwFlSpLs9wZMGpd299iXOapVOpzHSy/lfwsLAACSLVH27o/GbWGwXMzfp0LbCS3ZpEpwy/xa+eszpwpeg+UllpTIEkXSFfhCnkPlNapwgr8DEfiPkZY8k8FIOKrGrUp/GLj7Q/mJsLVDDkR0/wBbGTVbDA8pCYzhxQ5k9RyMrNmmNhlOYHwudfRx9YeO/wCUzYXiiqz0n+FQM6HU01f4X1+OidRm5EEctNelXv8AkQfyMzY7Be/VXpkJXpf3bnUa2DI4+tSewDL5EWYAgsWLB1ypCMbg/Ax1J55WPM22PMDqLnflI4DxRSRQcFFcsiKT3qNamMz4cnqBapTb6yajQC9uwVcsCG+NdD49GHgfzBHKZsajZiIkUiIgIiICIiAiJr4+tkpsfCBS/aB2j+i0K2I0vTXLTB51n7tPTmBqxH3TPl6mrVagGrO7AanVmY8yeZJ3nTfbfxclsPhgeRxL9C1Tu07+IVT/ALyVn2c0FWtUxdQXp4Oma+trGrcJRX98hv2Jq93Sfi3YnssvuqPDvpNOkVvUrItnrVq50Y5QbBFACrc7a21nRexfAVwdL3aoFUHun67aC7P4k325WlC9jvCjVerjaurOxVSel7sb+enpOuoJusvd3sPEzWqaLrs1nb9Uf3aeu58Mw5xU7zZepC+n1vwvNHj2OyIzdAXt1J7tMfwfOJN9fRW6mGOM4iKlQXpYXVQdmrMdD+zlJ9KZl3weG5mRnAMDlRRzsCT1NtSfGWSkloz91B5RJlCzyolTxWBxdRmNSsVph2tayLlDAi/w3FrrfW9xvyw0sON4nRo/3lRV8L97l9Ua8x85C1+2VM3FGm9S1wSe6q2Kgk7mwzKdQNPKenDOzFC25caC+pBGW3xMAG0ABsOnmN/E1MPhgcz0qYvfvG5N/iAU6C/gOvWBucExj1qeaooVg7qQDcWDG3M62tfxvN699pReI9taAzBEqV73+MkU7XuBlPIWFu7fTeU/tBxF8a16rMEy5fcq7ilz1KA2Y68xymblE5Oz5wbC41213ExVlFpxns9i/o2PwlW9kJ+itvYJUAVAOgDin4ACdsMsu1l2rfEsJl76jzHUdZ4wGJykH5+IjhOKLU1atXZ6lUke6KIq0nXN7ymmVAe6VYd5mJyzVqp7tyOW4/pKzemftHw4H9KrFVfIrsu6FTehiFB+tSe1+RRmvcKBJDhfEWZErOAjoTSrqL2Uqcr2va6ggOpO6G/1o4bUDo1NtRY6Hmp0I/11mjgKop18hsRVvRa9u9WpIGpkjmalDf8A8kQq5xNLhFS9PKTdqZNM9Ta2UnxKlT6zdmWiIiAiIgIiICQnamp3FQbsQPmbSblW7T4nLVQnZA1T9xC/+Wax9S+Pmf2hcQ9/xHFPyFQ01/Vpfo1t6ID6zec/R+DKNnxmIZj1NLDrkUeWd6nylRqOWJJNySST1J1Jlo7anLT4fQXZMHSe33q7PWb55xEK7j2IwK4fCUqYtdUW/ixF2PzvLCKsq3ZLEu2Hpk06mbKoN1y6ga6va/pJ9lexPdGl+Z/p+c6WMSvai12PWxA82IUfxGV3tNWzvSQbVMQNPuUwW/MJJ3BltWNtwdNNg5/MLK3WGbF4QdBWb1IUfylx6yF54fTsJILNfDLpNDtXh2fCVQjMrBc4Kkg93vEXHUAicmkZ2h7fYXDs9G9arVUgMlFDdTobGo9kGnje0jsf7QKSk+4pM5sBnc5QbbdWP4TnZbWLznyrPJYeIdrsVW3qZAeVPu/j8X4yFLXNybk7k6k+pmK89ryXtGUGe6matSuq/EwH5nyHObvD8DiK5tRoVG8WBUeeuv4RINfHYf3iMoOUnZuasNQR4g2M6t2G7SnH4dqjoKdSnUak6Bs1ioBvew3vfaVXB+z6swvicQtIc1p7/vb/AIiWvs7wmhglZcMtRy5BZibhiL63Ol9es3jNNY9MXFKWR6rAfA1PGL5D9FXCjrkDHzqza4xhr2I3B/6TcqFz3iUSwOo1YDQnvHQDQddhIPiVcKTZmJ0+I/D/AEJ/Dz20Vk4bWy1F88p9dJ79oEFPPVG6qtf/ANu2drDq1N6i+QkdTMsWMQP7onYkX8Q6shH/AMn4QYt/Atasw5OgYdLobE+oemP2ZKSqdmazGjgWY3coKbn7wpNn/wAVMS1yVsiIkCIiAiIgJQO3lYquIYbrhcUR6Uqkv85724pF1xCj62Hxajz93V/pNYpXy9OpfRl/tJG506eEpqOQUYWlrOWzoFWsTxSlUH+0w2GceuGpfzBlxTJ2zB1NN5sMeUr3AfpDgF2RVB+EC9x5yw5dJusRjXRD1t/lf/rK6o/8VhT9yqPkR/WT9Ud7zX8rr/zJX8S1mwz/AGarIf8A1FFv4DLj6sdAo7TYAmrhmuBNkGcm3COJ0BTrVUU3VHdAddlYjnz0mjVrqvxMB4cz5AamdL452CWviqlZ8QadJyGyLoc1hm1FtyCd/rSU4R2TwmH1pYfMft1NPPfcfOY4McXLeH8OxOINqNB2+8wKgDraxa3pLRgPZzVPexVcUxzVLA/ME3/eEv8AWxGRQLmxF1Wkuh1C6NbLuQOW4nigxZcyU7NmA7/ebKRcNckW3W4vtffSaki6RfCOyuEoa0aBdvtt/U7j5yTrYxUBBdUUBjlpLe2UMW1AsD3TyijgKpZXqVdiGCi5HU9AN2Gg2trNlcPSWofhztdrE6kaAkKeQ7vLmJWmvWSwJRM7WVlZu8Gvcm1yANB1A1EwYTEONKjqzEBgF2FtGsbbX5XJHWZ+MqcoYZbqb95iqjmLkanvBRbxkTQxGYFcyZrkkoCAi7sdRyIb1tKlRvaftQKLJRQg1ahOW+oUKbNUYcwp0VfrPpoATOe9pO0DPUFGmSoOujXqNfm7DW5sTpYa2AEgOP8AHjV4o7jRQUpU1+zTUEqPVsrHxJmfiiKlNsTTTNWGU3tfu7BiPAW+Q6S3rHbWGXD+tbZGqVKag0cxcm172K+NyDpe06R2M7WNXRaFbWsgpkNa2dRVpKbjkwuPQ+BnIsTVbEUaWYinVJGXVlBGbRumvIH06ST7J1H/ALSwiByW97TDMD8VrB7+BAMzN2ueW7luO4dmKl6NM/ZxOIT93FVqf5S4yp9m0Hu6IAsGq13/AHqtWrf1/nLZJW4RESKREQEREBKhx+mPfqDsWNP99df+JLfKt2zpkAONxYjzU/8Aaax9TLx8lYqgabsjfErFT5qbH8pba1f9JwyuNjRWkf1qNSpSP+HIfWavtLwHueJYi3w1G9+vitYCpp4XYj0mPhuJb6HmAzHD1dulOuuU+mdF+cT0rvHA6t1kuDpOZ+znimKq3NdQqWAXQDUb6XzfOdGRp0c4VmtY+nz2H7wWQXE6V6VUDdbVV/YIY/4S0nGPLY9enjNJqgDhiNNiOVjy/iX9mN67VOcIxJekrAC1r3JAA0vr/wBplxGNVRdmZgQSMgFrA2PeJ69LcuZF4bsnV921TCtqFPdv9ZDqp9VMstLCohzAai/eN2bW19Tc62HnaZymq01GNQhTRRQWGrNc2syg946m4zWuOhNplXAF6bJWbNcg6WutrWAJHhvYbyAx3bdbH3NMsb1Fu+gDUwLgqNTqQNxqZGVeL4rEZWXMKbCm9lsi2JIqUyxtrlZTYncHpIbXKpiaGGUKzqoUEAE3YD4jpqeQPoJDYrtrSFvdozZgGDN3RlsGJtvouY2NtVt4yv8ADOy7uczNmutO9g1malmRWLkW1TTnc67SycF7MLTyl1QgX0bvnUsdTouhY2sNtJBBf2tjcUcqBgNAwpggL3mp1AX3DC6sNeU3+z/ZqvTqpWqOqlTcrq7Nmp5KgLbakU2vc/DLhkGmg0uBpsDa4HyHygwrDiKYYWIBHQ6jrKvx2ramQumfuC3Kmu9vM/hLJj6uVDbc2UebaD87+krWMQVH0PdXuLoTt5bC99ZYzk492l7NN773qXF9yNxbY+Y0+U96NGsmXuHW1suoOmx2yka72Fh1vOl1sAxuQNBYk3FgDtvIx6Xe8vzmvPUmVivDsqMQ4d+61gL6k732vbqLy34TsjhcBUo1kDNWRatZnY3ORaTAhVFlHfqU9bX8Z78JoZqijlfXy5yy42kKlQDmzLT/AGEPvavoSEX0mVxvSQ4DhfdihTP+zpLf9YKFP8Rk/I/hQuXfqQB5Dn+Nv2ZITNahERIpERAREQEjO0OGz0W8NfTYyTnhluCDsdIHzb7X+GE0sPiQNULYWp6XqUfwNQX+6JTOx9VTWNByAmJRsOSdlZrGk3pUVNel53ftfwIVRWwrWArrlUnZaynNRbyvp5MZ831qRRmRwQykqwO4INiD4gzV92zPNOj9geMuKlShV7tRSdNjcaMD43E6rhq+ZQROGVcYGqUMfc6sKeJy7iqo1f8AbXvbbhp1DhuELnN79/dtYqFJAsduc3GL0tl+c1MWne8CD/W38/V5t09pj4glwLaePQ7g/n6GURddyMtZb56PdfqaV9/NTf0J6S8cOxgqoGB85S1cq2YDXYqdfNT139QR1nvwzG/RHFtaDmy/dO5pk9eh5j1l1ua/Ysqz4bs/h0ZmFJSzN7w5u9ZtdQDoNzsJKZRa1hbp+ExUKwcBlNwZlvOTbFXxSoVBJuxCgAMdzYE5Qcq30zGw1AvqJF8T421Ike7sA1sxIPdX3bMbXCqMrk3Zha2x1EkK+CV3VyWBUWsDoQGDi481EzGkt82UXBuDYXBtluOhtp5QIbimHrPVspc07A27qqDdSNW7pHc5q5BJ0AN5MrewzWvYXttfnbwnszAC5IA6naYlrK3wkHS9xqNyNxpuD8oEdxeva33Qz+oGVfxb8JD4BQKeYk6nL6H+eg/GbXHn1YeCL+bH+Uh6LWuORtf0Oh85rGsb7SVaqGVgtmIBJB+yCBrbxMh6+EyuV3ta/hcA2krTo+9P6I3N8ynUXymxGm+2xmStgr2ZSCW0YbZWXRs1uQINz8uU1lVrV4PTysWG4sB4s3wj+Z8LyYwQ+Kpvp7un97W7MPFnP4Caa4bZFJuQdeYU/G5+82w6C0neGUAzi2lOlpbq9tB5KD82HNZgiWwtHIgXoNT1O5PqbzLETDZERAREQEREBERAhe0nCxWW+3IkbjofQ2+c5D7VewavTqYuiv6cENWte1QWAzhdgdLm3MnpO7sLix2kDxHDZTa19Da/10O6m/P/AKdTNT4lfJnBuICkWVxmpVRkqKN7XuGX7ynUS/8AYvjf0Z/oldrro1Gr9V0bVbeB5dDccpH+1HsScJUOIognD1Df/wAtjup8JW+DYtKiDDV2yC5NGsdqLndWtr7pjv0Pe63suuks2+gMPi7i3+jNkPfQzlvZztG9FzhsWClRLAEn4hyIOxBFiGGhBl9w+ODDf1/rNubaxNPmNf5gbW+8OXqOemAWIKkBkYd5dbEdRzBB9QR5zO1flNetTOpXXnYGxv1B5NoPA2F+Vgy4DHvhSLkvSOgc8ui1ANj0bY/hLfguIpUAsbE8j/I85RKGOC6Nax7puO7c/VdTfKT9k6HkTa82adHLrSbKD/s2PcP6rHbyPzlsmXvValXnEVcqlrXtbwGpAuTyAvcnoDND6ZWe4poosfiJJBXYMpsAQTcW6KTzEhsNxWqlgSQfsvqPQ8x5Gb68cfmgPkSPzvMXCz1rbaq8JzDNUcs1uegB7hfUWOUmmDbTYbEXmHDYB6bh3rIgzEZKYyrUubKrGoWLHbax5DTQ6eN4iKts9EkC/dL90301FtdCR4gm8xVeIsTcKinTW2Yi2xF9AfGZTk9ONveqw+9/lUfykeVmZ7sSxJJPMzLToi12PkOssjPrS4ObVmTUlXFYa2yKw7xtbVbgj1lhRSoYKmgN8rHXYWG25K87f1r54hTeqooj3lWndLqWyKpZWdHt3STlGlrj11nMJRqM5VT7ypoDf+7pDcGpbdtiEGp52Gs3bL202cJRa+VTetU7xbcIu2c+A2Ucz6mWbC4daaBF2HzPMknmSbknqZh4dgFoqQCWZjd3PxO3U9B0A0A2m3OVrUmiIiRSIiAiIgIiICIiAmLE0A62PmD0PWZYgVTimADK9OqgZGFnTcMD9Zf9fjv8/e0DsDUwLGrSvUwzG4Yamnf6reHQz6or0A4sw/qPKV7iPDSlwVDo2hBAytfqDsfwM16z4+XsBxhHprQxeY010p1l1q4fwF/jpdUPmCOe9W4hjcH7txV97QOlOovepVPC9rq3VWsR0kx7VuyNHCMlbDJUWm5IdbEpTboG+re+x9JS+FcWq4ct7tu64s6MA1OovR0a4bn4i+lo3Z0upXSeB+0FKllYZW+ydifun/tLDT7Sq47oProPnOSYfE0GXuO+GqW1JAqUm9UX3lPys/nMVTC4pbut6i6kvTK1F82KXy8visZeTHF1jFY9XN2ZVaxAYEHTmCbFSvVW08J60OINTGjXX7t3pjzUHPT/AGSyjkgnKMP2jqr4/MTYXtTUHIX3uNPXSa5Q4uu4ftC2UnIaijc0v0q+qKC4/aRZ70e12EvY1FRualgh9Uc6fKcfbtKzEMR3hrm5jyI1EkKHbOubLnep91gKv/FDSzLXlNV1z/8AI8Na/vlA/WS38pp4jtxgE1NZW/Vs38N5zGp2rCmz4XDFvvYagD62At8oHb2ov91QwyeK0aN/xQxc79XVdBTte+IOXBYOvWJ2ZhkT97f8J4xGErObY/FLTHPC4e5Yjo5U5v3iBOfDtRxHGHJ75wmxy3C66WyjQnwtOv8As89nZRVq4oG2jCm3xOeRq9F+58+kzyNJvslwQPSBVPo1C1lVSPfVF6lhpTU/c1O+Yc7lhcMlJQlNQqjYAWHj6+MygTzMW7ak0RESKREQEREBERAREQEREBERATwRfQzzECA4r2bSpmKWBYWZSAUcdGU6Eb6H8Jxjtt7NaSsWpg4Vzfum5oMfundP8QHhPoaY69FXBV1DKdwwBB8wZd/U18fGHE+DVsObVE05MO8pHUMJpUazIQysVYbEEgj1E+reK+zPBViWQVKDHU+6chSfGm11+QEq/EPYqjXy1abfrUyjerU21+UdHbg541WI77Cp41Up1CP2qikzz/ap50qB8fdqP4bCdWxXsKr37r0beFV/81L+c1v/ANFYr7dMf+of/rgcwfijckor5UqR/iBMx1cdUbQu1j9UaL+6LCdaw/sGr/XrUf3nP/L/AJywcN9hlBTerWv4Kv5M5I/wwOBUMMzmyKW9NB5mXnsh7MMVjCGK5af2jdU/eI737IM73wbsDgcNYrRDsPrVO/tzC/AD4hRLOBAqXZHsDhsCFYAVKo2ciwQ7fo11y+ep1OttJbYiRSIiAiIgIiICIiAiIgIiICIiAiIgIiICIiAiIgIiICIiAiIgIiICIiAiIgIiICIiAiIgIiICIiAiIgIiICIiAiIgIiICIiAiIgIiICIiAiIgIiICIiAiIgIiICIiAiIgIiICIiAiIgIiICIiAiIgIiICIiAiIgIiICIiAiI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1" descr="data:image/jpeg;base64,/9j/4AAQSkZJRgABAQAAAQABAAD/2wCEAAkGBxQSEhUUExQUFRUXGBcVGRYYGBQaFxYXGBgXFhgYGBgYHSggGhomHxYVIjEiJSkrLi8vFx8zODMtNygvLisBCgoKDg0OGhAQGiwkHCQsLCwsLCwsLCwsLCwsLCwsLCwsLCwsLCw0LCwsLCwsLCwsLCwsLCwsLCw3LCwsLCwsLP/AABEIAOEA4QMBIgACEQEDEQH/xAAcAAEAAgMAAwAAAAAAAAAAAAAABQYDBAcBAgj/xABJEAACAQIEAwUEBgcFBgYDAAABAgADEQQSITEFQVEGImFxgQcTMpEUQlJiobEjcoKSssHRFTOiwvBDk7PD4fEkc4OUo9MWF1P/xAAXAQEBAQEAAAAAAAAAAAAAAAAAAQID/8QAHREBAQACAwEBAQAAAAAAAAAAAAECERIhMVFBIv/aAAwDAQACEQMRAD8A7jERAREQEREBERAREQEREBERAREQEREBERAREQEREBERAREQEREBERAREQEREBERARPV3A3Npr1MX0Hz/pGhtTwTaQnE+M06C5q9enSXq7qg9LnWVHHe1PhdMkfSDUI+xTqN8mKhT6GXQ6Ma6/aHzE8fSF+0PnOTVPbPgAbCli28qdMfnUvKDxn2j8Qq4pzgqlcUmy5KRpU2YWRQwtlb62bnzl0m302rA7EGeZwrs92m4+5XNg0qLz94vuXt1+IEfumdR4LjMWyXrUDTb7Kv7wfN1W0cTayRNSniX+tTb0y/lmnuMYOYdfNTb5jSTVVsRPSnVVtiD5T3kCIiAiIgIiICIiAiIgIiICIiAiJ4JtA8yK41x2jhqTVatRadNfidtvIDdmPIDUzR7YdqKGBw7Vq7WUaKo+Oo/JFHX8p8w9sO12I4nWz1TZAT7uivwUx4dW6sdT4CwFF07a+2WvWYpgb0ad7e+NjWceHKmPAXPiNphx3tJ4pj8tPDL7i4A/RKWqOba2axI690AjrNPsF7OGxa/SKzCnhxcl22IG+W/wAW2+35G4cJ49S9+MLwmgTRBy18X3QxX7jsDc38LHXKo+Iak+s2/FYo+zqqzB8dXK1X1CHNWxD+Pu1JNtdSTpztLfwj2YUdL0rDe9Zszf7uiVVfV28pe+F8MSkCVUIDqzEku3i7tdmPmSZt1aihcz92nyU6FvFudui7nnNJr6g+G9jMInw0Ue2mdwoQdR3QM34+cmMtGkMqKrHkigIn7qC9vO8ieLcdykKbqSO7SW3vCNgSNqa8tdTtod/FDhtWoL1m9yh/2a6sf1r7nxe9+aiUb540wuAyLl3SmtyPO17fhNf+1ajf/wBLdSyAf4SZmp4WjT+FdBtfW3keXkLDwnk4xBzAPpM9JtiXH1B9a3m4/ms26HFKg53/AB/EWmIYtTzB9bz2AQ7qp9LfiJDbdXiKt8aftDW37Q1m9QxBtdGDjoTr6MPyI9ZX8Vggw7jMjcu8Rb9VgNPUGYaVR6dg2YsPrAKHI8h3X9IXa4UcQG02bmp38/EeI0maV7D8QVwM9rX0cXFj480b8JKUcUVIVze+ivsCeQbo34Hw2ksa23YiJlSIiAiIgIiICIiAiIgJA9oONU6NN6lR8lKmMzN4bC3Uk6AcyZJcSxORfEz529tPas1a30Km36Okb1SDo9b7Pkm3nm6CWfUVLtv2rq8SxBqvcILrSp30pp08WO5PM+AAFr9lfs9GK/8AGYvuYRLkAnL73Lq1zypC2p52t1tBezXseeI4mznLh6VmrNe2hvlRT9prHyAJ5C/T+2PEDjaq8LwOmFpBRiGpfD3bZcOhGlhbvW8tLEGwqO4txCpxqr7jD3o8Npdy6jK2Iy8lGy0xYWFuVzrYL0Hs7wSnh6a06ShFXkOX9Sep1mLgXAxQRUUBQBYAch00kvbZAbC12PRRv6nb59JpDFYkKucglQbU0GpqPysOeu19NydBKd2k7Q1KTpRpAVsfW+CmNUoKd2PW2veNr2OwuTJ9s+0K4Oga5GZyAlGnzu2iqBuCdzzCi2+8V2L4A2HVq9c58biO9VY/UB1FNeijS9ugGwFlSpLs9wZMGpd299iXOapVOpzHSy/lfwsLAACSLVH27o/GbWGwXMzfp0LbCS3ZpEpwy/xa+eszpwpeg+UllpTIEkXSFfhCnkPlNapwgr8DEfiPkZY8k8FIOKrGrUp/GLj7Q/mJsLVDDkR0/wBbGTVbDA8pCYzhxQ5k9RyMrNmmNhlOYHwudfRx9YeO/wCUzYXiiqz0n+FQM6HU01f4X1+OidRm5EEctNelXv8AkQfyMzY7Be/VXpkJXpf3bnUa2DI4+tSewDL5EWYAgsWLB1ypCMbg/Ax1J55WPM22PMDqLnflI4DxRSRQcFFcsiKT3qNamMz4cnqBapTb6yajQC9uwVcsCG+NdD49GHgfzBHKZsajZiIkUiIgIiICIiAiJr4+tkpsfCBS/aB2j+i0K2I0vTXLTB51n7tPTmBqxH3TPl6mrVagGrO7AanVmY8yeZJ3nTfbfxclsPhgeRxL9C1Tu07+IVT/ALyVn2c0FWtUxdQXp4Oma+trGrcJRX98hv2Jq93Sfi3YnssvuqPDvpNOkVvUrItnrVq50Y5QbBFACrc7a21nRexfAVwdL3aoFUHun67aC7P4k325WlC9jvCjVerjaurOxVSel7sb+enpOuoJusvd3sPEzWqaLrs1nb9Uf3aeu58Mw5xU7zZepC+n1vwvNHj2OyIzdAXt1J7tMfwfOJN9fRW6mGOM4iKlQXpYXVQdmrMdD+zlJ9KZl3weG5mRnAMDlRRzsCT1NtSfGWSkloz91B5RJlCzyolTxWBxdRmNSsVph2tayLlDAi/w3FrrfW9xvyw0sON4nRo/3lRV8L97l9Ua8x85C1+2VM3FGm9S1wSe6q2Kgk7mwzKdQNPKenDOzFC25caC+pBGW3xMAG0ABsOnmN/E1MPhgcz0qYvfvG5N/iAU6C/gOvWBucExj1qeaooVg7qQDcWDG3M62tfxvN699pReI9taAzBEqV73+MkU7XuBlPIWFu7fTeU/tBxF8a16rMEy5fcq7ilz1KA2Y68xymblE5Oz5wbC41213ExVlFpxns9i/o2PwlW9kJ+itvYJUAVAOgDin4ACdsMsu1l2rfEsJl76jzHUdZ4wGJykH5+IjhOKLU1atXZ6lUke6KIq0nXN7ymmVAe6VYd5mJyzVqp7tyOW4/pKzemftHw4H9KrFVfIrsu6FTehiFB+tSe1+RRmvcKBJDhfEWZErOAjoTSrqL2Uqcr2va6ggOpO6G/1o4bUDo1NtRY6Hmp0I/11mjgKop18hsRVvRa9u9WpIGpkjmalDf8A8kQq5xNLhFS9PKTdqZNM9Ta2UnxKlT6zdmWiIiAiIgIiICQnamp3FQbsQPmbSblW7T4nLVQnZA1T9xC/+Wax9S+Pmf2hcQ9/xHFPyFQ01/Vpfo1t6ID6zec/R+DKNnxmIZj1NLDrkUeWd6nylRqOWJJNySST1J1Jlo7anLT4fQXZMHSe33q7PWb55xEK7j2IwK4fCUqYtdUW/ixF2PzvLCKsq3ZLEu2Hpk06mbKoN1y6ga6va/pJ9lexPdGl+Z/p+c6WMSvai12PWxA82IUfxGV3tNWzvSQbVMQNPuUwW/MJJ3BltWNtwdNNg5/MLK3WGbF4QdBWb1IUfylx6yF54fTsJILNfDLpNDtXh2fCVQjMrBc4Kkg93vEXHUAicmkZ2h7fYXDs9G9arVUgMlFDdTobGo9kGnje0jsf7QKSk+4pM5sBnc5QbbdWP4TnZbWLznyrPJYeIdrsVW3qZAeVPu/j8X4yFLXNybk7k6k+pmK89ryXtGUGe6matSuq/EwH5nyHObvD8DiK5tRoVG8WBUeeuv4RINfHYf3iMoOUnZuasNQR4g2M6t2G7SnH4dqjoKdSnUak6Bs1ioBvew3vfaVXB+z6swvicQtIc1p7/vb/AIiWvs7wmhglZcMtRy5BZibhiL63Ol9es3jNNY9MXFKWR6rAfA1PGL5D9FXCjrkDHzqza4xhr2I3B/6TcqFz3iUSwOo1YDQnvHQDQddhIPiVcKTZmJ0+I/D/AEJ/Dz20Vk4bWy1F88p9dJ79oEFPPVG6qtf/ANu2drDq1N6i+QkdTMsWMQP7onYkX8Q6shH/AMn4QYt/Atasw5OgYdLobE+oemP2ZKSqdmazGjgWY3coKbn7wpNn/wAVMS1yVsiIkCIiAiIgJQO3lYquIYbrhcUR6Uqkv85724pF1xCj62Hxajz93V/pNYpXy9OpfRl/tJG506eEpqOQUYWlrOWzoFWsTxSlUH+0w2GceuGpfzBlxTJ2zB1NN5sMeUr3AfpDgF2RVB+EC9x5yw5dJusRjXRD1t/lf/rK6o/8VhT9yqPkR/WT9Ud7zX8rr/zJX8S1mwz/AGarIf8A1FFv4DLj6sdAo7TYAmrhmuBNkGcm3COJ0BTrVUU3VHdAddlYjnz0mjVrqvxMB4cz5AamdL452CWviqlZ8QadJyGyLoc1hm1FtyCd/rSU4R2TwmH1pYfMft1NPPfcfOY4McXLeH8OxOINqNB2+8wKgDraxa3pLRgPZzVPexVcUxzVLA/ME3/eEv8AWxGRQLmxF1Wkuh1C6NbLuQOW4nigxZcyU7NmA7/ebKRcNckW3W4vtffSaki6RfCOyuEoa0aBdvtt/U7j5yTrYxUBBdUUBjlpLe2UMW1AsD3TyijgKpZXqVdiGCi5HU9AN2Gg2trNlcPSWofhztdrE6kaAkKeQ7vLmJWmvWSwJRM7WVlZu8Gvcm1yANB1A1EwYTEONKjqzEBgF2FtGsbbX5XJHWZ+MqcoYZbqb95iqjmLkanvBRbxkTQxGYFcyZrkkoCAi7sdRyIb1tKlRvaftQKLJRQg1ahOW+oUKbNUYcwp0VfrPpoATOe9pO0DPUFGmSoOujXqNfm7DW5sTpYa2AEgOP8AHjV4o7jRQUpU1+zTUEqPVsrHxJmfiiKlNsTTTNWGU3tfu7BiPAW+Q6S3rHbWGXD+tbZGqVKag0cxcm172K+NyDpe06R2M7WNXRaFbWsgpkNa2dRVpKbjkwuPQ+BnIsTVbEUaWYinVJGXVlBGbRumvIH06ST7J1H/ALSwiByW97TDMD8VrB7+BAMzN2ueW7luO4dmKl6NM/ZxOIT93FVqf5S4yp9m0Hu6IAsGq13/AHqtWrf1/nLZJW4RESKREQEREBKhx+mPfqDsWNP99df+JLfKt2zpkAONxYjzU/8Aaax9TLx8lYqgabsjfErFT5qbH8pba1f9JwyuNjRWkf1qNSpSP+HIfWavtLwHueJYi3w1G9+vitYCpp4XYj0mPhuJb6HmAzHD1dulOuuU+mdF+cT0rvHA6t1kuDpOZ+znimKq3NdQqWAXQDUb6XzfOdGRp0c4VmtY+nz2H7wWQXE6V6VUDdbVV/YIY/4S0nGPLY9enjNJqgDhiNNiOVjy/iX9mN67VOcIxJekrAC1r3JAA0vr/wBplxGNVRdmZgQSMgFrA2PeJ69LcuZF4bsnV921TCtqFPdv9ZDqp9VMstLCohzAai/eN2bW19Tc62HnaZymq01GNQhTRRQWGrNc2syg946m4zWuOhNplXAF6bJWbNcg6WutrWAJHhvYbyAx3bdbH3NMsb1Fu+gDUwLgqNTqQNxqZGVeL4rEZWXMKbCm9lsi2JIqUyxtrlZTYncHpIbXKpiaGGUKzqoUEAE3YD4jpqeQPoJDYrtrSFvdozZgGDN3RlsGJtvouY2NtVt4yv8ADOy7uczNmutO9g1malmRWLkW1TTnc67SycF7MLTyl1QgX0bvnUsdTouhY2sNtJBBf2tjcUcqBgNAwpggL3mp1AX3DC6sNeU3+z/ZqvTqpWqOqlTcrq7Nmp5KgLbakU2vc/DLhkGmg0uBpsDa4HyHygwrDiKYYWIBHQ6jrKvx2ramQumfuC3Kmu9vM/hLJj6uVDbc2UebaD87+krWMQVH0PdXuLoTt5bC99ZYzk492l7NN773qXF9yNxbY+Y0+U96NGsmXuHW1suoOmx2yka72Fh1vOl1sAxuQNBYk3FgDtvIx6Xe8vzmvPUmVivDsqMQ4d+61gL6k732vbqLy34TsjhcBUo1kDNWRatZnY3ORaTAhVFlHfqU9bX8Z78JoZqijlfXy5yy42kKlQDmzLT/AGEPvavoSEX0mVxvSQ4DhfdihTP+zpLf9YKFP8Rk/I/hQuXfqQB5Dn+Nv2ZITNahERIpERAREQEjO0OGz0W8NfTYyTnhluCDsdIHzb7X+GE0sPiQNULYWp6XqUfwNQX+6JTOx9VTWNByAmJRsOSdlZrGk3pUVNel53ftfwIVRWwrWArrlUnZaynNRbyvp5MZ831qRRmRwQykqwO4INiD4gzV92zPNOj9geMuKlShV7tRSdNjcaMD43E6rhq+ZQROGVcYGqUMfc6sKeJy7iqo1f8AbXvbbhp1DhuELnN79/dtYqFJAsduc3GL0tl+c1MWne8CD/W38/V5t09pj4glwLaePQ7g/n6GURddyMtZb56PdfqaV9/NTf0J6S8cOxgqoGB85S1cq2YDXYqdfNT139QR1nvwzG/RHFtaDmy/dO5pk9eh5j1l1ua/Ysqz4bs/h0ZmFJSzN7w5u9ZtdQDoNzsJKZRa1hbp+ExUKwcBlNwZlvOTbFXxSoVBJuxCgAMdzYE5Qcq30zGw1AvqJF8T421Ike7sA1sxIPdX3bMbXCqMrk3Zha2x1EkK+CV3VyWBUWsDoQGDi481EzGkt82UXBuDYXBtluOhtp5QIbimHrPVspc07A27qqDdSNW7pHc5q5BJ0AN5MrewzWvYXttfnbwnszAC5IA6naYlrK3wkHS9xqNyNxpuD8oEdxeva33Qz+oGVfxb8JD4BQKeYk6nL6H+eg/GbXHn1YeCL+bH+Uh6LWuORtf0Oh85rGsb7SVaqGVgtmIBJB+yCBrbxMh6+EyuV3ta/hcA2krTo+9P6I3N8ynUXymxGm+2xmStgr2ZSCW0YbZWXRs1uQINz8uU1lVrV4PTysWG4sB4s3wj+Z8LyYwQ+Kpvp7un97W7MPFnP4Caa4bZFJuQdeYU/G5+82w6C0neGUAzi2lOlpbq9tB5KD82HNZgiWwtHIgXoNT1O5PqbzLETDZERAREQEREBERAhe0nCxWW+3IkbjofQ2+c5D7VewavTqYuiv6cENWte1QWAzhdgdLm3MnpO7sLix2kDxHDZTa19Da/10O6m/P/AKdTNT4lfJnBuICkWVxmpVRkqKN7XuGX7ynUS/8AYvjf0Z/oldrro1Gr9V0bVbeB5dDccpH+1HsScJUOIognD1Df/wAtjup8JW+DYtKiDDV2yC5NGsdqLndWtr7pjv0Pe63suuks2+gMPi7i3+jNkPfQzlvZztG9FzhsWClRLAEn4hyIOxBFiGGhBl9w+ODDf1/rNubaxNPmNf5gbW+8OXqOemAWIKkBkYd5dbEdRzBB9QR5zO1flNetTOpXXnYGxv1B5NoPA2F+Vgy4DHvhSLkvSOgc8ui1ANj0bY/hLfguIpUAsbE8j/I85RKGOC6Nax7puO7c/VdTfKT9k6HkTa82adHLrSbKD/s2PcP6rHbyPzlsmXvValXnEVcqlrXtbwGpAuTyAvcnoDND6ZWe4poosfiJJBXYMpsAQTcW6KTzEhsNxWqlgSQfsvqPQ8x5Gb68cfmgPkSPzvMXCz1rbaq8JzDNUcs1uegB7hfUWOUmmDbTYbEXmHDYB6bh3rIgzEZKYyrUubKrGoWLHbax5DTQ6eN4iKts9EkC/dL90301FtdCR4gm8xVeIsTcKinTW2Yi2xF9AfGZTk9ONveqw+9/lUfykeVmZ7sSxJJPMzLToi12PkOssjPrS4ObVmTUlXFYa2yKw7xtbVbgj1lhRSoYKmgN8rHXYWG25K87f1r54hTeqooj3lWndLqWyKpZWdHt3STlGlrj11nMJRqM5VT7ypoDf+7pDcGpbdtiEGp52Gs3bL202cJRa+VTetU7xbcIu2c+A2Ucz6mWbC4daaBF2HzPMknmSbknqZh4dgFoqQCWZjd3PxO3U9B0A0A2m3OVrUmiIiRSIiAiIgIiICIiAmLE0A62PmD0PWZYgVTimADK9OqgZGFnTcMD9Zf9fjv8/e0DsDUwLGrSvUwzG4Yamnf6reHQz6or0A4sw/qPKV7iPDSlwVDo2hBAytfqDsfwM16z4+XsBxhHprQxeY010p1l1q4fwF/jpdUPmCOe9W4hjcH7txV97QOlOovepVPC9rq3VWsR0kx7VuyNHCMlbDJUWm5IdbEpTboG+re+x9JS+FcWq4ct7tu64s6MA1OovR0a4bn4i+lo3Z0upXSeB+0FKllYZW+ydifun/tLDT7Sq47oProPnOSYfE0GXuO+GqW1JAqUm9UX3lPys/nMVTC4pbut6i6kvTK1F82KXy8visZeTHF1jFY9XN2ZVaxAYEHTmCbFSvVW08J60OINTGjXX7t3pjzUHPT/AGSyjkgnKMP2jqr4/MTYXtTUHIX3uNPXSa5Q4uu4ftC2UnIaijc0v0q+qKC4/aRZ70e12EvY1FRualgh9Uc6fKcfbtKzEMR3hrm5jyI1EkKHbOubLnep91gKv/FDSzLXlNV1z/8AI8Na/vlA/WS38pp4jtxgE1NZW/Vs38N5zGp2rCmz4XDFvvYagD62At8oHb2ov91QwyeK0aN/xQxc79XVdBTte+IOXBYOvWJ2ZhkT97f8J4xGErObY/FLTHPC4e5Yjo5U5v3iBOfDtRxHGHJ75wmxy3C66WyjQnwtOv8As89nZRVq4oG2jCm3xOeRq9F+58+kzyNJvslwQPSBVPo1C1lVSPfVF6lhpTU/c1O+Yc7lhcMlJQlNQqjYAWHj6+MygTzMW7ak0RESKREQEREBERAREQEREBERATwRfQzzECA4r2bSpmKWBYWZSAUcdGU6Eb6H8Jxjtt7NaSsWpg4Vzfum5oMfundP8QHhPoaY69FXBV1DKdwwBB8wZd/U18fGHE+DVsObVE05MO8pHUMJpUazIQysVYbEEgj1E+reK+zPBViWQVKDHU+6chSfGm11+QEq/EPYqjXy1abfrUyjerU21+UdHbg541WI77Cp41Up1CP2qikzz/ap50qB8fdqP4bCdWxXsKr37r0beFV/81L+c1v/ANFYr7dMf+of/rgcwfijckor5UqR/iBMx1cdUbQu1j9UaL+6LCdaw/sGr/XrUf3nP/L/AJywcN9hlBTerWv4Kv5M5I/wwOBUMMzmyKW9NB5mXnsh7MMVjCGK5af2jdU/eI737IM73wbsDgcNYrRDsPrVO/tzC/AD4hRLOBAqXZHsDhsCFYAVKo2ciwQ7fo11y+ep1OttJbYiRSIiAiIgIiICIiAiIgIiICIiAiIgIiICIiAiIgIiICIiAiIgIiICIiAiIgIiICIiAiIgIiICIiAiIgIiICIiAiIgIiICIiAiIgIiICIiAiIgIiICIiAiIgIiICIiAiIgIiICIiAiIgIiICIiAiIgIiICIiAiIgIiICIiAiIgf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3" descr="data:image/jpeg;base64,/9j/4AAQSkZJRgABAQAAAQABAAD/2wCEAAkGBxQTEhUUExMVFRUXFRgYFxcYGBQVGBYXFxUWFhUXFxcYHSggGBolHBYUITEhJSkrLi4uGB8zODMsNygtLisBCgoKDg0OFBAQFywcHBwsLCwsLCwsLCwsLSwtLCwsLCwsLCwsLCwsNCwsNywsLCwsLCwsLCwsLiwzLCssLCwsLP/AABEIAKABLAMBIgACEQEDEQH/xAAcAAEAAgMBAQEAAAAAAAAAAAAABQYDBAcCAQj/xABFEAACAQIDBQQHBQcCAwkAAAABAgADEQQhMQUGEkFRImFxgQcTMpGhscFCUmJy0RQjM5Ki4fBDglOy8RY0RFRjg5PC0v/EABcBAQEBAQAAAAAAAAAAAAAAAAABAgP/xAAdEQEBAQACAwEBAAAAAAAAAAAAARECITFBcTJh/9oADAMBAAIRAxEAPwDuMREBERAREQEREBERARE+XgfYmtjcfTpLeowUWvnOd7W9LNFaq06YupazVOSjqL6mB0wtMH7bT+8PLOcs2r6SqPFaij4huvsr8c/hIv8A7Z46qbU6dOn3WLtA7MManU+4zFi9r0aSl6lQIo1ZshOU0X2q+bYhKY71F/cBefNr7Pq4ik1Cvi3q8QzVKag+/kPGXFdSwG8OFrfwq9NvBh9ZJXnBtm+j/CUzdme/QOSfPhsPnLjgHSkLU/Wfzv8AJbRhjpMSlUtov1b3ufrN+jtc5Xb33jDFmiRWH2pfofAyRp1wdJEZIiICIiAiIgIiICIiAiIgIiICIiAiIgIiICIiAiIMBKfvdvpSwqEhhlccWtz91B9o9+gmLf7e6nhqbrxW4R22GuelNerH4T894/aNbH1wbZ6Ig0Reg+p52gSu8W9VfGvYlgt8kBJv04vvH4TFQ2WqZ1Tdv+Guv+48vCb2AwIpdil26h9p/ovQd8tuxd3VTtv2mPXQSq1d39kqy3dCo5IMgR+I6nzlopKEFlARegsB5zJSozQZjXay/wAMHycjLiP4RnlzMRSriy3skhTpb2n/AC9B+L3TcwuBPD2rU114Rr4sx1PjPVVqWGptVqNYDVjmWJ0VR1PQTQwtOvi+1UU06Z9mkLk25GoftHu0HfKNsYumuVJOM9eX83PyBmYJWbVuEdwt8TcyWwWwCBrw+Gvvm+mwF5n4wK/TwR5v7yTNlcI3J5OjYC8ifjMdTYjDRpMRDNh3HIGbGG2m6Gxz7jr5GZqtN01BmtSU1G055+ECap7dAQtbMD2b2J8JN03uBlbLSUOtsustVXNQGmqkcCjVjzJPSWDZW19Ec+DfrFKn4nwGfZEIiICIiAiIgIiICIiAiIgIiICIiAiIgJF7xbT9RRLC3Geyl9OI8z3AXPlJMzhnpj3vJVkptkxNKn3Kv8Z/M2UecDnW+O3jjK/ChLU0JCHm7E9qoe9jJnA4H1KijTF69S3GRy/COnfInc7BhVfEsPZIVPzZ3PflL3u9spnHrc0LZ3tdiPE6SqmNg7EFFbnNjqZO0aN5qbOwJS/aJubksbkn6SVJCgsfsgm/QDWRUdtRWYLTQGz3LMNAosLX7ybe+ZlVKSMWYKiLxO2gAUdOgyAmsQGpK7rYsOwBdSoOYOXlNbaexVxCDBtWcNxU6jqFFqi3Nqbty6maz0NPd7BvtKsMVVUpRW4oUznwrf226s2R/wCmfTsDs8KMh59Z52bg1pqFUWAElKYgeDQ6T0KMycU08VtejT9qovgDc+4SI3QLRIR940OSI79+g98lcHWLorEcJIuRrbukR6qUAdRIjGbNK9pPdJyfDLqoDD1b5HWaW08DbtKMuY6d8ldo4Sx41854oYhSLEi55Ei/uhWPd7afF+7bUaHrJ4GUjaWHNGpxLoDcfpLbs7FCogYc9ZEbcREIREQEREBERAREQEREBERAREQERECI3qx5o4Wo49ojhT8z9lfnPyvvhiTXxnqqea07UU7yDZj5ted/9Ku0/VrRS4sBVrN1/dKAg8Czn+WcG9HeD9bjVZsxTV6rH8ov8zKLUmzQXoYRPZpqOP8AMbF/oPKdFw1IKABKnuXS9ZUq1jnc2HzMutIZwrNSSYNq0uMJRH+q4U/lGbfAW85tpNbd5uPEq50p0XqebtZfgpieVe8UVNc39ikCzeCgk++087jYdnD4mp7dVifAXyA8AbSPNQmhXfm7rSHgzXb4KZctjUAtNFGgHzmp+folaVPKZbWmtjsalFONyQotoL66SvYnfNdEpFu9iFHusZmoz4vYxqVHZqrEXLBQSbAkWsBrmJsYPYdJR7Fhf7VgPHn3Su1t5a76FUHRRp5maNTEM/tszeJJk1NXOvjsMlxxrf8ACONh16zTr7xoPZpsx6s3D8JWRPUDex+8tdgbMKf5R9TJHdHbLVMIrOxZwzKxOpIP/SVfEUrzNuGrA4mgeTLUXwYFW+KiWDd3w3zGH4UOXGbE9BOI7c35xXrj6p+BV0AAPF+IkjO87fvBuzTr+rFUXBfhvzBIuvxAHnIBvRxhyvrGVagJOqkMM7EEg2Mqpjcza9TH7Mp1qigVAWUnk3CbcQ8bSZ3RxVnamdDmJm2NQWnRSnSRUpgWA7vASLRfV1wRyb5zNVewZ9nlDPUMkREBERAREQEREBERAREQEREBERA4v6aKlmxLdMPTQf8AuVP7GUD0YrZMfV+5hgv/AMj2+hl29OB/7z3/ALMPi5lE3EqcOD2j3rQH9bwq/ejvDFcOXNu2xPgNJbMOZAbmZYSn+WWDDt3Sj1i3tTc9Eb5T7sYhBimtpQpr8G/WY8ff1VTL7B+U8UavYxo/9OkR4G/6RPasGFS+GpD71dj/ACrl/wA0t1faNPDqGqtwgkKtgWZj0VVzJsLyrbPzw1E9Kr/IfpJ3bCFfVVw1jRqAn8rngf4G9+6av54lSm1FFbDPwm4ZCR5ZjLlOaq06LsV2Prlc3Zazg/lJ4l/pYDylRO7lc1GCpZQxsxIAIvlbrMVmo1GmVTJ6hunwi9asqjoB9WP0klhtk4Yeyj1e83I95sIkJFWo55DM9BmfhJTDbFrP9jh/NYfCWQ1vViwFKiPef5VtPFfEgcILPULC4A7II8pcXEYu7wXOrWVe5dfef0m9gNnUqbF6VNmYixY8xrbPLpNlWCrxcC0/aBLa/hPEeRmlSxrIx46nGTcWAyFsxn4S4JI0WbXgUa59o5G4PICQu0sTf2WJUZEm1mN+QHKVrfvf4YdOFRxMxsqg24j48lHMyO2RvAKhRa9XhZgGWkvZ4/M6DXvMzbiya6DhdJpbYpqLtxAMAGt1sTlKhvTvg+DCNTVWLE3BLcIA5E6i/WWStiVr0Vq8Ni1PisdVuAbScec5FmLlhKgKqQbi0zTT2Uv7pPCbkrJERAREQEREBERAREQEREBERAREQOJemykzfteRsKeGYHlkzA/Oc33Na1DGoftUqbD/AG1P7ztXpZwHElS3+ph2Hmmf/wCZwbdit+84b246TIfLMfSVXXdya98NT7haWfDmc+9H2J7DIT7LfAy80TAkVscpHYhrVqy/8TDC3jTZgf8AmE20aae02tUovy4jTPhUA+oERX3d43w1RT9ioreRup+Ylg9YtWk1MhiGThPCCSLjrpeVTYZIrVKIIHrAQL9dR9JaNnB3pBA5Rla/XI3+vymp3x+L6b9K6sSqhWfhuajZsVFgQg52mvU2it+E1WY9EHD4c79Z6XZ9NG9Y79q97khQD0E1a28WEohirBuEFjwDiNr63PnIy3qSn1rKKIAANqpPEb2y1mzQw1XiDtVJtbs2y53v7x7pVMZvwbgU6WRF7sbmwYBuyO43mtV2hjKvEvEUNjw27GYv56iBba2Dw9LtVGUfmIGXgLTAd5cMpVEJOYXsiwF2C6+JkJQ3NdmLVKgHEcwLscyftHuJ68pMYbdbDpYlS5HNj4D/AOogb21TdD3Z6BvcDrKZi8awBBL558TWyUakAaS6Yo5Gc+26WcNw/bP9I0/WBx7ebafrcfxP7ClVUdFv/l5ct7cCtAJjaanisgtqoCjssZD7wboPVbjXI9ALn3S+bouThhQxa2qIOy+bBk5Aj3TlzluY1xzxVFxWNxOKTD+p/it2jTyIyOpVuX952bDn90t7cdrHw0lUwG5i/tYxKuV/CRfOxHXIZnKWvD4fthQSe0M9NMz8bTPDhZZ10vUmLfgxZV8P8+s2J4pLl8J7nVzIiICIiAiIgIiICIiAiIgIiICIiBWt98HxURUt/DOferZMJ+WsXhzhcS6c6VW471vkfMET9h43DipTdDoykeFxrPzL6TtkMlZa3CTk1OrloV0J6ZH+mWDNu9i/VYm1+y4y+Y+c6TQq6TjmxT6xACe1RIBtzU+yfDlOm7GxvEg+MKsaPMe0KHraTpexI7J6MM1PvtMCVZmWpCoarijeliALHLiHRlyYfOXijiRxLVX2agufP2vMN85S8SoWoUPsVjdT92oNR5jP3yR3ZxntYd8je9MnQNbMeBE1x6v8qxY95di/tSIoYIUcMGtxaa5XmpgtzaCG7FnuCM+yLHO1hJDZuN+w1wRpfuyI8RJK8lmeWcaGH2DSXS4FrADK3mM+XWbirRpfdXIkaXtz1zmLaKOyfuyQwIIsbXtyJuMpip7LJ9VxvxFF4SQMnFwRqctPjAz4naoUqqrxswBXMKM8sybnK3TnNyjU4kVrW4lBte9rjS/Oa2HwdNeBdSgPDc3IuRfL3TcAhURt+rw0yObHh9+vwvKhVW5k/vPV7YH3Vv5sbfISDvJRgNIT7g0Fyb6/KenzNh5/pM6URCNzEbQpYdOKq6oOpNszpJbYKh2DggrYWIzBvmSDIR8MHUKVDg5WYA37s9ZNbA2A1KqKq1CqlArUtVPDexHQ5/ASi1CIiZQiIgIiICIiAiIgIiICIiAiIgIiICUzfjY6sC5UFXHDUHXLK/xlzmPEUQ6lToRA/JG1ME+zcYRm1M3I5cdNuXiJaMDjzTIKniUgEHqDzHf3S27/AG6gqq1F8mW5pPbQ9PAzlGysU1Bzh611sxsT9knX/aZVdZwmMDAGbiV5R8FtArl05dP7Sewu0AwyOfSQTWMpCqhQm19D90/ZPiDIxarMbNlVQ2NufQjuPKZqOJnjG0PWWZcnXQ8iOanu+RlVYMPjziEuP46WuuhqW5j8Y+MkNi7yq/ZfIjIk8j0YcvGUWniWvxC6uMj1B6N9Gm5j8XTqj1rMaOIp5lgLrUA1DAak9RNb6quoo4IuDcdRIrGbTVuwFqE3BspA4hfmemWkqFHa70XsA9IGxW+asCL5cpNYfeZx7VNW71NpPCN/gq0wWVFpgDoaj53Jy15CSex8W7q3GjrY5M4txg53A1EgMTvGrgC1RLH7LAX7r8p8p7wuLcKmwFgGN8uRJ1JjUY94K16zdxHwEiw18h75kxBNRy7ak3sNBHEo1PlIrLRpzLxcvef85zArk9w+Jkts7BXsf8/uYG1sfB6E9wA6d3jLXSSwEwYPChR3/Lr5zaEMkREgREQEREBERAREQEREBERAREQEREBERA0Ns7MWuhUgX+yehnD9+d0/Wkqw4KyX4Wtkw+o+U7/I7bOx6eIThcWa3Zfmp6iWUflKhtB6DepxAI4clce0vT8yzPSxlWiwJbjQ6OvP/OktvpF9HtVanGD2iMjnwPbSx+w3dObLVq4dijKQQc0YZf53iB0fZ+1ywFx+kk8LtAHNTcA285zI49av+o9Fulyye/UTbo7QxFPkKg+8h+dtYV1LDrTdg7EBl01uRzGXI9JG7SRfWXACJqoPFwhu8/Z7pS6G95X2lIPflJjC76UTkxgWjD7aq0hw1F4kPI2ZW8ORm7Q2hhn0JpnpfL3HTyMrWG21hT/DreqvqBZkPihyM2zjKDe0KD96saR/lNxKurKi39mqpn0hubL7x+kq5rYD7XEp7mpt8iJI4ChhKhUU1rVCfZCopv8A1aQak3cfaceAN5s4WjxHsL5nM+6Tez92GyPqVTT23uR/tQWv5yfw2w1A7bX7lHq187G58zIK9s/Zfatmz9By/MdFlsweCCDOxPhp4frNijRCiygAdBMkMkREgREQEREBERAREQEREBERAREQEREBERAREQEREDHWoq4KsAwOoIuJRt6/RrQxKkoAD905r/tOqy+xA/Lm8voyr4Yk2ZV6sLr/ADrl75UK2y61M+yfFTf5T9okX1kbi938LUvx4ek19TwLc+Ygfjz9srDUnzF/mI/bXPJf5B+k/WJ3EwH/AJZP6v1gbh4Af+GX4/rA/KdOlWfRWPgoH0kzsvc/E12sFN/Nj7hP09ht1MGns4en5ji+claOHVRZVVRpkAPlKON7reh8izVzw6fibyGi/wCZTq2xdh0cMvDSS17XY5sxHU/TSSVp9kHy0+xEBERAREQEREBERAREQEREBERA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8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11944"/>
            <a:ext cx="8458200" cy="526256"/>
          </a:xfrm>
        </p:spPr>
        <p:txBody>
          <a:bodyPr/>
          <a:lstStyle/>
          <a:p>
            <a:r>
              <a:rPr lang="en-US" sz="2400" dirty="0" smtClean="0"/>
              <a:t>Ancillary Services in ERCOT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498" y="865572"/>
            <a:ext cx="8356702" cy="5322504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Responsive Reserve Service</a:t>
            </a:r>
          </a:p>
          <a:p>
            <a:pPr lvl="1"/>
            <a:r>
              <a:rPr lang="en-US" sz="1600" b="1" dirty="0">
                <a:solidFill>
                  <a:schemeClr val="tx2"/>
                </a:solidFill>
              </a:rPr>
              <a:t>Used to arrest frequency decay in the first seconds of a significant frequency deviation</a:t>
            </a:r>
          </a:p>
          <a:p>
            <a:pPr lvl="1"/>
            <a:r>
              <a:rPr lang="en-US" sz="1600" b="1" dirty="0">
                <a:solidFill>
                  <a:schemeClr val="tx2"/>
                </a:solidFill>
              </a:rPr>
              <a:t>Can also provide energy and load Interruption during an Energy Emergency Alert (EEA) </a:t>
            </a:r>
            <a:endParaRPr lang="en-US" sz="1600" b="1" dirty="0" smtClean="0">
              <a:solidFill>
                <a:schemeClr val="tx2"/>
              </a:solidFill>
            </a:endParaRPr>
          </a:p>
          <a:p>
            <a:pPr lvl="1"/>
            <a:r>
              <a:rPr lang="en-US" sz="1600" b="1" dirty="0" smtClean="0">
                <a:solidFill>
                  <a:schemeClr val="tx2"/>
                </a:solidFill>
              </a:rPr>
              <a:t>Can be provided by Generation Resources or Load Resources</a:t>
            </a:r>
          </a:p>
          <a:p>
            <a:pPr lvl="1"/>
            <a:r>
              <a:rPr lang="en-US" sz="1600" b="1" dirty="0" smtClean="0">
                <a:solidFill>
                  <a:schemeClr val="tx2"/>
                </a:solidFill>
              </a:rPr>
              <a:t>When deployed manually </a:t>
            </a:r>
            <a:r>
              <a:rPr lang="en-US" sz="1600" b="1" dirty="0">
                <a:solidFill>
                  <a:schemeClr val="tx2"/>
                </a:solidFill>
              </a:rPr>
              <a:t>(LR only) the Resources need to have a 10 minute response to a dispatch instruction</a:t>
            </a:r>
            <a:endParaRPr lang="en-US" sz="1600" b="1" dirty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Regulation Service</a:t>
            </a:r>
          </a:p>
          <a:p>
            <a:pPr lvl="1"/>
            <a:r>
              <a:rPr lang="en-US" sz="1600" b="1" dirty="0" smtClean="0">
                <a:solidFill>
                  <a:schemeClr val="tx2"/>
                </a:solidFill>
              </a:rPr>
              <a:t>Conventional Reg Up and </a:t>
            </a:r>
            <a:r>
              <a:rPr lang="en-US" sz="1600" b="1" dirty="0" err="1" smtClean="0">
                <a:solidFill>
                  <a:schemeClr val="tx2"/>
                </a:solidFill>
              </a:rPr>
              <a:t>Reg</a:t>
            </a:r>
            <a:r>
              <a:rPr lang="en-US" sz="1600" b="1" dirty="0" smtClean="0">
                <a:solidFill>
                  <a:schemeClr val="tx2"/>
                </a:solidFill>
              </a:rPr>
              <a:t> </a:t>
            </a:r>
            <a:r>
              <a:rPr lang="en-US" sz="1600" b="1" dirty="0" smtClean="0">
                <a:solidFill>
                  <a:schemeClr val="tx2"/>
                </a:solidFill>
              </a:rPr>
              <a:t>Down</a:t>
            </a:r>
            <a:endParaRPr lang="en-US" sz="1600" b="1" dirty="0" smtClean="0">
              <a:solidFill>
                <a:schemeClr val="tx2"/>
              </a:solidFill>
            </a:endParaRPr>
          </a:p>
          <a:p>
            <a:pPr lvl="1"/>
            <a:r>
              <a:rPr lang="en-US" sz="1600" b="1" dirty="0" smtClean="0">
                <a:solidFill>
                  <a:schemeClr val="tx2"/>
                </a:solidFill>
              </a:rPr>
              <a:t>Fast Responding Regulation </a:t>
            </a:r>
            <a:r>
              <a:rPr lang="en-US" sz="1600" b="1" dirty="0" smtClean="0">
                <a:solidFill>
                  <a:schemeClr val="tx2"/>
                </a:solidFill>
              </a:rPr>
              <a:t>Service </a:t>
            </a:r>
            <a:r>
              <a:rPr lang="en-US" sz="1600" b="1" dirty="0" smtClean="0">
                <a:solidFill>
                  <a:schemeClr val="tx2"/>
                </a:solidFill>
              </a:rPr>
              <a:t>Up and Down</a:t>
            </a:r>
          </a:p>
          <a:p>
            <a:pPr lvl="1"/>
            <a:r>
              <a:rPr lang="en-US" sz="1600" b="1" dirty="0" smtClean="0">
                <a:solidFill>
                  <a:schemeClr val="tx2"/>
                </a:solidFill>
              </a:rPr>
              <a:t>Can by provided by Generation Resources and Controllable Load Resources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Non-Spinning Reserve</a:t>
            </a:r>
          </a:p>
          <a:p>
            <a:pPr lvl="1"/>
            <a:r>
              <a:rPr lang="en-US" sz="1600" b="1" dirty="0" smtClean="0">
                <a:solidFill>
                  <a:schemeClr val="tx2"/>
                </a:solidFill>
              </a:rPr>
              <a:t>Provided by Generation Resources that can be off-line or on-line</a:t>
            </a:r>
          </a:p>
          <a:p>
            <a:pPr lvl="1"/>
            <a:r>
              <a:rPr lang="en-US" sz="1600" b="1" dirty="0" smtClean="0">
                <a:solidFill>
                  <a:schemeClr val="tx2"/>
                </a:solidFill>
              </a:rPr>
              <a:t>Provided by Controllable Load Resources</a:t>
            </a:r>
          </a:p>
          <a:p>
            <a:pPr lvl="1"/>
            <a:r>
              <a:rPr lang="en-US" sz="1600" b="1" dirty="0" smtClean="0">
                <a:solidFill>
                  <a:schemeClr val="tx2"/>
                </a:solidFill>
              </a:rPr>
              <a:t>Thirty </a:t>
            </a:r>
            <a:r>
              <a:rPr lang="en-US" sz="1600" b="1" dirty="0">
                <a:solidFill>
                  <a:schemeClr val="tx2"/>
                </a:solidFill>
              </a:rPr>
              <a:t>m</a:t>
            </a:r>
            <a:r>
              <a:rPr lang="en-US" sz="1600" b="1" dirty="0" smtClean="0">
                <a:solidFill>
                  <a:schemeClr val="tx2"/>
                </a:solidFill>
              </a:rPr>
              <a:t>inute response to a dispatch instruction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 smtClean="0">
              <a:solidFill>
                <a:schemeClr val="tx2"/>
              </a:solidFill>
            </a:endParaRPr>
          </a:p>
          <a:p>
            <a:endParaRPr lang="en-US" sz="2000" b="1" dirty="0" smtClean="0">
              <a:solidFill>
                <a:schemeClr val="tx2"/>
              </a:solidFill>
            </a:endParaRPr>
          </a:p>
          <a:p>
            <a:endParaRPr lang="en-US" sz="2000" b="1" dirty="0" smtClean="0">
              <a:solidFill>
                <a:schemeClr val="tx2"/>
              </a:solidFill>
            </a:endParaRPr>
          </a:p>
          <a:p>
            <a:endParaRPr lang="en-US" sz="2000" b="1" dirty="0" smtClean="0">
              <a:solidFill>
                <a:schemeClr val="tx2"/>
              </a:solidFill>
            </a:endParaRPr>
          </a:p>
          <a:p>
            <a:endParaRPr lang="en-US" sz="900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en-US" sz="1300" dirty="0" smtClean="0">
              <a:solidFill>
                <a:schemeClr val="tx2"/>
              </a:solidFill>
            </a:endParaRPr>
          </a:p>
        </p:txBody>
      </p:sp>
      <p:sp>
        <p:nvSpPr>
          <p:cNvPr id="6" name="AutoShape 9" descr="data:image/jpeg;base64,/9j/4AAQSkZJRgABAQAAAQABAAD/2wCEAAkGBxQSEhUUExQUFRUXGBcVGRYYGBQaFxYXGBgXFhgYGBgYHSggGhomHxYVIjEiJSkrLi8vFx8zODMtNygvLisBCgoKDg0OGhAQGiwkHCQsLCwsLCwsLCwsLCwsLCwsLCwsLCwsLCw0LCwsLCwsLCwsLCwsLCwsLCw3LCwsLCwsLP/AABEIAOEA4QMBIgACEQEDEQH/xAAcAAEAAgMAAwAAAAAAAAAAAAAABQYDBAcBAgj/xABJEAACAQIEAwUEBgcFBgYDAAABAgADEQQSITEFQVEGImFxgQcTMpEUQlJiobEjcoKSssHRFTOiwvBDk7PD4fEkc4OUo9MWF1P/xAAXAQEBAQEAAAAAAAAAAAAAAAAAAQID/8QAHREBAQACAwEBAQAAAAAAAAAAAAECERIhMVFBIv/aAAwDAQACEQMRAD8A7jERAREQEREBERAREQEREBERAREQEREBERAREQEREBERAREQEREBERAREQEREBERARPV3A3Npr1MX0Hz/pGhtTwTaQnE+M06C5q9enSXq7qg9LnWVHHe1PhdMkfSDUI+xTqN8mKhT6GXQ6Ma6/aHzE8fSF+0PnOTVPbPgAbCli28qdMfnUvKDxn2j8Qq4pzgqlcUmy5KRpU2YWRQwtlb62bnzl0m302rA7EGeZwrs92m4+5XNg0qLz94vuXt1+IEfumdR4LjMWyXrUDTb7Kv7wfN1W0cTayRNSniX+tTb0y/lmnuMYOYdfNTb5jSTVVsRPSnVVtiD5T3kCIiAiIgIiICIiAiIgIiICIiAiJ4JtA8yK41x2jhqTVatRadNfidtvIDdmPIDUzR7YdqKGBw7Vq7WUaKo+Oo/JFHX8p8w9sO12I4nWz1TZAT7uivwUx4dW6sdT4CwFF07a+2WvWYpgb0ad7e+NjWceHKmPAXPiNphx3tJ4pj8tPDL7i4A/RKWqOba2axI690AjrNPsF7OGxa/SKzCnhxcl22IG+W/wAW2+35G4cJ49S9+MLwmgTRBy18X3QxX7jsDc38LHXKo+Iak+s2/FYo+zqqzB8dXK1X1CHNWxD+Pu1JNtdSTpztLfwj2YUdL0rDe9Zszf7uiVVfV28pe+F8MSkCVUIDqzEku3i7tdmPmSZt1aihcz92nyU6FvFudui7nnNJr6g+G9jMInw0Ue2mdwoQdR3QM34+cmMtGkMqKrHkigIn7qC9vO8ieLcdykKbqSO7SW3vCNgSNqa8tdTtod/FDhtWoL1m9yh/2a6sf1r7nxe9+aiUb540wuAyLl3SmtyPO17fhNf+1ajf/wBLdSyAf4SZmp4WjT+FdBtfW3keXkLDwnk4xBzAPpM9JtiXH1B9a3m4/ms26HFKg53/AB/EWmIYtTzB9bz2AQ7qp9LfiJDbdXiKt8aftDW37Q1m9QxBtdGDjoTr6MPyI9ZX8Vggw7jMjcu8Rb9VgNPUGYaVR6dg2YsPrAKHI8h3X9IXa4UcQG02bmp38/EeI0maV7D8QVwM9rX0cXFj480b8JKUcUVIVze+ivsCeQbo34Hw2ksa23YiJlSIiAiIgIiICIiAiIgJA9oONU6NN6lR8lKmMzN4bC3Uk6AcyZJcSxORfEz529tPas1a30Km36Okb1SDo9b7Pkm3nm6CWfUVLtv2rq8SxBqvcILrSp30pp08WO5PM+AAFr9lfs9GK/8AGYvuYRLkAnL73Lq1zypC2p52t1tBezXseeI4mznLh6VmrNe2hvlRT9prHyAJ5C/T+2PEDjaq8LwOmFpBRiGpfD3bZcOhGlhbvW8tLEGwqO4txCpxqr7jD3o8Npdy6jK2Iy8lGy0xYWFuVzrYL0Hs7wSnh6a06ShFXkOX9Sep1mLgXAxQRUUBQBYAch00kvbZAbC12PRRv6nb59JpDFYkKucglQbU0GpqPysOeu19NydBKd2k7Q1KTpRpAVsfW+CmNUoKd2PW2veNr2OwuTJ9s+0K4Oga5GZyAlGnzu2iqBuCdzzCi2+8V2L4A2HVq9c58biO9VY/UB1FNeijS9ugGwFlSpLs9wZMGpd299iXOapVOpzHSy/lfwsLAACSLVH27o/GbWGwXMzfp0LbCS3ZpEpwy/xa+eszpwpeg+UllpTIEkXSFfhCnkPlNapwgr8DEfiPkZY8k8FIOKrGrUp/GLj7Q/mJsLVDDkR0/wBbGTVbDA8pCYzhxQ5k9RyMrNmmNhlOYHwudfRx9YeO/wCUzYXiiqz0n+FQM6HU01f4X1+OidRm5EEctNelXv8AkQfyMzY7Be/VXpkJXpf3bnUa2DI4+tSewDL5EWYAgsWLB1ypCMbg/Ax1J55WPM22PMDqLnflI4DxRSRQcFFcsiKT3qNamMz4cnqBapTb6yajQC9uwVcsCG+NdD49GHgfzBHKZsajZiIkUiIgIiICIiAiJr4+tkpsfCBS/aB2j+i0K2I0vTXLTB51n7tPTmBqxH3TPl6mrVagGrO7AanVmY8yeZJ3nTfbfxclsPhgeRxL9C1Tu07+IVT/ALyVn2c0FWtUxdQXp4Oma+trGrcJRX98hv2Jq93Sfi3YnssvuqPDvpNOkVvUrItnrVq50Y5QbBFACrc7a21nRexfAVwdL3aoFUHun67aC7P4k325WlC9jvCjVerjaurOxVSel7sb+enpOuoJusvd3sPEzWqaLrs1nb9Uf3aeu58Mw5xU7zZepC+n1vwvNHj2OyIzdAXt1J7tMfwfOJN9fRW6mGOM4iKlQXpYXVQdmrMdD+zlJ9KZl3weG5mRnAMDlRRzsCT1NtSfGWSkloz91B5RJlCzyolTxWBxdRmNSsVph2tayLlDAi/w3FrrfW9xvyw0sON4nRo/3lRV8L97l9Ua8x85C1+2VM3FGm9S1wSe6q2Kgk7mwzKdQNPKenDOzFC25caC+pBGW3xMAG0ABsOnmN/E1MPhgcz0qYvfvG5N/iAU6C/gOvWBucExj1qeaooVg7qQDcWDG3M62tfxvN699pReI9taAzBEqV73+MkU7XuBlPIWFu7fTeU/tBxF8a16rMEy5fcq7ilz1KA2Y68xymblE5Oz5wbC41213ExVlFpxns9i/o2PwlW9kJ+itvYJUAVAOgDin4ACdsMsu1l2rfEsJl76jzHUdZ4wGJykH5+IjhOKLU1atXZ6lUke6KIq0nXN7ymmVAe6VYd5mJyzVqp7tyOW4/pKzemftHw4H9KrFVfIrsu6FTehiFB+tSe1+RRmvcKBJDhfEWZErOAjoTSrqL2Uqcr2va6ggOpO6G/1o4bUDo1NtRY6Hmp0I/11mjgKop18hsRVvRa9u9WpIGpkjmalDf8A8kQq5xNLhFS9PKTdqZNM9Ta2UnxKlT6zdmWiIiAiIgIiICQnamp3FQbsQPmbSblW7T4nLVQnZA1T9xC/+Wax9S+Pmf2hcQ9/xHFPyFQ01/Vpfo1t6ID6zec/R+DKNnxmIZj1NLDrkUeWd6nylRqOWJJNySST1J1Jlo7anLT4fQXZMHSe33q7PWb55xEK7j2IwK4fCUqYtdUW/ixF2PzvLCKsq3ZLEu2Hpk06mbKoN1y6ga6va/pJ9lexPdGl+Z/p+c6WMSvai12PWxA82IUfxGV3tNWzvSQbVMQNPuUwW/MJJ3BltWNtwdNNg5/MLK3WGbF4QdBWb1IUfylx6yF54fTsJILNfDLpNDtXh2fCVQjMrBc4Kkg93vEXHUAicmkZ2h7fYXDs9G9arVUgMlFDdTobGo9kGnje0jsf7QKSk+4pM5sBnc5QbbdWP4TnZbWLznyrPJYeIdrsVW3qZAeVPu/j8X4yFLXNybk7k6k+pmK89ryXtGUGe6matSuq/EwH5nyHObvD8DiK5tRoVG8WBUeeuv4RINfHYf3iMoOUnZuasNQR4g2M6t2G7SnH4dqjoKdSnUak6Bs1ioBvew3vfaVXB+z6swvicQtIc1p7/vb/AIiWvs7wmhglZcMtRy5BZibhiL63Ol9es3jNNY9MXFKWR6rAfA1PGL5D9FXCjrkDHzqza4xhr2I3B/6TcqFz3iUSwOo1YDQnvHQDQddhIPiVcKTZmJ0+I/D/AEJ/Dz20Vk4bWy1F88p9dJ79oEFPPVG6qtf/ANu2drDq1N6i+QkdTMsWMQP7onYkX8Q6shH/AMn4QYt/Atasw5OgYdLobE+oemP2ZKSqdmazGjgWY3coKbn7wpNn/wAVMS1yVsiIkCIiAiIgJQO3lYquIYbrhcUR6Uqkv85724pF1xCj62Hxajz93V/pNYpXy9OpfRl/tJG506eEpqOQUYWlrOWzoFWsTxSlUH+0w2GceuGpfzBlxTJ2zB1NN5sMeUr3AfpDgF2RVB+EC9x5yw5dJusRjXRD1t/lf/rK6o/8VhT9yqPkR/WT9Ud7zX8rr/zJX8S1mwz/AGarIf8A1FFv4DLj6sdAo7TYAmrhmuBNkGcm3COJ0BTrVUU3VHdAddlYjnz0mjVrqvxMB4cz5AamdL452CWviqlZ8QadJyGyLoc1hm1FtyCd/rSU4R2TwmH1pYfMft1NPPfcfOY4McXLeH8OxOINqNB2+8wKgDraxa3pLRgPZzVPexVcUxzVLA/ME3/eEv8AWxGRQLmxF1Wkuh1C6NbLuQOW4nigxZcyU7NmA7/ebKRcNckW3W4vtffSaki6RfCOyuEoa0aBdvtt/U7j5yTrYxUBBdUUBjlpLe2UMW1AsD3TyijgKpZXqVdiGCi5HU9AN2Gg2trNlcPSWofhztdrE6kaAkKeQ7vLmJWmvWSwJRM7WVlZu8Gvcm1yANB1A1EwYTEONKjqzEBgF2FtGsbbX5XJHWZ+MqcoYZbqb95iqjmLkanvBRbxkTQxGYFcyZrkkoCAi7sdRyIb1tKlRvaftQKLJRQg1ahOW+oUKbNUYcwp0VfrPpoATOe9pO0DPUFGmSoOujXqNfm7DW5sTpYa2AEgOP8AHjV4o7jRQUpU1+zTUEqPVsrHxJmfiiKlNsTTTNWGU3tfu7BiPAW+Q6S3rHbWGXD+tbZGqVKag0cxcm172K+NyDpe06R2M7WNXRaFbWsgpkNa2dRVpKbjkwuPQ+BnIsTVbEUaWYinVJGXVlBGbRumvIH06ST7J1H/ALSwiByW97TDMD8VrB7+BAMzN2ueW7luO4dmKl6NM/ZxOIT93FVqf5S4yp9m0Hu6IAsGq13/AHqtWrf1/nLZJW4RESKREQEREBKhx+mPfqDsWNP99df+JLfKt2zpkAONxYjzU/8Aaax9TLx8lYqgabsjfErFT5qbH8pba1f9JwyuNjRWkf1qNSpSP+HIfWavtLwHueJYi3w1G9+vitYCpp4XYj0mPhuJb6HmAzHD1dulOuuU+mdF+cT0rvHA6t1kuDpOZ+znimKq3NdQqWAXQDUb6XzfOdGRp0c4VmtY+nz2H7wWQXE6V6VUDdbVV/YIY/4S0nGPLY9enjNJqgDhiNNiOVjy/iX9mN67VOcIxJekrAC1r3JAA0vr/wBplxGNVRdmZgQSMgFrA2PeJ69LcuZF4bsnV921TCtqFPdv9ZDqp9VMstLCohzAai/eN2bW19Tc62HnaZymq01GNQhTRRQWGrNc2syg946m4zWuOhNplXAF6bJWbNcg6WutrWAJHhvYbyAx3bdbH3NMsb1Fu+gDUwLgqNTqQNxqZGVeL4rEZWXMKbCm9lsi2JIqUyxtrlZTYncHpIbXKpiaGGUKzqoUEAE3YD4jpqeQPoJDYrtrSFvdozZgGDN3RlsGJtvouY2NtVt4yv8ADOy7uczNmutO9g1malmRWLkW1TTnc67SycF7MLTyl1QgX0bvnUsdTouhY2sNtJBBf2tjcUcqBgNAwpggL3mp1AX3DC6sNeU3+z/ZqvTqpWqOqlTcrq7Nmp5KgLbakU2vc/DLhkGmg0uBpsDa4HyHygwrDiKYYWIBHQ6jrKvx2ramQumfuC3Kmu9vM/hLJj6uVDbc2UebaD87+krWMQVH0PdXuLoTt5bC99ZYzk492l7NN773qXF9yNxbY+Y0+U96NGsmXuHW1suoOmx2yka72Fh1vOl1sAxuQNBYk3FgDtvIx6Xe8vzmvPUmVivDsqMQ4d+61gL6k732vbqLy34TsjhcBUo1kDNWRatZnY3ORaTAhVFlHfqU9bX8Z78JoZqijlfXy5yy42kKlQDmzLT/AGEPvavoSEX0mVxvSQ4DhfdihTP+zpLf9YKFP8Rk/I/hQuXfqQB5Dn+Nv2ZITNahERIpERAREQEjO0OGz0W8NfTYyTnhluCDsdIHzb7X+GE0sPiQNULYWp6XqUfwNQX+6JTOx9VTWNByAmJRsOSdlZrGk3pUVNel53ftfwIVRWwrWArrlUnZaynNRbyvp5MZ831qRRmRwQykqwO4INiD4gzV92zPNOj9geMuKlShV7tRSdNjcaMD43E6rhq+ZQROGVcYGqUMfc6sKeJy7iqo1f8AbXvbbhp1DhuELnN79/dtYqFJAsduc3GL0tl+c1MWne8CD/W38/V5t09pj4glwLaePQ7g/n6GURddyMtZb56PdfqaV9/NTf0J6S8cOxgqoGB85S1cq2YDXYqdfNT139QR1nvwzG/RHFtaDmy/dO5pk9eh5j1l1ua/Ysqz4bs/h0ZmFJSzN7w5u9ZtdQDoNzsJKZRa1hbp+ExUKwcBlNwZlvOTbFXxSoVBJuxCgAMdzYE5Qcq30zGw1AvqJF8T421Ike7sA1sxIPdX3bMbXCqMrk3Zha2x1EkK+CV3VyWBUWsDoQGDi481EzGkt82UXBuDYXBtluOhtp5QIbimHrPVspc07A27qqDdSNW7pHc5q5BJ0AN5MrewzWvYXttfnbwnszAC5IA6naYlrK3wkHS9xqNyNxpuD8oEdxeva33Qz+oGVfxb8JD4BQKeYk6nL6H+eg/GbXHn1YeCL+bH+Uh6LWuORtf0Oh85rGsb7SVaqGVgtmIBJB+yCBrbxMh6+EyuV3ta/hcA2krTo+9P6I3N8ynUXymxGm+2xmStgr2ZSCW0YbZWXRs1uQINz8uU1lVrV4PTysWG4sB4s3wj+Z8LyYwQ+Kpvp7un97W7MPFnP4Caa4bZFJuQdeYU/G5+82w6C0neGUAzi2lOlpbq9tB5KD82HNZgiWwtHIgXoNT1O5PqbzLETDZERAREQEREBERAhe0nCxWW+3IkbjofQ2+c5D7VewavTqYuiv6cENWte1QWAzhdgdLm3MnpO7sLix2kDxHDZTa19Da/10O6m/P/AKdTNT4lfJnBuICkWVxmpVRkqKN7XuGX7ynUS/8AYvjf0Z/oldrro1Gr9V0bVbeB5dDccpH+1HsScJUOIognD1Df/wAtjup8JW+DYtKiDDV2yC5NGsdqLndWtr7pjv0Pe63suuks2+gMPi7i3+jNkPfQzlvZztG9FzhsWClRLAEn4hyIOxBFiGGhBl9w+ODDf1/rNubaxNPmNf5gbW+8OXqOemAWIKkBkYd5dbEdRzBB9QR5zO1flNetTOpXXnYGxv1B5NoPA2F+Vgy4DHvhSLkvSOgc8ui1ANj0bY/hLfguIpUAsbE8j/I85RKGOC6Nax7puO7c/VdTfKT9k6HkTa82adHLrSbKD/s2PcP6rHbyPzlsmXvValXnEVcqlrXtbwGpAuTyAvcnoDND6ZWe4poosfiJJBXYMpsAQTcW6KTzEhsNxWqlgSQfsvqPQ8x5Gb68cfmgPkSPzvMXCz1rbaq8JzDNUcs1uegB7hfUWOUmmDbTYbEXmHDYB6bh3rIgzEZKYyrUubKrGoWLHbax5DTQ6eN4iKts9EkC/dL90301FtdCR4gm8xVeIsTcKinTW2Yi2xF9AfGZTk9ONveqw+9/lUfykeVmZ7sSxJJPMzLToi12PkOssjPrS4ObVmTUlXFYa2yKw7xtbVbgj1lhRSoYKmgN8rHXYWG25K87f1r54hTeqooj3lWndLqWyKpZWdHt3STlGlrj11nMJRqM5VT7ypoDf+7pDcGpbdtiEGp52Gs3bL202cJRa+VTetU7xbcIu2c+A2Ucz6mWbC4daaBF2HzPMknmSbknqZh4dgFoqQCWZjd3PxO3U9B0A0A2m3OVrUmiIiRSIiAiIgIiICIiAmLE0A62PmD0PWZYgVTimADK9OqgZGFnTcMD9Zf9fjv8/e0DsDUwLGrSvUwzG4Yamnf6reHQz6or0A4sw/qPKV7iPDSlwVDo2hBAytfqDsfwM16z4+XsBxhHprQxeY010p1l1q4fwF/jpdUPmCOe9W4hjcH7txV97QOlOovepVPC9rq3VWsR0kx7VuyNHCMlbDJUWm5IdbEpTboG+re+x9JS+FcWq4ct7tu64s6MA1OovR0a4bn4i+lo3Z0upXSeB+0FKllYZW+ydifun/tLDT7Sq47oProPnOSYfE0GXuO+GqW1JAqUm9UX3lPys/nMVTC4pbut6i6kvTK1F82KXy8visZeTHF1jFY9XN2ZVaxAYEHTmCbFSvVW08J60OINTGjXX7t3pjzUHPT/AGSyjkgnKMP2jqr4/MTYXtTUHIX3uNPXSa5Q4uu4ftC2UnIaijc0v0q+qKC4/aRZ70e12EvY1FRualgh9Uc6fKcfbtKzEMR3hrm5jyI1EkKHbOubLnep91gKv/FDSzLXlNV1z/8AI8Na/vlA/WS38pp4jtxgE1NZW/Vs38N5zGp2rCmz4XDFvvYagD62At8oHb2ov91QwyeK0aN/xQxc79XVdBTte+IOXBYOvWJ2ZhkT97f8J4xGErObY/FLTHPC4e5Yjo5U5v3iBOfDtRxHGHJ75wmxy3C66WyjQnwtOv8As89nZRVq4oG2jCm3xOeRq9F+58+kzyNJvslwQPSBVPo1C1lVSPfVF6lhpTU/c1O+Yc7lhcMlJQlNQqjYAWHj6+MygTzMW7ak0RESKREQEREBERAREQEREBERATwRfQzzECA4r2bSpmKWBYWZSAUcdGU6Eb6H8Jxjtt7NaSsWpg4Vzfum5oMfundP8QHhPoaY69FXBV1DKdwwBB8wZd/U18fGHE+DVsObVE05MO8pHUMJpUazIQysVYbEEgj1E+reK+zPBViWQVKDHU+6chSfGm11+QEq/EPYqjXy1abfrUyjerU21+UdHbg541WI77Cp41Up1CP2qikzz/ap50qB8fdqP4bCdWxXsKr37r0beFV/81L+c1v/ANFYr7dMf+of/rgcwfijckor5UqR/iBMx1cdUbQu1j9UaL+6LCdaw/sGr/XrUf3nP/L/AJywcN9hlBTerWv4Kv5M5I/wwOBUMMzmyKW9NB5mXnsh7MMVjCGK5af2jdU/eI737IM73wbsDgcNYrRDsPrVO/tzC/AD4hRLOBAqXZHsDhsCFYAVKo2ciwQ7fo11y+ep1OttJbYiRSIiAiIgIiICIiAiIgIiICIiAiIgIiICIiAiIgIiICIiAiIgIiICIiAiIgIiICIiAiIgIiICIiAiIgIiICIiAiIgIiICIiAiIgIiICIiAiIgIiICIiAiIgIiICIiAiIgIiICIiAiIgIiICIiAiIgIiICIiAiIgIiICIiAiI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1" descr="data:image/jpeg;base64,/9j/4AAQSkZJRgABAQAAAQABAAD/2wCEAAkGBxQSEhUUExQUFRUXGBcVGRYYGBQaFxYXGBgXFhgYGBgYHSggGhomHxYVIjEiJSkrLi8vFx8zODMtNygvLisBCgoKDg0OGhAQGiwkHCQsLCwsLCwsLCwsLCwsLCwsLCwsLCwsLCw0LCwsLCwsLCwsLCwsLCwsLCw3LCwsLCwsLP/AABEIAOEA4QMBIgACEQEDEQH/xAAcAAEAAgMAAwAAAAAAAAAAAAAABQYDBAcBAgj/xABJEAACAQIEAwUEBgcFBgYDAAABAgADEQQSITEFQVEGImFxgQcTMpEUQlJiobEjcoKSssHRFTOiwvBDk7PD4fEkc4OUo9MWF1P/xAAXAQEBAQEAAAAAAAAAAAAAAAAAAQID/8QAHREBAQACAwEBAQAAAAAAAAAAAAECERIhMVFBIv/aAAwDAQACEQMRAD8A7jERAREQEREBERAREQEREBERAREQEREBERAREQEREBERAREQEREBERAREQEREBERARPV3A3Npr1MX0Hz/pGhtTwTaQnE+M06C5q9enSXq7qg9LnWVHHe1PhdMkfSDUI+xTqN8mKhT6GXQ6Ma6/aHzE8fSF+0PnOTVPbPgAbCli28qdMfnUvKDxn2j8Qq4pzgqlcUmy5KRpU2YWRQwtlb62bnzl0m302rA7EGeZwrs92m4+5XNg0qLz94vuXt1+IEfumdR4LjMWyXrUDTb7Kv7wfN1W0cTayRNSniX+tTb0y/lmnuMYOYdfNTb5jSTVVsRPSnVVtiD5T3kCIiAiIgIiICIiAiIgIiICIiAiJ4JtA8yK41x2jhqTVatRadNfidtvIDdmPIDUzR7YdqKGBw7Vq7WUaKo+Oo/JFHX8p8w9sO12I4nWz1TZAT7uivwUx4dW6sdT4CwFF07a+2WvWYpgb0ad7e+NjWceHKmPAXPiNphx3tJ4pj8tPDL7i4A/RKWqOba2axI690AjrNPsF7OGxa/SKzCnhxcl22IG+W/wAW2+35G4cJ49S9+MLwmgTRBy18X3QxX7jsDc38LHXKo+Iak+s2/FYo+zqqzB8dXK1X1CHNWxD+Pu1JNtdSTpztLfwj2YUdL0rDe9Zszf7uiVVfV28pe+F8MSkCVUIDqzEku3i7tdmPmSZt1aihcz92nyU6FvFudui7nnNJr6g+G9jMInw0Ue2mdwoQdR3QM34+cmMtGkMqKrHkigIn7qC9vO8ieLcdykKbqSO7SW3vCNgSNqa8tdTtod/FDhtWoL1m9yh/2a6sf1r7nxe9+aiUb540wuAyLl3SmtyPO17fhNf+1ajf/wBLdSyAf4SZmp4WjT+FdBtfW3keXkLDwnk4xBzAPpM9JtiXH1B9a3m4/ms26HFKg53/AB/EWmIYtTzB9bz2AQ7qp9LfiJDbdXiKt8aftDW37Q1m9QxBtdGDjoTr6MPyI9ZX8Vggw7jMjcu8Rb9VgNPUGYaVR6dg2YsPrAKHI8h3X9IXa4UcQG02bmp38/EeI0maV7D8QVwM9rX0cXFj480b8JKUcUVIVze+ivsCeQbo34Hw2ksa23YiJlSIiAiIgIiICIiAiIgJA9oONU6NN6lR8lKmMzN4bC3Uk6AcyZJcSxORfEz529tPas1a30Km36Okb1SDo9b7Pkm3nm6CWfUVLtv2rq8SxBqvcILrSp30pp08WO5PM+AAFr9lfs9GK/8AGYvuYRLkAnL73Lq1zypC2p52t1tBezXseeI4mznLh6VmrNe2hvlRT9prHyAJ5C/T+2PEDjaq8LwOmFpBRiGpfD3bZcOhGlhbvW8tLEGwqO4txCpxqr7jD3o8Npdy6jK2Iy8lGy0xYWFuVzrYL0Hs7wSnh6a06ShFXkOX9Sep1mLgXAxQRUUBQBYAch00kvbZAbC12PRRv6nb59JpDFYkKucglQbU0GpqPysOeu19NydBKd2k7Q1KTpRpAVsfW+CmNUoKd2PW2veNr2OwuTJ9s+0K4Oga5GZyAlGnzu2iqBuCdzzCi2+8V2L4A2HVq9c58biO9VY/UB1FNeijS9ugGwFlSpLs9wZMGpd299iXOapVOpzHSy/lfwsLAACSLVH27o/GbWGwXMzfp0LbCS3ZpEpwy/xa+eszpwpeg+UllpTIEkXSFfhCnkPlNapwgr8DEfiPkZY8k8FIOKrGrUp/GLj7Q/mJsLVDDkR0/wBbGTVbDA8pCYzhxQ5k9RyMrNmmNhlOYHwudfRx9YeO/wCUzYXiiqz0n+FQM6HU01f4X1+OidRm5EEctNelXv8AkQfyMzY7Be/VXpkJXpf3bnUa2DI4+tSewDL5EWYAgsWLB1ypCMbg/Ax1J55WPM22PMDqLnflI4DxRSRQcFFcsiKT3qNamMz4cnqBapTb6yajQC9uwVcsCG+NdD49GHgfzBHKZsajZiIkUiIgIiICIiAiJr4+tkpsfCBS/aB2j+i0K2I0vTXLTB51n7tPTmBqxH3TPl6mrVagGrO7AanVmY8yeZJ3nTfbfxclsPhgeRxL9C1Tu07+IVT/ALyVn2c0FWtUxdQXp4Oma+trGrcJRX98hv2Jq93Sfi3YnssvuqPDvpNOkVvUrItnrVq50Y5QbBFACrc7a21nRexfAVwdL3aoFUHun67aC7P4k325WlC9jvCjVerjaurOxVSel7sb+enpOuoJusvd3sPEzWqaLrs1nb9Uf3aeu58Mw5xU7zZepC+n1vwvNHj2OyIzdAXt1J7tMfwfOJN9fRW6mGOM4iKlQXpYXVQdmrMdD+zlJ9KZl3weG5mRnAMDlRRzsCT1NtSfGWSkloz91B5RJlCzyolTxWBxdRmNSsVph2tayLlDAi/w3FrrfW9xvyw0sON4nRo/3lRV8L97l9Ua8x85C1+2VM3FGm9S1wSe6q2Kgk7mwzKdQNPKenDOzFC25caC+pBGW3xMAG0ABsOnmN/E1MPhgcz0qYvfvG5N/iAU6C/gOvWBucExj1qeaooVg7qQDcWDG3M62tfxvN699pReI9taAzBEqV73+MkU7XuBlPIWFu7fTeU/tBxF8a16rMEy5fcq7ilz1KA2Y68xymblE5Oz5wbC41213ExVlFpxns9i/o2PwlW9kJ+itvYJUAVAOgDin4ACdsMsu1l2rfEsJl76jzHUdZ4wGJykH5+IjhOKLU1atXZ6lUke6KIq0nXN7ymmVAe6VYd5mJyzVqp7tyOW4/pKzemftHw4H9KrFVfIrsu6FTehiFB+tSe1+RRmvcKBJDhfEWZErOAjoTSrqL2Uqcr2va6ggOpO6G/1o4bUDo1NtRY6Hmp0I/11mjgKop18hsRVvRa9u9WpIGpkjmalDf8A8kQq5xNLhFS9PKTdqZNM9Ta2UnxKlT6zdmWiIiAiIgIiICQnamp3FQbsQPmbSblW7T4nLVQnZA1T9xC/+Wax9S+Pmf2hcQ9/xHFPyFQ01/Vpfo1t6ID6zec/R+DKNnxmIZj1NLDrkUeWd6nylRqOWJJNySST1J1Jlo7anLT4fQXZMHSe33q7PWb55xEK7j2IwK4fCUqYtdUW/ixF2PzvLCKsq3ZLEu2Hpk06mbKoN1y6ga6va/pJ9lexPdGl+Z/p+c6WMSvai12PWxA82IUfxGV3tNWzvSQbVMQNPuUwW/MJJ3BltWNtwdNNg5/MLK3WGbF4QdBWb1IUfylx6yF54fTsJILNfDLpNDtXh2fCVQjMrBc4Kkg93vEXHUAicmkZ2h7fYXDs9G9arVUgMlFDdTobGo9kGnje0jsf7QKSk+4pM5sBnc5QbbdWP4TnZbWLznyrPJYeIdrsVW3qZAeVPu/j8X4yFLXNybk7k6k+pmK89ryXtGUGe6matSuq/EwH5nyHObvD8DiK5tRoVG8WBUeeuv4RINfHYf3iMoOUnZuasNQR4g2M6t2G7SnH4dqjoKdSnUak6Bs1ioBvew3vfaVXB+z6swvicQtIc1p7/vb/AIiWvs7wmhglZcMtRy5BZibhiL63Ol9es3jNNY9MXFKWR6rAfA1PGL5D9FXCjrkDHzqza4xhr2I3B/6TcqFz3iUSwOo1YDQnvHQDQddhIPiVcKTZmJ0+I/D/AEJ/Dz20Vk4bWy1F88p9dJ79oEFPPVG6qtf/ANu2drDq1N6i+QkdTMsWMQP7onYkX8Q6shH/AMn4QYt/Atasw5OgYdLobE+oemP2ZKSqdmazGjgWY3coKbn7wpNn/wAVMS1yVsiIkCIiAiIgJQO3lYquIYbrhcUR6Uqkv85724pF1xCj62Hxajz93V/pNYpXy9OpfRl/tJG506eEpqOQUYWlrOWzoFWsTxSlUH+0w2GceuGpfzBlxTJ2zB1NN5sMeUr3AfpDgF2RVB+EC9x5yw5dJusRjXRD1t/lf/rK6o/8VhT9yqPkR/WT9Ud7zX8rr/zJX8S1mwz/AGarIf8A1FFv4DLj6sdAo7TYAmrhmuBNkGcm3COJ0BTrVUU3VHdAddlYjnz0mjVrqvxMB4cz5AamdL452CWviqlZ8QadJyGyLoc1hm1FtyCd/rSU4R2TwmH1pYfMft1NPPfcfOY4McXLeH8OxOINqNB2+8wKgDraxa3pLRgPZzVPexVcUxzVLA/ME3/eEv8AWxGRQLmxF1Wkuh1C6NbLuQOW4nigxZcyU7NmA7/ebKRcNckW3W4vtffSaki6RfCOyuEoa0aBdvtt/U7j5yTrYxUBBdUUBjlpLe2UMW1AsD3TyijgKpZXqVdiGCi5HU9AN2Gg2trNlcPSWofhztdrE6kaAkKeQ7vLmJWmvWSwJRM7WVlZu8Gvcm1yANB1A1EwYTEONKjqzEBgF2FtGsbbX5XJHWZ+MqcoYZbqb95iqjmLkanvBRbxkTQxGYFcyZrkkoCAi7sdRyIb1tKlRvaftQKLJRQg1ahOW+oUKbNUYcwp0VfrPpoATOe9pO0DPUFGmSoOujXqNfm7DW5sTpYa2AEgOP8AHjV4o7jRQUpU1+zTUEqPVsrHxJmfiiKlNsTTTNWGU3tfu7BiPAW+Q6S3rHbWGXD+tbZGqVKag0cxcm172K+NyDpe06R2M7WNXRaFbWsgpkNa2dRVpKbjkwuPQ+BnIsTVbEUaWYinVJGXVlBGbRumvIH06ST7J1H/ALSwiByW97TDMD8VrB7+BAMzN2ueW7luO4dmKl6NM/ZxOIT93FVqf5S4yp9m0Hu6IAsGq13/AHqtWrf1/nLZJW4RESKREQEREBKhx+mPfqDsWNP99df+JLfKt2zpkAONxYjzU/8Aaax9TLx8lYqgabsjfErFT5qbH8pba1f9JwyuNjRWkf1qNSpSP+HIfWavtLwHueJYi3w1G9+vitYCpp4XYj0mPhuJb6HmAzHD1dulOuuU+mdF+cT0rvHA6t1kuDpOZ+znimKq3NdQqWAXQDUb6XzfOdGRp0c4VmtY+nz2H7wWQXE6V6VUDdbVV/YIY/4S0nGPLY9enjNJqgDhiNNiOVjy/iX9mN67VOcIxJekrAC1r3JAA0vr/wBplxGNVRdmZgQSMgFrA2PeJ69LcuZF4bsnV921TCtqFPdv9ZDqp9VMstLCohzAai/eN2bW19Tc62HnaZymq01GNQhTRRQWGrNc2syg946m4zWuOhNplXAF6bJWbNcg6WutrWAJHhvYbyAx3bdbH3NMsb1Fu+gDUwLgqNTqQNxqZGVeL4rEZWXMKbCm9lsi2JIqUyxtrlZTYncHpIbXKpiaGGUKzqoUEAE3YD4jpqeQPoJDYrtrSFvdozZgGDN3RlsGJtvouY2NtVt4yv8ADOy7uczNmutO9g1malmRWLkW1TTnc67SycF7MLTyl1QgX0bvnUsdTouhY2sNtJBBf2tjcUcqBgNAwpggL3mp1AX3DC6sNeU3+z/ZqvTqpWqOqlTcrq7Nmp5KgLbakU2vc/DLhkGmg0uBpsDa4HyHygwrDiKYYWIBHQ6jrKvx2ramQumfuC3Kmu9vM/hLJj6uVDbc2UebaD87+krWMQVH0PdXuLoTt5bC99ZYzk492l7NN773qXF9yNxbY+Y0+U96NGsmXuHW1suoOmx2yka72Fh1vOl1sAxuQNBYk3FgDtvIx6Xe8vzmvPUmVivDsqMQ4d+61gL6k732vbqLy34TsjhcBUo1kDNWRatZnY3ORaTAhVFlHfqU9bX8Z78JoZqijlfXy5yy42kKlQDmzLT/AGEPvavoSEX0mVxvSQ4DhfdihTP+zpLf9YKFP8Rk/I/hQuXfqQB5Dn+Nv2ZITNahERIpERAREQEjO0OGz0W8NfTYyTnhluCDsdIHzb7X+GE0sPiQNULYWp6XqUfwNQX+6JTOx9VTWNByAmJRsOSdlZrGk3pUVNel53ftfwIVRWwrWArrlUnZaynNRbyvp5MZ831qRRmRwQykqwO4INiD4gzV92zPNOj9geMuKlShV7tRSdNjcaMD43E6rhq+ZQROGVcYGqUMfc6sKeJy7iqo1f8AbXvbbhp1DhuELnN79/dtYqFJAsduc3GL0tl+c1MWne8CD/W38/V5t09pj4glwLaePQ7g/n6GURddyMtZb56PdfqaV9/NTf0J6S8cOxgqoGB85S1cq2YDXYqdfNT139QR1nvwzG/RHFtaDmy/dO5pk9eh5j1l1ua/Ysqz4bs/h0ZmFJSzN7w5u9ZtdQDoNzsJKZRa1hbp+ExUKwcBlNwZlvOTbFXxSoVBJuxCgAMdzYE5Qcq30zGw1AvqJF8T421Ike7sA1sxIPdX3bMbXCqMrk3Zha2x1EkK+CV3VyWBUWsDoQGDi481EzGkt82UXBuDYXBtluOhtp5QIbimHrPVspc07A27qqDdSNW7pHc5q5BJ0AN5MrewzWvYXttfnbwnszAC5IA6naYlrK3wkHS9xqNyNxpuD8oEdxeva33Qz+oGVfxb8JD4BQKeYk6nL6H+eg/GbXHn1YeCL+bH+Uh6LWuORtf0Oh85rGsb7SVaqGVgtmIBJB+yCBrbxMh6+EyuV3ta/hcA2krTo+9P6I3N8ynUXymxGm+2xmStgr2ZSCW0YbZWXRs1uQINz8uU1lVrV4PTysWG4sB4s3wj+Z8LyYwQ+Kpvp7un97W7MPFnP4Caa4bZFJuQdeYU/G5+82w6C0neGUAzi2lOlpbq9tB5KD82HNZgiWwtHIgXoNT1O5PqbzLETDZERAREQEREBERAhe0nCxWW+3IkbjofQ2+c5D7VewavTqYuiv6cENWte1QWAzhdgdLm3MnpO7sLix2kDxHDZTa19Da/10O6m/P/AKdTNT4lfJnBuICkWVxmpVRkqKN7XuGX7ynUS/8AYvjf0Z/oldrro1Gr9V0bVbeB5dDccpH+1HsScJUOIognD1Df/wAtjup8JW+DYtKiDDV2yC5NGsdqLndWtr7pjv0Pe63suuks2+gMPi7i3+jNkPfQzlvZztG9FzhsWClRLAEn4hyIOxBFiGGhBl9w+ODDf1/rNubaxNPmNf5gbW+8OXqOemAWIKkBkYd5dbEdRzBB9QR5zO1flNetTOpXXnYGxv1B5NoPA2F+Vgy4DHvhSLkvSOgc8ui1ANj0bY/hLfguIpUAsbE8j/I85RKGOC6Nax7puO7c/VdTfKT9k6HkTa82adHLrSbKD/s2PcP6rHbyPzlsmXvValXnEVcqlrXtbwGpAuTyAvcnoDND6ZWe4poosfiJJBXYMpsAQTcW6KTzEhsNxWqlgSQfsvqPQ8x5Gb68cfmgPkSPzvMXCz1rbaq8JzDNUcs1uegB7hfUWOUmmDbTYbEXmHDYB6bh3rIgzEZKYyrUubKrGoWLHbax5DTQ6eN4iKts9EkC/dL90301FtdCR4gm8xVeIsTcKinTW2Yi2xF9AfGZTk9ONveqw+9/lUfykeVmZ7sSxJJPMzLToi12PkOssjPrS4ObVmTUlXFYa2yKw7xtbVbgj1lhRSoYKmgN8rHXYWG25K87f1r54hTeqooj3lWndLqWyKpZWdHt3STlGlrj11nMJRqM5VT7ypoDf+7pDcGpbdtiEGp52Gs3bL202cJRa+VTetU7xbcIu2c+A2Ucz6mWbC4daaBF2HzPMknmSbknqZh4dgFoqQCWZjd3PxO3U9B0A0A2m3OVrUmiIiRSIiAiIgIiICIiAmLE0A62PmD0PWZYgVTimADK9OqgZGFnTcMD9Zf9fjv8/e0DsDUwLGrSvUwzG4Yamnf6reHQz6or0A4sw/qPKV7iPDSlwVDo2hBAytfqDsfwM16z4+XsBxhHprQxeY010p1l1q4fwF/jpdUPmCOe9W4hjcH7txV97QOlOovepVPC9rq3VWsR0kx7VuyNHCMlbDJUWm5IdbEpTboG+re+x9JS+FcWq4ct7tu64s6MA1OovR0a4bn4i+lo3Z0upXSeB+0FKllYZW+ydifun/tLDT7Sq47oProPnOSYfE0GXuO+GqW1JAqUm9UX3lPys/nMVTC4pbut6i6kvTK1F82KXy8visZeTHF1jFY9XN2ZVaxAYEHTmCbFSvVW08J60OINTGjXX7t3pjzUHPT/AGSyjkgnKMP2jqr4/MTYXtTUHIX3uNPXSa5Q4uu4ftC2UnIaijc0v0q+qKC4/aRZ70e12EvY1FRualgh9Uc6fKcfbtKzEMR3hrm5jyI1EkKHbOubLnep91gKv/FDSzLXlNV1z/8AI8Na/vlA/WS38pp4jtxgE1NZW/Vs38N5zGp2rCmz4XDFvvYagD62At8oHb2ov91QwyeK0aN/xQxc79XVdBTte+IOXBYOvWJ2ZhkT97f8J4xGErObY/FLTHPC4e5Yjo5U5v3iBOfDtRxHGHJ75wmxy3C66WyjQnwtOv8As89nZRVq4oG2jCm3xOeRq9F+58+kzyNJvslwQPSBVPo1C1lVSPfVF6lhpTU/c1O+Yc7lhcMlJQlNQqjYAWHj6+MygTzMW7ak0RESKREQEREBERAREQEREBERATwRfQzzECA4r2bSpmKWBYWZSAUcdGU6Eb6H8Jxjtt7NaSsWpg4Vzfum5oMfundP8QHhPoaY69FXBV1DKdwwBB8wZd/U18fGHE+DVsObVE05MO8pHUMJpUazIQysVYbEEgj1E+reK+zPBViWQVKDHU+6chSfGm11+QEq/EPYqjXy1abfrUyjerU21+UdHbg541WI77Cp41Up1CP2qikzz/ap50qB8fdqP4bCdWxXsKr37r0beFV/81L+c1v/ANFYr7dMf+of/rgcwfijckor5UqR/iBMx1cdUbQu1j9UaL+6LCdaw/sGr/XrUf3nP/L/AJywcN9hlBTerWv4Kv5M5I/wwOBUMMzmyKW9NB5mXnsh7MMVjCGK5af2jdU/eI737IM73wbsDgcNYrRDsPrVO/tzC/AD4hRLOBAqXZHsDhsCFYAVKo2ciwQ7fo11y+ep1OttJbYiRSIiAiIgIiICIiAiIgIiICIiAiIgIiICIiAiIgIiICIiAiIgIiICIiAiIgIiICIiAiIgIiICIiAiIgIiICIiAiIgIiICIiAiIgIiICIiAiIgIiICIiAiIgIiICIiAiIgIiICIiAiIgIiICIiAiIgIiICIiAiIgIiICIiAiIgf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3" descr="data:image/jpeg;base64,/9j/4AAQSkZJRgABAQAAAQABAAD/2wCEAAkGBxQTEhUUExMVFRUXFRgYFxcYGBQVGBYXFxUWFhUXFxcYHSggGBolHBYUITEhJSkrLi4uGB8zODMsNygtLisBCgoKDg0OFBAQFywcHBwsLCwsLCwsLCwsLSwtLCwsLCwsLCwsLCwsNCwsNywsLCwsLCwsLCwsLiwzLCssLCwsLP/AABEIAKABLAMBIgACEQEDEQH/xAAcAAEAAgMBAQEAAAAAAAAAAAAABQYDBAcCAQj/xABFEAACAQIDBQQHBQcCAwkAAAABAgADEQQhMQUGEkFRImFxgQcTMpGhscFCUmJy0RQjM5Ki4fBDglOy8RY0RFRjg5PC0v/EABcBAQEBAQAAAAAAAAAAAAAAAAABAgP/xAAdEQEBAQACAwEBAAAAAAAAAAAAARECITFBcTJh/9oADAMBAAIRAxEAPwDuMREBERAREQEREBERARE+XgfYmtjcfTpLeowUWvnOd7W9LNFaq06YupazVOSjqL6mB0wtMH7bT+8PLOcs2r6SqPFaij4huvsr8c/hIv8A7Z46qbU6dOn3WLtA7MManU+4zFi9r0aSl6lQIo1ZshOU0X2q+bYhKY71F/cBefNr7Pq4ik1Cvi3q8QzVKag+/kPGXFdSwG8OFrfwq9NvBh9ZJXnBtm+j/CUzdme/QOSfPhsPnLjgHSkLU/Wfzv8AJbRhjpMSlUtov1b3ufrN+jtc5Xb33jDFmiRWH2pfofAyRp1wdJEZIiICIiAiIgIiICIiAiIgIiICIiAiIgIiICIiAiIMBKfvdvpSwqEhhlccWtz91B9o9+gmLf7e6nhqbrxW4R22GuelNerH4T894/aNbH1wbZ6Ig0Reg+p52gSu8W9VfGvYlgt8kBJv04vvH4TFQ2WqZ1Tdv+Guv+48vCb2AwIpdil26h9p/ovQd8tuxd3VTtv2mPXQSq1d39kqy3dCo5IMgR+I6nzlopKEFlARegsB5zJSozQZjXay/wAMHycjLiP4RnlzMRSriy3skhTpb2n/AC9B+L3TcwuBPD2rU114Rr4sx1PjPVVqWGptVqNYDVjmWJ0VR1PQTQwtOvi+1UU06Z9mkLk25GoftHu0HfKNsYumuVJOM9eX83PyBmYJWbVuEdwt8TcyWwWwCBrw+Gvvm+mwF5n4wK/TwR5v7yTNlcI3J5OjYC8ifjMdTYjDRpMRDNh3HIGbGG2m6Gxz7jr5GZqtN01BmtSU1G055+ECap7dAQtbMD2b2J8JN03uBlbLSUOtsustVXNQGmqkcCjVjzJPSWDZW19Ec+DfrFKn4nwGfZEIiICIiAiIgIiICIiAiIgIiICIiAiIgJF7xbT9RRLC3Geyl9OI8z3AXPlJMzhnpj3vJVkptkxNKn3Kv8Z/M2UecDnW+O3jjK/ChLU0JCHm7E9qoe9jJnA4H1KijTF69S3GRy/COnfInc7BhVfEsPZIVPzZ3PflL3u9spnHrc0LZ3tdiPE6SqmNg7EFFbnNjqZO0aN5qbOwJS/aJubksbkn6SVJCgsfsgm/QDWRUdtRWYLTQGz3LMNAosLX7ybe+ZlVKSMWYKiLxO2gAUdOgyAmsQGpK7rYsOwBdSoOYOXlNbaexVxCDBtWcNxU6jqFFqi3Nqbty6maz0NPd7BvtKsMVVUpRW4oUznwrf226s2R/wCmfTsDs8KMh59Z52bg1pqFUWAElKYgeDQ6T0KMycU08VtejT9qovgDc+4SI3QLRIR940OSI79+g98lcHWLorEcJIuRrbukR6qUAdRIjGbNK9pPdJyfDLqoDD1b5HWaW08DbtKMuY6d8ldo4Sx41854oYhSLEi55Ei/uhWPd7afF+7bUaHrJ4GUjaWHNGpxLoDcfpLbs7FCogYc9ZEbcREIREQEREBERAREQEREBERAREQERECI3qx5o4Wo49ojhT8z9lfnPyvvhiTXxnqqea07UU7yDZj5ted/9Ku0/VrRS4sBVrN1/dKAg8Czn+WcG9HeD9bjVZsxTV6rH8ov8zKLUmzQXoYRPZpqOP8AMbF/oPKdFw1IKABKnuXS9ZUq1jnc2HzMutIZwrNSSYNq0uMJRH+q4U/lGbfAW85tpNbd5uPEq50p0XqebtZfgpieVe8UVNc39ikCzeCgk++087jYdnD4mp7dVifAXyA8AbSPNQmhXfm7rSHgzXb4KZctjUAtNFGgHzmp+folaVPKZbWmtjsalFONyQotoL66SvYnfNdEpFu9iFHusZmoz4vYxqVHZqrEXLBQSbAkWsBrmJsYPYdJR7Fhf7VgPHn3Su1t5a76FUHRRp5maNTEM/tszeJJk1NXOvjsMlxxrf8ACONh16zTr7xoPZpsx6s3D8JWRPUDex+8tdgbMKf5R9TJHdHbLVMIrOxZwzKxOpIP/SVfEUrzNuGrA4mgeTLUXwYFW+KiWDd3w3zGH4UOXGbE9BOI7c35xXrj6p+BV0AAPF+IkjO87fvBuzTr+rFUXBfhvzBIuvxAHnIBvRxhyvrGVagJOqkMM7EEg2Mqpjcza9TH7Mp1qigVAWUnk3CbcQ8bSZ3RxVnamdDmJm2NQWnRSnSRUpgWA7vASLRfV1wRyb5zNVewZ9nlDPUMkREBERAREQEREBERAREQEREBERA4v6aKlmxLdMPTQf8AuVP7GUD0YrZMfV+5hgv/AMj2+hl29OB/7z3/ALMPi5lE3EqcOD2j3rQH9bwq/ejvDFcOXNu2xPgNJbMOZAbmZYSn+WWDDt3Sj1i3tTc9Eb5T7sYhBimtpQpr8G/WY8ff1VTL7B+U8UavYxo/9OkR4G/6RPasGFS+GpD71dj/ACrl/wA0t1faNPDqGqtwgkKtgWZj0VVzJsLyrbPzw1E9Kr/IfpJ3bCFfVVw1jRqAn8rngf4G9+6av54lSm1FFbDPwm4ZCR5ZjLlOaq06LsV2Prlc3Zazg/lJ4l/pYDylRO7lc1GCpZQxsxIAIvlbrMVmo1GmVTJ6hunwi9asqjoB9WP0klhtk4Yeyj1e83I95sIkJFWo55DM9BmfhJTDbFrP9jh/NYfCWQ1vViwFKiPef5VtPFfEgcILPULC4A7II8pcXEYu7wXOrWVe5dfef0m9gNnUqbF6VNmYixY8xrbPLpNlWCrxcC0/aBLa/hPEeRmlSxrIx46nGTcWAyFsxn4S4JI0WbXgUa59o5G4PICQu0sTf2WJUZEm1mN+QHKVrfvf4YdOFRxMxsqg24j48lHMyO2RvAKhRa9XhZgGWkvZ4/M6DXvMzbiya6DhdJpbYpqLtxAMAGt1sTlKhvTvg+DCNTVWLE3BLcIA5E6i/WWStiVr0Vq8Ni1PisdVuAbScec5FmLlhKgKqQbi0zTT2Uv7pPCbkrJERAREQEREBERAREQEREBERAREQOJemykzfteRsKeGYHlkzA/Oc33Na1DGoftUqbD/AG1P7ztXpZwHElS3+ph2Hmmf/wCZwbdit+84b246TIfLMfSVXXdya98NT7haWfDmc+9H2J7DIT7LfAy80TAkVscpHYhrVqy/8TDC3jTZgf8AmE20aae02tUovy4jTPhUA+oERX3d43w1RT9ioreRup+Ylg9YtWk1MhiGThPCCSLjrpeVTYZIrVKIIHrAQL9dR9JaNnB3pBA5Rla/XI3+vymp3x+L6b9K6sSqhWfhuajZsVFgQg52mvU2it+E1WY9EHD4c79Z6XZ9NG9Y79q97khQD0E1a28WEohirBuEFjwDiNr63PnIy3qSn1rKKIAANqpPEb2y1mzQw1XiDtVJtbs2y53v7x7pVMZvwbgU6WRF7sbmwYBuyO43mtV2hjKvEvEUNjw27GYv56iBba2Dw9LtVGUfmIGXgLTAd5cMpVEJOYXsiwF2C6+JkJQ3NdmLVKgHEcwLscyftHuJ68pMYbdbDpYlS5HNj4D/AOogb21TdD3Z6BvcDrKZi8awBBL558TWyUakAaS6Yo5Gc+26WcNw/bP9I0/WBx7ebafrcfxP7ClVUdFv/l5ct7cCtAJjaanisgtqoCjssZD7wboPVbjXI9ALn3S+bouThhQxa2qIOy+bBk5Aj3TlzluY1xzxVFxWNxOKTD+p/it2jTyIyOpVuX952bDn90t7cdrHw0lUwG5i/tYxKuV/CRfOxHXIZnKWvD4fthQSe0M9NMz8bTPDhZZ10vUmLfgxZV8P8+s2J4pLl8J7nVzIiICIiAiIgIiICIiAiIgIiICIiBWt98HxURUt/DOferZMJ+WsXhzhcS6c6VW471vkfMET9h43DipTdDoykeFxrPzL6TtkMlZa3CTk1OrloV0J6ZH+mWDNu9i/VYm1+y4y+Y+c6TQq6TjmxT6xACe1RIBtzU+yfDlOm7GxvEg+MKsaPMe0KHraTpexI7J6MM1PvtMCVZmWpCoarijeliALHLiHRlyYfOXijiRxLVX2agufP2vMN85S8SoWoUPsVjdT92oNR5jP3yR3ZxntYd8je9MnQNbMeBE1x6v8qxY95di/tSIoYIUcMGtxaa5XmpgtzaCG7FnuCM+yLHO1hJDZuN+w1wRpfuyI8RJK8lmeWcaGH2DSXS4FrADK3mM+XWbirRpfdXIkaXtz1zmLaKOyfuyQwIIsbXtyJuMpip7LJ9VxvxFF4SQMnFwRqctPjAz4naoUqqrxswBXMKM8sybnK3TnNyjU4kVrW4lBte9rjS/Oa2HwdNeBdSgPDc3IuRfL3TcAhURt+rw0yObHh9+vwvKhVW5k/vPV7YH3Vv5sbfISDvJRgNIT7g0Fyb6/KenzNh5/pM6URCNzEbQpYdOKq6oOpNszpJbYKh2DggrYWIzBvmSDIR8MHUKVDg5WYA37s9ZNbA2A1KqKq1CqlArUtVPDexHQ5/ASi1CIiZQiIgIiICIiAiIgIiICIiAiIgIiICUzfjY6sC5UFXHDUHXLK/xlzmPEUQ6lToRA/JG1ME+zcYRm1M3I5cdNuXiJaMDjzTIKniUgEHqDzHf3S27/AG6gqq1F8mW5pPbQ9PAzlGysU1Bzh611sxsT9knX/aZVdZwmMDAGbiV5R8FtArl05dP7Sewu0AwyOfSQTWMpCqhQm19D90/ZPiDIxarMbNlVQ2NufQjuPKZqOJnjG0PWWZcnXQ8iOanu+RlVYMPjziEuP46WuuhqW5j8Y+MkNi7yq/ZfIjIk8j0YcvGUWniWvxC6uMj1B6N9Gm5j8XTqj1rMaOIp5lgLrUA1DAak9RNb6quoo4IuDcdRIrGbTVuwFqE3BspA4hfmemWkqFHa70XsA9IGxW+asCL5cpNYfeZx7VNW71NpPCN/gq0wWVFpgDoaj53Jy15CSex8W7q3GjrY5M4txg53A1EgMTvGrgC1RLH7LAX7r8p8p7wuLcKmwFgGN8uRJ1JjUY94K16zdxHwEiw18h75kxBNRy7ak3sNBHEo1PlIrLRpzLxcvef85zArk9w+Jkts7BXsf8/uYG1sfB6E9wA6d3jLXSSwEwYPChR3/Lr5zaEMkREgREQEREBERAREQEREBERAREQEREBERA0Ns7MWuhUgX+yehnD9+d0/Wkqw4KyX4Wtkw+o+U7/I7bOx6eIThcWa3Zfmp6iWUflKhtB6DepxAI4clce0vT8yzPSxlWiwJbjQ6OvP/OktvpF9HtVanGD2iMjnwPbSx+w3dObLVq4dijKQQc0YZf53iB0fZ+1ywFx+kk8LtAHNTcA285zI49av+o9Fulyye/UTbo7QxFPkKg+8h+dtYV1LDrTdg7EBl01uRzGXI9JG7SRfWXACJqoPFwhu8/Z7pS6G95X2lIPflJjC76UTkxgWjD7aq0hw1F4kPI2ZW8ORm7Q2hhn0JpnpfL3HTyMrWG21hT/DreqvqBZkPihyM2zjKDe0KD96saR/lNxKurKi39mqpn0hubL7x+kq5rYD7XEp7mpt8iJI4ChhKhUU1rVCfZCopv8A1aQak3cfaceAN5s4WjxHsL5nM+6Tez92GyPqVTT23uR/tQWv5yfw2w1A7bX7lHq187G58zIK9s/Zfatmz9By/MdFlsweCCDOxPhp4frNijRCiygAdBMkMkREgREQEREBERAREQEREBERAREQEREBERAREQEREDHWoq4KsAwOoIuJRt6/RrQxKkoAD905r/tOqy+xA/Lm8voyr4Yk2ZV6sLr/ADrl75UK2y61M+yfFTf5T9okX1kbi938LUvx4ek19TwLc+Ygfjz9srDUnzF/mI/bXPJf5B+k/WJ3EwH/AJZP6v1gbh4Af+GX4/rA/KdOlWfRWPgoH0kzsvc/E12sFN/Nj7hP09ht1MGns4en5ji+claOHVRZVVRpkAPlKON7reh8izVzw6fibyGi/wCZTq2xdh0cMvDSS17XY5sxHU/TSSVp9kHy0+xEBERAREQEREBERAREQEREBERA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99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7665"/>
            <a:ext cx="8458200" cy="526256"/>
          </a:xfrm>
        </p:spPr>
        <p:txBody>
          <a:bodyPr/>
          <a:lstStyle/>
          <a:p>
            <a:r>
              <a:rPr lang="en-US" dirty="0" smtClean="0"/>
              <a:t>CLR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375" y="990601"/>
            <a:ext cx="8074025" cy="519747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2000" b="1" dirty="0">
                <a:solidFill>
                  <a:schemeClr val="tx2"/>
                </a:solidFill>
              </a:rPr>
              <a:t>Almost all LRs participating in the AS market today are </a:t>
            </a:r>
            <a:r>
              <a:rPr lang="en-US" sz="2000" b="1" dirty="0" smtClean="0">
                <a:solidFill>
                  <a:schemeClr val="tx2"/>
                </a:solidFill>
              </a:rPr>
              <a:t>Non-Controllable </a:t>
            </a:r>
            <a:r>
              <a:rPr lang="en-US" sz="2000" b="1" dirty="0">
                <a:solidFill>
                  <a:schemeClr val="tx2"/>
                </a:solidFill>
              </a:rPr>
              <a:t>LRs (controlled </a:t>
            </a:r>
            <a:r>
              <a:rPr lang="en-US" sz="2000" b="1" dirty="0">
                <a:solidFill>
                  <a:schemeClr val="tx2"/>
                </a:solidFill>
              </a:rPr>
              <a:t>by high-set </a:t>
            </a:r>
            <a:r>
              <a:rPr lang="en-US" sz="2000" b="1" dirty="0">
                <a:solidFill>
                  <a:schemeClr val="tx2"/>
                </a:solidFill>
              </a:rPr>
              <a:t>UFR) </a:t>
            </a:r>
            <a:r>
              <a:rPr lang="en-US" sz="2000" b="1" dirty="0">
                <a:solidFill>
                  <a:schemeClr val="tx2"/>
                </a:solidFill>
              </a:rPr>
              <a:t>and </a:t>
            </a:r>
            <a:r>
              <a:rPr lang="en-US" sz="2000" b="1" dirty="0">
                <a:solidFill>
                  <a:schemeClr val="tx2"/>
                </a:solidFill>
              </a:rPr>
              <a:t>do not follow Base Points.  </a:t>
            </a:r>
          </a:p>
          <a:p>
            <a:pPr lvl="1">
              <a:spcBef>
                <a:spcPts val="600"/>
              </a:spcBef>
            </a:pPr>
            <a:r>
              <a:rPr lang="en-US" sz="1600" b="1" dirty="0">
                <a:solidFill>
                  <a:schemeClr val="tx2"/>
                </a:solidFill>
              </a:rPr>
              <a:t>Recently, several data centers have begun participating as Controllable Load </a:t>
            </a:r>
            <a:r>
              <a:rPr lang="en-US" sz="1600" b="1" dirty="0">
                <a:solidFill>
                  <a:schemeClr val="tx2"/>
                </a:solidFill>
              </a:rPr>
              <a:t>Resources </a:t>
            </a:r>
            <a:r>
              <a:rPr lang="en-US" sz="1600" b="1" dirty="0">
                <a:solidFill>
                  <a:schemeClr val="tx2"/>
                </a:solidFill>
              </a:rPr>
              <a:t>(CLRs) with </a:t>
            </a:r>
            <a:r>
              <a:rPr lang="en-US" sz="1600" b="1" dirty="0">
                <a:solidFill>
                  <a:schemeClr val="tx2"/>
                </a:solidFill>
              </a:rPr>
              <a:t>software control systems used to follow Base </a:t>
            </a:r>
            <a:r>
              <a:rPr lang="en-US" sz="1600" b="1" dirty="0" smtClean="0">
                <a:solidFill>
                  <a:schemeClr val="tx2"/>
                </a:solidFill>
              </a:rPr>
              <a:t>Points.</a:t>
            </a:r>
          </a:p>
          <a:p>
            <a:pPr>
              <a:spcBef>
                <a:spcPts val="600"/>
              </a:spcBef>
            </a:pPr>
            <a:r>
              <a:rPr lang="en-US" sz="2000" b="1" dirty="0" smtClean="0">
                <a:solidFill>
                  <a:schemeClr val="tx2"/>
                </a:solidFill>
              </a:rPr>
              <a:t>CLRs can be transmission or distribution connected.</a:t>
            </a:r>
            <a:endParaRPr lang="en-US" sz="2000" b="1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000" b="1" dirty="0" smtClean="0">
                <a:solidFill>
                  <a:schemeClr val="tx2"/>
                </a:solidFill>
              </a:rPr>
              <a:t>The charging side of Energy Storage </a:t>
            </a:r>
            <a:r>
              <a:rPr lang="en-US" sz="2000" b="1" dirty="0">
                <a:solidFill>
                  <a:schemeClr val="tx2"/>
                </a:solidFill>
              </a:rPr>
              <a:t>Resources (ESR) currently register as CL</a:t>
            </a:r>
            <a:r>
              <a:rPr lang="en-US" sz="2000" b="1" dirty="0" smtClean="0">
                <a:solidFill>
                  <a:schemeClr val="tx2"/>
                </a:solidFill>
              </a:rPr>
              <a:t>Rs.  </a:t>
            </a:r>
          </a:p>
          <a:p>
            <a:pPr lvl="1">
              <a:spcBef>
                <a:spcPts val="600"/>
              </a:spcBef>
            </a:pPr>
            <a:r>
              <a:rPr lang="en-US" sz="1600" b="1" dirty="0" smtClean="0">
                <a:solidFill>
                  <a:schemeClr val="tx2"/>
                </a:solidFill>
              </a:rPr>
              <a:t>ERCOT will be going to a single model of ESR starting in 2024.</a:t>
            </a:r>
          </a:p>
          <a:p>
            <a:pPr>
              <a:spcBef>
                <a:spcPts val="600"/>
              </a:spcBef>
            </a:pPr>
            <a:r>
              <a:rPr lang="en-US" sz="2000" b="1" dirty="0" smtClean="0">
                <a:solidFill>
                  <a:schemeClr val="tx2"/>
                </a:solidFill>
              </a:rPr>
              <a:t>Most Load Resources are single site Load Resources.</a:t>
            </a:r>
          </a:p>
          <a:p>
            <a:pPr lvl="1">
              <a:spcBef>
                <a:spcPts val="600"/>
              </a:spcBef>
            </a:pPr>
            <a:r>
              <a:rPr lang="en-US" sz="1600" b="1" dirty="0" smtClean="0">
                <a:solidFill>
                  <a:schemeClr val="tx2"/>
                </a:solidFill>
              </a:rPr>
              <a:t>Aggregations within a single Load Zone are allowed but have not been successful in becoming qualified.  Issues have been related to how telemetry will be validated.  Currently only allowed for Non-Spinning Reserve Service and participation in Real Time Market for Energy.</a:t>
            </a:r>
            <a:endParaRPr lang="en-US" sz="2000" b="1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endParaRPr lang="en-US" sz="2000" b="1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endParaRPr lang="en-US" sz="2000" b="1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endParaRPr lang="en-US" sz="2000" b="1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endParaRPr lang="en-US" sz="2000" b="1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endParaRPr lang="en-US" sz="900" dirty="0">
              <a:solidFill>
                <a:schemeClr val="tx2"/>
              </a:solidFill>
            </a:endParaRPr>
          </a:p>
          <a:p>
            <a:pPr marL="457200" lvl="1" indent="0">
              <a:spcBef>
                <a:spcPts val="600"/>
              </a:spcBef>
              <a:buNone/>
            </a:pPr>
            <a:endParaRPr lang="en-US" sz="1300" dirty="0" smtClean="0">
              <a:solidFill>
                <a:schemeClr val="tx2"/>
              </a:solidFill>
            </a:endParaRPr>
          </a:p>
        </p:txBody>
      </p:sp>
      <p:sp>
        <p:nvSpPr>
          <p:cNvPr id="6" name="AutoShape 9" descr="data:image/jpeg;base64,/9j/4AAQSkZJRgABAQAAAQABAAD/2wCEAAkGBxQSEhUUExQUFRUXGBcVGRYYGBQaFxYXGBgXFhgYGBgYHSggGhomHxYVIjEiJSkrLi8vFx8zODMtNygvLisBCgoKDg0OGhAQGiwkHCQsLCwsLCwsLCwsLCwsLCwsLCwsLCwsLCw0LCwsLCwsLCwsLCwsLCwsLCw3LCwsLCwsLP/AABEIAOEA4QMBIgACEQEDEQH/xAAcAAEAAgMAAwAAAAAAAAAAAAAABQYDBAcBAgj/xABJEAACAQIEAwUEBgcFBgYDAAABAgADEQQSITEFQVEGImFxgQcTMpEUQlJiobEjcoKSssHRFTOiwvBDk7PD4fEkc4OUo9MWF1P/xAAXAQEBAQEAAAAAAAAAAAAAAAAAAQID/8QAHREBAQACAwEBAQAAAAAAAAAAAAECERIhMVFBIv/aAAwDAQACEQMRAD8A7jERAREQEREBERAREQEREBERAREQEREBERAREQEREBERAREQEREBERAREQEREBERARPV3A3Npr1MX0Hz/pGhtTwTaQnE+M06C5q9enSXq7qg9LnWVHHe1PhdMkfSDUI+xTqN8mKhT6GXQ6Ma6/aHzE8fSF+0PnOTVPbPgAbCli28qdMfnUvKDxn2j8Qq4pzgqlcUmy5KRpU2YWRQwtlb62bnzl0m302rA7EGeZwrs92m4+5XNg0qLz94vuXt1+IEfumdR4LjMWyXrUDTb7Kv7wfN1W0cTayRNSniX+tTb0y/lmnuMYOYdfNTb5jSTVVsRPSnVVtiD5T3kCIiAiIgIiICIiAiIgIiICIiAiJ4JtA8yK41x2jhqTVatRadNfidtvIDdmPIDUzR7YdqKGBw7Vq7WUaKo+Oo/JFHX8p8w9sO12I4nWz1TZAT7uivwUx4dW6sdT4CwFF07a+2WvWYpgb0ad7e+NjWceHKmPAXPiNphx3tJ4pj8tPDL7i4A/RKWqOba2axI690AjrNPsF7OGxa/SKzCnhxcl22IG+W/wAW2+35G4cJ49S9+MLwmgTRBy18X3QxX7jsDc38LHXKo+Iak+s2/FYo+zqqzB8dXK1X1CHNWxD+Pu1JNtdSTpztLfwj2YUdL0rDe9Zszf7uiVVfV28pe+F8MSkCVUIDqzEku3i7tdmPmSZt1aihcz92nyU6FvFudui7nnNJr6g+G9jMInw0Ue2mdwoQdR3QM34+cmMtGkMqKrHkigIn7qC9vO8ieLcdykKbqSO7SW3vCNgSNqa8tdTtod/FDhtWoL1m9yh/2a6sf1r7nxe9+aiUb540wuAyLl3SmtyPO17fhNf+1ajf/wBLdSyAf4SZmp4WjT+FdBtfW3keXkLDwnk4xBzAPpM9JtiXH1B9a3m4/ms26HFKg53/AB/EWmIYtTzB9bz2AQ7qp9LfiJDbdXiKt8aftDW37Q1m9QxBtdGDjoTr6MPyI9ZX8Vggw7jMjcu8Rb9VgNPUGYaVR6dg2YsPrAKHI8h3X9IXa4UcQG02bmp38/EeI0maV7D8QVwM9rX0cXFj480b8JKUcUVIVze+ivsCeQbo34Hw2ksa23YiJlSIiAiIgIiICIiAiIgJA9oONU6NN6lR8lKmMzN4bC3Uk6AcyZJcSxORfEz529tPas1a30Km36Okb1SDo9b7Pkm3nm6CWfUVLtv2rq8SxBqvcILrSp30pp08WO5PM+AAFr9lfs9GK/8AGYvuYRLkAnL73Lq1zypC2p52t1tBezXseeI4mznLh6VmrNe2hvlRT9prHyAJ5C/T+2PEDjaq8LwOmFpBRiGpfD3bZcOhGlhbvW8tLEGwqO4txCpxqr7jD3o8Npdy6jK2Iy8lGy0xYWFuVzrYL0Hs7wSnh6a06ShFXkOX9Sep1mLgXAxQRUUBQBYAch00kvbZAbC12PRRv6nb59JpDFYkKucglQbU0GpqPysOeu19NydBKd2k7Q1KTpRpAVsfW+CmNUoKd2PW2veNr2OwuTJ9s+0K4Oga5GZyAlGnzu2iqBuCdzzCi2+8V2L4A2HVq9c58biO9VY/UB1FNeijS9ugGwFlSpLs9wZMGpd299iXOapVOpzHSy/lfwsLAACSLVH27o/GbWGwXMzfp0LbCS3ZpEpwy/xa+eszpwpeg+UllpTIEkXSFfhCnkPlNapwgr8DEfiPkZY8k8FIOKrGrUp/GLj7Q/mJsLVDDkR0/wBbGTVbDA8pCYzhxQ5k9RyMrNmmNhlOYHwudfRx9YeO/wCUzYXiiqz0n+FQM6HU01f4X1+OidRm5EEctNelXv8AkQfyMzY7Be/VXpkJXpf3bnUa2DI4+tSewDL5EWYAgsWLB1ypCMbg/Ax1J55WPM22PMDqLnflI4DxRSRQcFFcsiKT3qNamMz4cnqBapTb6yajQC9uwVcsCG+NdD49GHgfzBHKZsajZiIkUiIgIiICIiAiJr4+tkpsfCBS/aB2j+i0K2I0vTXLTB51n7tPTmBqxH3TPl6mrVagGrO7AanVmY8yeZJ3nTfbfxclsPhgeRxL9C1Tu07+IVT/ALyVn2c0FWtUxdQXp4Oma+trGrcJRX98hv2Jq93Sfi3YnssvuqPDvpNOkVvUrItnrVq50Y5QbBFACrc7a21nRexfAVwdL3aoFUHun67aC7P4k325WlC9jvCjVerjaurOxVSel7sb+enpOuoJusvd3sPEzWqaLrs1nb9Uf3aeu58Mw5xU7zZepC+n1vwvNHj2OyIzdAXt1J7tMfwfOJN9fRW6mGOM4iKlQXpYXVQdmrMdD+zlJ9KZl3weG5mRnAMDlRRzsCT1NtSfGWSkloz91B5RJlCzyolTxWBxdRmNSsVph2tayLlDAi/w3FrrfW9xvyw0sON4nRo/3lRV8L97l9Ua8x85C1+2VM3FGm9S1wSe6q2Kgk7mwzKdQNPKenDOzFC25caC+pBGW3xMAG0ABsOnmN/E1MPhgcz0qYvfvG5N/iAU6C/gOvWBucExj1qeaooVg7qQDcWDG3M62tfxvN699pReI9taAzBEqV73+MkU7XuBlPIWFu7fTeU/tBxF8a16rMEy5fcq7ilz1KA2Y68xymblE5Oz5wbC41213ExVlFpxns9i/o2PwlW9kJ+itvYJUAVAOgDin4ACdsMsu1l2rfEsJl76jzHUdZ4wGJykH5+IjhOKLU1atXZ6lUke6KIq0nXN7ymmVAe6VYd5mJyzVqp7tyOW4/pKzemftHw4H9KrFVfIrsu6FTehiFB+tSe1+RRmvcKBJDhfEWZErOAjoTSrqL2Uqcr2va6ggOpO6G/1o4bUDo1NtRY6Hmp0I/11mjgKop18hsRVvRa9u9WpIGpkjmalDf8A8kQq5xNLhFS9PKTdqZNM9Ta2UnxKlT6zdmWiIiAiIgIiICQnamp3FQbsQPmbSblW7T4nLVQnZA1T9xC/+Wax9S+Pmf2hcQ9/xHFPyFQ01/Vpfo1t6ID6zec/R+DKNnxmIZj1NLDrkUeWd6nylRqOWJJNySST1J1Jlo7anLT4fQXZMHSe33q7PWb55xEK7j2IwK4fCUqYtdUW/ixF2PzvLCKsq3ZLEu2Hpk06mbKoN1y6ga6va/pJ9lexPdGl+Z/p+c6WMSvai12PWxA82IUfxGV3tNWzvSQbVMQNPuUwW/MJJ3BltWNtwdNNg5/MLK3WGbF4QdBWb1IUfylx6yF54fTsJILNfDLpNDtXh2fCVQjMrBc4Kkg93vEXHUAicmkZ2h7fYXDs9G9arVUgMlFDdTobGo9kGnje0jsf7QKSk+4pM5sBnc5QbbdWP4TnZbWLznyrPJYeIdrsVW3qZAeVPu/j8X4yFLXNybk7k6k+pmK89ryXtGUGe6matSuq/EwH5nyHObvD8DiK5tRoVG8WBUeeuv4RINfHYf3iMoOUnZuasNQR4g2M6t2G7SnH4dqjoKdSnUak6Bs1ioBvew3vfaVXB+z6swvicQtIc1p7/vb/AIiWvs7wmhglZcMtRy5BZibhiL63Ol9es3jNNY9MXFKWR6rAfA1PGL5D9FXCjrkDHzqza4xhr2I3B/6TcqFz3iUSwOo1YDQnvHQDQddhIPiVcKTZmJ0+I/D/AEJ/Dz20Vk4bWy1F88p9dJ79oEFPPVG6qtf/ANu2drDq1N6i+QkdTMsWMQP7onYkX8Q6shH/AMn4QYt/Atasw5OgYdLobE+oemP2ZKSqdmazGjgWY3coKbn7wpNn/wAVMS1yVsiIkCIiAiIgJQO3lYquIYbrhcUR6Uqkv85724pF1xCj62Hxajz93V/pNYpXy9OpfRl/tJG506eEpqOQUYWlrOWzoFWsTxSlUH+0w2GceuGpfzBlxTJ2zB1NN5sMeUr3AfpDgF2RVB+EC9x5yw5dJusRjXRD1t/lf/rK6o/8VhT9yqPkR/WT9Ud7zX8rr/zJX8S1mwz/AGarIf8A1FFv4DLj6sdAo7TYAmrhmuBNkGcm3COJ0BTrVUU3VHdAddlYjnz0mjVrqvxMB4cz5AamdL452CWviqlZ8QadJyGyLoc1hm1FtyCd/rSU4R2TwmH1pYfMft1NPPfcfOY4McXLeH8OxOINqNB2+8wKgDraxa3pLRgPZzVPexVcUxzVLA/ME3/eEv8AWxGRQLmxF1Wkuh1C6NbLuQOW4nigxZcyU7NmA7/ebKRcNckW3W4vtffSaki6RfCOyuEoa0aBdvtt/U7j5yTrYxUBBdUUBjlpLe2UMW1AsD3TyijgKpZXqVdiGCi5HU9AN2Gg2trNlcPSWofhztdrE6kaAkKeQ7vLmJWmvWSwJRM7WVlZu8Gvcm1yANB1A1EwYTEONKjqzEBgF2FtGsbbX5XJHWZ+MqcoYZbqb95iqjmLkanvBRbxkTQxGYFcyZrkkoCAi7sdRyIb1tKlRvaftQKLJRQg1ahOW+oUKbNUYcwp0VfrPpoATOe9pO0DPUFGmSoOujXqNfm7DW5sTpYa2AEgOP8AHjV4o7jRQUpU1+zTUEqPVsrHxJmfiiKlNsTTTNWGU3tfu7BiPAW+Q6S3rHbWGXD+tbZGqVKag0cxcm172K+NyDpe06R2M7WNXRaFbWsgpkNa2dRVpKbjkwuPQ+BnIsTVbEUaWYinVJGXVlBGbRumvIH06ST7J1H/ALSwiByW97TDMD8VrB7+BAMzN2ueW7luO4dmKl6NM/ZxOIT93FVqf5S4yp9m0Hu6IAsGq13/AHqtWrf1/nLZJW4RESKREQEREBKhx+mPfqDsWNP99df+JLfKt2zpkAONxYjzU/8Aaax9TLx8lYqgabsjfErFT5qbH8pba1f9JwyuNjRWkf1qNSpSP+HIfWavtLwHueJYi3w1G9+vitYCpp4XYj0mPhuJb6HmAzHD1dulOuuU+mdF+cT0rvHA6t1kuDpOZ+znimKq3NdQqWAXQDUb6XzfOdGRp0c4VmtY+nz2H7wWQXE6V6VUDdbVV/YIY/4S0nGPLY9enjNJqgDhiNNiOVjy/iX9mN67VOcIxJekrAC1r3JAA0vr/wBplxGNVRdmZgQSMgFrA2PeJ69LcuZF4bsnV921TCtqFPdv9ZDqp9VMstLCohzAai/eN2bW19Tc62HnaZymq01GNQhTRRQWGrNc2syg946m4zWuOhNplXAF6bJWbNcg6WutrWAJHhvYbyAx3bdbH3NMsb1Fu+gDUwLgqNTqQNxqZGVeL4rEZWXMKbCm9lsi2JIqUyxtrlZTYncHpIbXKpiaGGUKzqoUEAE3YD4jpqeQPoJDYrtrSFvdozZgGDN3RlsGJtvouY2NtVt4yv8ADOy7uczNmutO9g1malmRWLkW1TTnc67SycF7MLTyl1QgX0bvnUsdTouhY2sNtJBBf2tjcUcqBgNAwpggL3mp1AX3DC6sNeU3+z/ZqvTqpWqOqlTcrq7Nmp5KgLbakU2vc/DLhkGmg0uBpsDa4HyHygwrDiKYYWIBHQ6jrKvx2ramQumfuC3Kmu9vM/hLJj6uVDbc2UebaD87+krWMQVH0PdXuLoTt5bC99ZYzk492l7NN773qXF9yNxbY+Y0+U96NGsmXuHW1suoOmx2yka72Fh1vOl1sAxuQNBYk3FgDtvIx6Xe8vzmvPUmVivDsqMQ4d+61gL6k732vbqLy34TsjhcBUo1kDNWRatZnY3ORaTAhVFlHfqU9bX8Z78JoZqijlfXy5yy42kKlQDmzLT/AGEPvavoSEX0mVxvSQ4DhfdihTP+zpLf9YKFP8Rk/I/hQuXfqQB5Dn+Nv2ZITNahERIpERAREQEjO0OGz0W8NfTYyTnhluCDsdIHzb7X+GE0sPiQNULYWp6XqUfwNQX+6JTOx9VTWNByAmJRsOSdlZrGk3pUVNel53ftfwIVRWwrWArrlUnZaynNRbyvp5MZ831qRRmRwQykqwO4INiD4gzV92zPNOj9geMuKlShV7tRSdNjcaMD43E6rhq+ZQROGVcYGqUMfc6sKeJy7iqo1f8AbXvbbhp1DhuELnN79/dtYqFJAsduc3GL0tl+c1MWne8CD/W38/V5t09pj4glwLaePQ7g/n6GURddyMtZb56PdfqaV9/NTf0J6S8cOxgqoGB85S1cq2YDXYqdfNT139QR1nvwzG/RHFtaDmy/dO5pk9eh5j1l1ua/Ysqz4bs/h0ZmFJSzN7w5u9ZtdQDoNzsJKZRa1hbp+ExUKwcBlNwZlvOTbFXxSoVBJuxCgAMdzYE5Qcq30zGw1AvqJF8T421Ike7sA1sxIPdX3bMbXCqMrk3Zha2x1EkK+CV3VyWBUWsDoQGDi481EzGkt82UXBuDYXBtluOhtp5QIbimHrPVspc07A27qqDdSNW7pHc5q5BJ0AN5MrewzWvYXttfnbwnszAC5IA6naYlrK3wkHS9xqNyNxpuD8oEdxeva33Qz+oGVfxb8JD4BQKeYk6nL6H+eg/GbXHn1YeCL+bH+Uh6LWuORtf0Oh85rGsb7SVaqGVgtmIBJB+yCBrbxMh6+EyuV3ta/hcA2krTo+9P6I3N8ynUXymxGm+2xmStgr2ZSCW0YbZWXRs1uQINz8uU1lVrV4PTysWG4sB4s3wj+Z8LyYwQ+Kpvp7un97W7MPFnP4Caa4bZFJuQdeYU/G5+82w6C0neGUAzi2lOlpbq9tB5KD82HNZgiWwtHIgXoNT1O5PqbzLETDZERAREQEREBERAhe0nCxWW+3IkbjofQ2+c5D7VewavTqYuiv6cENWte1QWAzhdgdLm3MnpO7sLix2kDxHDZTa19Da/10O6m/P/AKdTNT4lfJnBuICkWVxmpVRkqKN7XuGX7ynUS/8AYvjf0Z/oldrro1Gr9V0bVbeB5dDccpH+1HsScJUOIognD1Df/wAtjup8JW+DYtKiDDV2yC5NGsdqLndWtr7pjv0Pe63suuks2+gMPi7i3+jNkPfQzlvZztG9FzhsWClRLAEn4hyIOxBFiGGhBl9w+ODDf1/rNubaxNPmNf5gbW+8OXqOemAWIKkBkYd5dbEdRzBB9QR5zO1flNetTOpXXnYGxv1B5NoPA2F+Vgy4DHvhSLkvSOgc8ui1ANj0bY/hLfguIpUAsbE8j/I85RKGOC6Nax7puO7c/VdTfKT9k6HkTa82adHLrSbKD/s2PcP6rHbyPzlsmXvValXnEVcqlrXtbwGpAuTyAvcnoDND6ZWe4poosfiJJBXYMpsAQTcW6KTzEhsNxWqlgSQfsvqPQ8x5Gb68cfmgPkSPzvMXCz1rbaq8JzDNUcs1uegB7hfUWOUmmDbTYbEXmHDYB6bh3rIgzEZKYyrUubKrGoWLHbax5DTQ6eN4iKts9EkC/dL90301FtdCR4gm8xVeIsTcKinTW2Yi2xF9AfGZTk9ONveqw+9/lUfykeVmZ7sSxJJPMzLToi12PkOssjPrS4ObVmTUlXFYa2yKw7xtbVbgj1lhRSoYKmgN8rHXYWG25K87f1r54hTeqooj3lWndLqWyKpZWdHt3STlGlrj11nMJRqM5VT7ypoDf+7pDcGpbdtiEGp52Gs3bL202cJRa+VTetU7xbcIu2c+A2Ucz6mWbC4daaBF2HzPMknmSbknqZh4dgFoqQCWZjd3PxO3U9B0A0A2m3OVrUmiIiRSIiAiIgIiICIiAmLE0A62PmD0PWZYgVTimADK9OqgZGFnTcMD9Zf9fjv8/e0DsDUwLGrSvUwzG4Yamnf6reHQz6or0A4sw/qPKV7iPDSlwVDo2hBAytfqDsfwM16z4+XsBxhHprQxeY010p1l1q4fwF/jpdUPmCOe9W4hjcH7txV97QOlOovepVPC9rq3VWsR0kx7VuyNHCMlbDJUWm5IdbEpTboG+re+x9JS+FcWq4ct7tu64s6MA1OovR0a4bn4i+lo3Z0upXSeB+0FKllYZW+ydifun/tLDT7Sq47oProPnOSYfE0GXuO+GqW1JAqUm9UX3lPys/nMVTC4pbut6i6kvTK1F82KXy8visZeTHF1jFY9XN2ZVaxAYEHTmCbFSvVW08J60OINTGjXX7t3pjzUHPT/AGSyjkgnKMP2jqr4/MTYXtTUHIX3uNPXSa5Q4uu4ftC2UnIaijc0v0q+qKC4/aRZ70e12EvY1FRualgh9Uc6fKcfbtKzEMR3hrm5jyI1EkKHbOubLnep91gKv/FDSzLXlNV1z/8AI8Na/vlA/WS38pp4jtxgE1NZW/Vs38N5zGp2rCmz4XDFvvYagD62At8oHb2ov91QwyeK0aN/xQxc79XVdBTte+IOXBYOvWJ2ZhkT97f8J4xGErObY/FLTHPC4e5Yjo5U5v3iBOfDtRxHGHJ75wmxy3C66WyjQnwtOv8As89nZRVq4oG2jCm3xOeRq9F+58+kzyNJvslwQPSBVPo1C1lVSPfVF6lhpTU/c1O+Yc7lhcMlJQlNQqjYAWHj6+MygTzMW7ak0RESKREQEREBERAREQEREBERATwRfQzzECA4r2bSpmKWBYWZSAUcdGU6Eb6H8Jxjtt7NaSsWpg4Vzfum5oMfundP8QHhPoaY69FXBV1DKdwwBB8wZd/U18fGHE+DVsObVE05MO8pHUMJpUazIQysVYbEEgj1E+reK+zPBViWQVKDHU+6chSfGm11+QEq/EPYqjXy1abfrUyjerU21+UdHbg541WI77Cp41Up1CP2qikzz/ap50qB8fdqP4bCdWxXsKr37r0beFV/81L+c1v/ANFYr7dMf+of/rgcwfijckor5UqR/iBMx1cdUbQu1j9UaL+6LCdaw/sGr/XrUf3nP/L/AJywcN9hlBTerWv4Kv5M5I/wwOBUMMzmyKW9NB5mXnsh7MMVjCGK5af2jdU/eI737IM73wbsDgcNYrRDsPrVO/tzC/AD4hRLOBAqXZHsDhsCFYAVKo2ciwQ7fo11y+ep1OttJbYiRSIiAiIgIiICIiAiIgIiICIiAiIgIiICIiAiIgIiICIiAiIgIiICIiAiIgIiICIiAiIgIiICIiAiIgIiICIiAiIgIiICIiAiIgIiICIiAiIgIiICIiAiIgIiICIiAiIgIiICIiAiIgIiICIiAiIgIiICIiAiIgIiICIiAiI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1" descr="data:image/jpeg;base64,/9j/4AAQSkZJRgABAQAAAQABAAD/2wCEAAkGBxQSEhUUExQUFRUXGBcVGRYYGBQaFxYXGBgXFhgYGBgYHSggGhomHxYVIjEiJSkrLi8vFx8zODMtNygvLisBCgoKDg0OGhAQGiwkHCQsLCwsLCwsLCwsLCwsLCwsLCwsLCwsLCw0LCwsLCwsLCwsLCwsLCwsLCw3LCwsLCwsLP/AABEIAOEA4QMBIgACEQEDEQH/xAAcAAEAAgMAAwAAAAAAAAAAAAAABQYDBAcBAgj/xABJEAACAQIEAwUEBgcFBgYDAAABAgADEQQSITEFQVEGImFxgQcTMpEUQlJiobEjcoKSssHRFTOiwvBDk7PD4fEkc4OUo9MWF1P/xAAXAQEBAQEAAAAAAAAAAAAAAAAAAQID/8QAHREBAQACAwEBAQAAAAAAAAAAAAECERIhMVFBIv/aAAwDAQACEQMRAD8A7jERAREQEREBERAREQEREBERAREQEREBERAREQEREBERAREQEREBERAREQEREBERARPV3A3Npr1MX0Hz/pGhtTwTaQnE+M06C5q9enSXq7qg9LnWVHHe1PhdMkfSDUI+xTqN8mKhT6GXQ6Ma6/aHzE8fSF+0PnOTVPbPgAbCli28qdMfnUvKDxn2j8Qq4pzgqlcUmy5KRpU2YWRQwtlb62bnzl0m302rA7EGeZwrs92m4+5XNg0qLz94vuXt1+IEfumdR4LjMWyXrUDTb7Kv7wfN1W0cTayRNSniX+tTb0y/lmnuMYOYdfNTb5jSTVVsRPSnVVtiD5T3kCIiAiIgIiICIiAiIgIiICIiAiJ4JtA8yK41x2jhqTVatRadNfidtvIDdmPIDUzR7YdqKGBw7Vq7WUaKo+Oo/JFHX8p8w9sO12I4nWz1TZAT7uivwUx4dW6sdT4CwFF07a+2WvWYpgb0ad7e+NjWceHKmPAXPiNphx3tJ4pj8tPDL7i4A/RKWqOba2axI690AjrNPsF7OGxa/SKzCnhxcl22IG+W/wAW2+35G4cJ49S9+MLwmgTRBy18X3QxX7jsDc38LHXKo+Iak+s2/FYo+zqqzB8dXK1X1CHNWxD+Pu1JNtdSTpztLfwj2YUdL0rDe9Zszf7uiVVfV28pe+F8MSkCVUIDqzEku3i7tdmPmSZt1aihcz92nyU6FvFudui7nnNJr6g+G9jMInw0Ue2mdwoQdR3QM34+cmMtGkMqKrHkigIn7qC9vO8ieLcdykKbqSO7SW3vCNgSNqa8tdTtod/FDhtWoL1m9yh/2a6sf1r7nxe9+aiUb540wuAyLl3SmtyPO17fhNf+1ajf/wBLdSyAf4SZmp4WjT+FdBtfW3keXkLDwnk4xBzAPpM9JtiXH1B9a3m4/ms26HFKg53/AB/EWmIYtTzB9bz2AQ7qp9LfiJDbdXiKt8aftDW37Q1m9QxBtdGDjoTr6MPyI9ZX8Vggw7jMjcu8Rb9VgNPUGYaVR6dg2YsPrAKHI8h3X9IXa4UcQG02bmp38/EeI0maV7D8QVwM9rX0cXFj480b8JKUcUVIVze+ivsCeQbo34Hw2ksa23YiJlSIiAiIgIiICIiAiIgJA9oONU6NN6lR8lKmMzN4bC3Uk6AcyZJcSxORfEz529tPas1a30Km36Okb1SDo9b7Pkm3nm6CWfUVLtv2rq8SxBqvcILrSp30pp08WO5PM+AAFr9lfs9GK/8AGYvuYRLkAnL73Lq1zypC2p52t1tBezXseeI4mznLh6VmrNe2hvlRT9prHyAJ5C/T+2PEDjaq8LwOmFpBRiGpfD3bZcOhGlhbvW8tLEGwqO4txCpxqr7jD3o8Npdy6jK2Iy8lGy0xYWFuVzrYL0Hs7wSnh6a06ShFXkOX9Sep1mLgXAxQRUUBQBYAch00kvbZAbC12PRRv6nb59JpDFYkKucglQbU0GpqPysOeu19NydBKd2k7Q1KTpRpAVsfW+CmNUoKd2PW2veNr2OwuTJ9s+0K4Oga5GZyAlGnzu2iqBuCdzzCi2+8V2L4A2HVq9c58biO9VY/UB1FNeijS9ugGwFlSpLs9wZMGpd299iXOapVOpzHSy/lfwsLAACSLVH27o/GbWGwXMzfp0LbCS3ZpEpwy/xa+eszpwpeg+UllpTIEkXSFfhCnkPlNapwgr8DEfiPkZY8k8FIOKrGrUp/GLj7Q/mJsLVDDkR0/wBbGTVbDA8pCYzhxQ5k9RyMrNmmNhlOYHwudfRx9YeO/wCUzYXiiqz0n+FQM6HU01f4X1+OidRm5EEctNelXv8AkQfyMzY7Be/VXpkJXpf3bnUa2DI4+tSewDL5EWYAgsWLB1ypCMbg/Ax1J55WPM22PMDqLnflI4DxRSRQcFFcsiKT3qNamMz4cnqBapTb6yajQC9uwVcsCG+NdD49GHgfzBHKZsajZiIkUiIgIiICIiAiJr4+tkpsfCBS/aB2j+i0K2I0vTXLTB51n7tPTmBqxH3TPl6mrVagGrO7AanVmY8yeZJ3nTfbfxclsPhgeRxL9C1Tu07+IVT/ALyVn2c0FWtUxdQXp4Oma+trGrcJRX98hv2Jq93Sfi3YnssvuqPDvpNOkVvUrItnrVq50Y5QbBFACrc7a21nRexfAVwdL3aoFUHun67aC7P4k325WlC9jvCjVerjaurOxVSel7sb+enpOuoJusvd3sPEzWqaLrs1nb9Uf3aeu58Mw5xU7zZepC+n1vwvNHj2OyIzdAXt1J7tMfwfOJN9fRW6mGOM4iKlQXpYXVQdmrMdD+zlJ9KZl3weG5mRnAMDlRRzsCT1NtSfGWSkloz91B5RJlCzyolTxWBxdRmNSsVph2tayLlDAi/w3FrrfW9xvyw0sON4nRo/3lRV8L97l9Ua8x85C1+2VM3FGm9S1wSe6q2Kgk7mwzKdQNPKenDOzFC25caC+pBGW3xMAG0ABsOnmN/E1MPhgcz0qYvfvG5N/iAU6C/gOvWBucExj1qeaooVg7qQDcWDG3M62tfxvN699pReI9taAzBEqV73+MkU7XuBlPIWFu7fTeU/tBxF8a16rMEy5fcq7ilz1KA2Y68xymblE5Oz5wbC41213ExVlFpxns9i/o2PwlW9kJ+itvYJUAVAOgDin4ACdsMsu1l2rfEsJl76jzHUdZ4wGJykH5+IjhOKLU1atXZ6lUke6KIq0nXN7ymmVAe6VYd5mJyzVqp7tyOW4/pKzemftHw4H9KrFVfIrsu6FTehiFB+tSe1+RRmvcKBJDhfEWZErOAjoTSrqL2Uqcr2va6ggOpO6G/1o4bUDo1NtRY6Hmp0I/11mjgKop18hsRVvRa9u9WpIGpkjmalDf8A8kQq5xNLhFS9PKTdqZNM9Ta2UnxKlT6zdmWiIiAiIgIiICQnamp3FQbsQPmbSblW7T4nLVQnZA1T9xC/+Wax9S+Pmf2hcQ9/xHFPyFQ01/Vpfo1t6ID6zec/R+DKNnxmIZj1NLDrkUeWd6nylRqOWJJNySST1J1Jlo7anLT4fQXZMHSe33q7PWb55xEK7j2IwK4fCUqYtdUW/ixF2PzvLCKsq3ZLEu2Hpk06mbKoN1y6ga6va/pJ9lexPdGl+Z/p+c6WMSvai12PWxA82IUfxGV3tNWzvSQbVMQNPuUwW/MJJ3BltWNtwdNNg5/MLK3WGbF4QdBWb1IUfylx6yF54fTsJILNfDLpNDtXh2fCVQjMrBc4Kkg93vEXHUAicmkZ2h7fYXDs9G9arVUgMlFDdTobGo9kGnje0jsf7QKSk+4pM5sBnc5QbbdWP4TnZbWLznyrPJYeIdrsVW3qZAeVPu/j8X4yFLXNybk7k6k+pmK89ryXtGUGe6matSuq/EwH5nyHObvD8DiK5tRoVG8WBUeeuv4RINfHYf3iMoOUnZuasNQR4g2M6t2G7SnH4dqjoKdSnUak6Bs1ioBvew3vfaVXB+z6swvicQtIc1p7/vb/AIiWvs7wmhglZcMtRy5BZibhiL63Ol9es3jNNY9MXFKWR6rAfA1PGL5D9FXCjrkDHzqza4xhr2I3B/6TcqFz3iUSwOo1YDQnvHQDQddhIPiVcKTZmJ0+I/D/AEJ/Dz20Vk4bWy1F88p9dJ79oEFPPVG6qtf/ANu2drDq1N6i+QkdTMsWMQP7onYkX8Q6shH/AMn4QYt/Atasw5OgYdLobE+oemP2ZKSqdmazGjgWY3coKbn7wpNn/wAVMS1yVsiIkCIiAiIgJQO3lYquIYbrhcUR6Uqkv85724pF1xCj62Hxajz93V/pNYpXy9OpfRl/tJG506eEpqOQUYWlrOWzoFWsTxSlUH+0w2GceuGpfzBlxTJ2zB1NN5sMeUr3AfpDgF2RVB+EC9x5yw5dJusRjXRD1t/lf/rK6o/8VhT9yqPkR/WT9Ud7zX8rr/zJX8S1mwz/AGarIf8A1FFv4DLj6sdAo7TYAmrhmuBNkGcm3COJ0BTrVUU3VHdAddlYjnz0mjVrqvxMB4cz5AamdL452CWviqlZ8QadJyGyLoc1hm1FtyCd/rSU4R2TwmH1pYfMft1NPPfcfOY4McXLeH8OxOINqNB2+8wKgDraxa3pLRgPZzVPexVcUxzVLA/ME3/eEv8AWxGRQLmxF1Wkuh1C6NbLuQOW4nigxZcyU7NmA7/ebKRcNckW3W4vtffSaki6RfCOyuEoa0aBdvtt/U7j5yTrYxUBBdUUBjlpLe2UMW1AsD3TyijgKpZXqVdiGCi5HU9AN2Gg2trNlcPSWofhztdrE6kaAkKeQ7vLmJWmvWSwJRM7WVlZu8Gvcm1yANB1A1EwYTEONKjqzEBgF2FtGsbbX5XJHWZ+MqcoYZbqb95iqjmLkanvBRbxkTQxGYFcyZrkkoCAi7sdRyIb1tKlRvaftQKLJRQg1ahOW+oUKbNUYcwp0VfrPpoATOe9pO0DPUFGmSoOujXqNfm7DW5sTpYa2AEgOP8AHjV4o7jRQUpU1+zTUEqPVsrHxJmfiiKlNsTTTNWGU3tfu7BiPAW+Q6S3rHbWGXD+tbZGqVKag0cxcm172K+NyDpe06R2M7WNXRaFbWsgpkNa2dRVpKbjkwuPQ+BnIsTVbEUaWYinVJGXVlBGbRumvIH06ST7J1H/ALSwiByW97TDMD8VrB7+BAMzN2ueW7luO4dmKl6NM/ZxOIT93FVqf5S4yp9m0Hu6IAsGq13/AHqtWrf1/nLZJW4RESKREQEREBKhx+mPfqDsWNP99df+JLfKt2zpkAONxYjzU/8Aaax9TLx8lYqgabsjfErFT5qbH8pba1f9JwyuNjRWkf1qNSpSP+HIfWavtLwHueJYi3w1G9+vitYCpp4XYj0mPhuJb6HmAzHD1dulOuuU+mdF+cT0rvHA6t1kuDpOZ+znimKq3NdQqWAXQDUb6XzfOdGRp0c4VmtY+nz2H7wWQXE6V6VUDdbVV/YIY/4S0nGPLY9enjNJqgDhiNNiOVjy/iX9mN67VOcIxJekrAC1r3JAA0vr/wBplxGNVRdmZgQSMgFrA2PeJ69LcuZF4bsnV921TCtqFPdv9ZDqp9VMstLCohzAai/eN2bW19Tc62HnaZymq01GNQhTRRQWGrNc2syg946m4zWuOhNplXAF6bJWbNcg6WutrWAJHhvYbyAx3bdbH3NMsb1Fu+gDUwLgqNTqQNxqZGVeL4rEZWXMKbCm9lsi2JIqUyxtrlZTYncHpIbXKpiaGGUKzqoUEAE3YD4jpqeQPoJDYrtrSFvdozZgGDN3RlsGJtvouY2NtVt4yv8ADOy7uczNmutO9g1malmRWLkW1TTnc67SycF7MLTyl1QgX0bvnUsdTouhY2sNtJBBf2tjcUcqBgNAwpggL3mp1AX3DC6sNeU3+z/ZqvTqpWqOqlTcrq7Nmp5KgLbakU2vc/DLhkGmg0uBpsDa4HyHygwrDiKYYWIBHQ6jrKvx2ramQumfuC3Kmu9vM/hLJj6uVDbc2UebaD87+krWMQVH0PdXuLoTt5bC99ZYzk492l7NN773qXF9yNxbY+Y0+U96NGsmXuHW1suoOmx2yka72Fh1vOl1sAxuQNBYk3FgDtvIx6Xe8vzmvPUmVivDsqMQ4d+61gL6k732vbqLy34TsjhcBUo1kDNWRatZnY3ORaTAhVFlHfqU9bX8Z78JoZqijlfXy5yy42kKlQDmzLT/AGEPvavoSEX0mVxvSQ4DhfdihTP+zpLf9YKFP8Rk/I/hQuXfqQB5Dn+Nv2ZITNahERIpERAREQEjO0OGz0W8NfTYyTnhluCDsdIHzb7X+GE0sPiQNULYWp6XqUfwNQX+6JTOx9VTWNByAmJRsOSdlZrGk3pUVNel53ftfwIVRWwrWArrlUnZaynNRbyvp5MZ831qRRmRwQykqwO4INiD4gzV92zPNOj9geMuKlShV7tRSdNjcaMD43E6rhq+ZQROGVcYGqUMfc6sKeJy7iqo1f8AbXvbbhp1DhuELnN79/dtYqFJAsduc3GL0tl+c1MWne8CD/W38/V5t09pj4glwLaePQ7g/n6GURddyMtZb56PdfqaV9/NTf0J6S8cOxgqoGB85S1cq2YDXYqdfNT139QR1nvwzG/RHFtaDmy/dO5pk9eh5j1l1ua/Ysqz4bs/h0ZmFJSzN7w5u9ZtdQDoNzsJKZRa1hbp+ExUKwcBlNwZlvOTbFXxSoVBJuxCgAMdzYE5Qcq30zGw1AvqJF8T421Ike7sA1sxIPdX3bMbXCqMrk3Zha2x1EkK+CV3VyWBUWsDoQGDi481EzGkt82UXBuDYXBtluOhtp5QIbimHrPVspc07A27qqDdSNW7pHc5q5BJ0AN5MrewzWvYXttfnbwnszAC5IA6naYlrK3wkHS9xqNyNxpuD8oEdxeva33Qz+oGVfxb8JD4BQKeYk6nL6H+eg/GbXHn1YeCL+bH+Uh6LWuORtf0Oh85rGsb7SVaqGVgtmIBJB+yCBrbxMh6+EyuV3ta/hcA2krTo+9P6I3N8ynUXymxGm+2xmStgr2ZSCW0YbZWXRs1uQINz8uU1lVrV4PTysWG4sB4s3wj+Z8LyYwQ+Kpvp7un97W7MPFnP4Caa4bZFJuQdeYU/G5+82w6C0neGUAzi2lOlpbq9tB5KD82HNZgiWwtHIgXoNT1O5PqbzLETDZERAREQEREBERAhe0nCxWW+3IkbjofQ2+c5D7VewavTqYuiv6cENWte1QWAzhdgdLm3MnpO7sLix2kDxHDZTa19Da/10O6m/P/AKdTNT4lfJnBuICkWVxmpVRkqKN7XuGX7ynUS/8AYvjf0Z/oldrro1Gr9V0bVbeB5dDccpH+1HsScJUOIognD1Df/wAtjup8JW+DYtKiDDV2yC5NGsdqLndWtr7pjv0Pe63suuks2+gMPi7i3+jNkPfQzlvZztG9FzhsWClRLAEn4hyIOxBFiGGhBl9w+ODDf1/rNubaxNPmNf5gbW+8OXqOemAWIKkBkYd5dbEdRzBB9QR5zO1flNetTOpXXnYGxv1B5NoPA2F+Vgy4DHvhSLkvSOgc8ui1ANj0bY/hLfguIpUAsbE8j/I85RKGOC6Nax7puO7c/VdTfKT9k6HkTa82adHLrSbKD/s2PcP6rHbyPzlsmXvValXnEVcqlrXtbwGpAuTyAvcnoDND6ZWe4poosfiJJBXYMpsAQTcW6KTzEhsNxWqlgSQfsvqPQ8x5Gb68cfmgPkSPzvMXCz1rbaq8JzDNUcs1uegB7hfUWOUmmDbTYbEXmHDYB6bh3rIgzEZKYyrUubKrGoWLHbax5DTQ6eN4iKts9EkC/dL90301FtdCR4gm8xVeIsTcKinTW2Yi2xF9AfGZTk9ONveqw+9/lUfykeVmZ7sSxJJPMzLToi12PkOssjPrS4ObVmTUlXFYa2yKw7xtbVbgj1lhRSoYKmgN8rHXYWG25K87f1r54hTeqooj3lWndLqWyKpZWdHt3STlGlrj11nMJRqM5VT7ypoDf+7pDcGpbdtiEGp52Gs3bL202cJRa+VTetU7xbcIu2c+A2Ucz6mWbC4daaBF2HzPMknmSbknqZh4dgFoqQCWZjd3PxO3U9B0A0A2m3OVrUmiIiRSIiAiIgIiICIiAmLE0A62PmD0PWZYgVTimADK9OqgZGFnTcMD9Zf9fjv8/e0DsDUwLGrSvUwzG4Yamnf6reHQz6or0A4sw/qPKV7iPDSlwVDo2hBAytfqDsfwM16z4+XsBxhHprQxeY010p1l1q4fwF/jpdUPmCOe9W4hjcH7txV97QOlOovepVPC9rq3VWsR0kx7VuyNHCMlbDJUWm5IdbEpTboG+re+x9JS+FcWq4ct7tu64s6MA1OovR0a4bn4i+lo3Z0upXSeB+0FKllYZW+ydifun/tLDT7Sq47oProPnOSYfE0GXuO+GqW1JAqUm9UX3lPys/nMVTC4pbut6i6kvTK1F82KXy8visZeTHF1jFY9XN2ZVaxAYEHTmCbFSvVW08J60OINTGjXX7t3pjzUHPT/AGSyjkgnKMP2jqr4/MTYXtTUHIX3uNPXSa5Q4uu4ftC2UnIaijc0v0q+qKC4/aRZ70e12EvY1FRualgh9Uc6fKcfbtKzEMR3hrm5jyI1EkKHbOubLnep91gKv/FDSzLXlNV1z/8AI8Na/vlA/WS38pp4jtxgE1NZW/Vs38N5zGp2rCmz4XDFvvYagD62At8oHb2ov91QwyeK0aN/xQxc79XVdBTte+IOXBYOvWJ2ZhkT97f8J4xGErObY/FLTHPC4e5Yjo5U5v3iBOfDtRxHGHJ75wmxy3C66WyjQnwtOv8As89nZRVq4oG2jCm3xOeRq9F+58+kzyNJvslwQPSBVPo1C1lVSPfVF6lhpTU/c1O+Yc7lhcMlJQlNQqjYAWHj6+MygTzMW7ak0RESKREQEREBERAREQEREBERATwRfQzzECA4r2bSpmKWBYWZSAUcdGU6Eb6H8Jxjtt7NaSsWpg4Vzfum5oMfundP8QHhPoaY69FXBV1DKdwwBB8wZd/U18fGHE+DVsObVE05MO8pHUMJpUazIQysVYbEEgj1E+reK+zPBViWQVKDHU+6chSfGm11+QEq/EPYqjXy1abfrUyjerU21+UdHbg541WI77Cp41Up1CP2qikzz/ap50qB8fdqP4bCdWxXsKr37r0beFV/81L+c1v/ANFYr7dMf+of/rgcwfijckor5UqR/iBMx1cdUbQu1j9UaL+6LCdaw/sGr/XrUf3nP/L/AJywcN9hlBTerWv4Kv5M5I/wwOBUMMzmyKW9NB5mXnsh7MMVjCGK5af2jdU/eI737IM73wbsDgcNYrRDsPrVO/tzC/AD4hRLOBAqXZHsDhsCFYAVKo2ciwQ7fo11y+ep1OttJbYiRSIiAiIgIiICIiAiIgIiICIiAiIgIiICIiAiIgIiICIiAiIgIiICIiAiIgIiICIiAiIgIiICIiAiIgIiICIiAiIgIiICIiAiIgIiICIiAiIgIiICIiAiIgIiICIiAiIgIiICIiAiIgIiICIiAiIgIiICIiAiIgIiICIiAiIgf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3" descr="data:image/jpeg;base64,/9j/4AAQSkZJRgABAQAAAQABAAD/2wCEAAkGBxQTEhUUExMVFRUXFRgYFxcYGBQVGBYXFxUWFhUXFxcYHSggGBolHBYUITEhJSkrLi4uGB8zODMsNygtLisBCgoKDg0OFBAQFywcHBwsLCwsLCwsLCwsLSwtLCwsLCwsLCwsLCwsNCwsNywsLCwsLCwsLCwsLiwzLCssLCwsLP/AABEIAKABLAMBIgACEQEDEQH/xAAcAAEAAgMBAQEAAAAAAAAAAAAABQYDBAcCAQj/xABFEAACAQIDBQQHBQcCAwkAAAABAgADEQQhMQUGEkFRImFxgQcTMpGhscFCUmJy0RQjM5Ki4fBDglOy8RY0RFRjg5PC0v/EABcBAQEBAQAAAAAAAAAAAAAAAAABAgP/xAAdEQEBAQACAwEBAAAAAAAAAAAAARECITFBcTJh/9oADAMBAAIRAxEAPwDuMREBERAREQEREBERARE+XgfYmtjcfTpLeowUWvnOd7W9LNFaq06YupazVOSjqL6mB0wtMH7bT+8PLOcs2r6SqPFaij4huvsr8c/hIv8A7Z46qbU6dOn3WLtA7MManU+4zFi9r0aSl6lQIo1ZshOU0X2q+bYhKY71F/cBefNr7Pq4ik1Cvi3q8QzVKag+/kPGXFdSwG8OFrfwq9NvBh9ZJXnBtm+j/CUzdme/QOSfPhsPnLjgHSkLU/Wfzv8AJbRhjpMSlUtov1b3ufrN+jtc5Xb33jDFmiRWH2pfofAyRp1wdJEZIiICIiAiIgIiICIiAiIgIiICIiAiIgIiICIiAiIMBKfvdvpSwqEhhlccWtz91B9o9+gmLf7e6nhqbrxW4R22GuelNerH4T894/aNbH1wbZ6Ig0Reg+p52gSu8W9VfGvYlgt8kBJv04vvH4TFQ2WqZ1Tdv+Guv+48vCb2AwIpdil26h9p/ovQd8tuxd3VTtv2mPXQSq1d39kqy3dCo5IMgR+I6nzlopKEFlARegsB5zJSozQZjXay/wAMHycjLiP4RnlzMRSriy3skhTpb2n/AC9B+L3TcwuBPD2rU114Rr4sx1PjPVVqWGptVqNYDVjmWJ0VR1PQTQwtOvi+1UU06Z9mkLk25GoftHu0HfKNsYumuVJOM9eX83PyBmYJWbVuEdwt8TcyWwWwCBrw+Gvvm+mwF5n4wK/TwR5v7yTNlcI3J5OjYC8ifjMdTYjDRpMRDNh3HIGbGG2m6Gxz7jr5GZqtN01BmtSU1G055+ECap7dAQtbMD2b2J8JN03uBlbLSUOtsustVXNQGmqkcCjVjzJPSWDZW19Ec+DfrFKn4nwGfZEIiICIiAiIgIiICIiAiIgIiICIiAiIgJF7xbT9RRLC3Geyl9OI8z3AXPlJMzhnpj3vJVkptkxNKn3Kv8Z/M2UecDnW+O3jjK/ChLU0JCHm7E9qoe9jJnA4H1KijTF69S3GRy/COnfInc7BhVfEsPZIVPzZ3PflL3u9spnHrc0LZ3tdiPE6SqmNg7EFFbnNjqZO0aN5qbOwJS/aJubksbkn6SVJCgsfsgm/QDWRUdtRWYLTQGz3LMNAosLX7ybe+ZlVKSMWYKiLxO2gAUdOgyAmsQGpK7rYsOwBdSoOYOXlNbaexVxCDBtWcNxU6jqFFqi3Nqbty6maz0NPd7BvtKsMVVUpRW4oUznwrf226s2R/wCmfTsDs8KMh59Z52bg1pqFUWAElKYgeDQ6T0KMycU08VtejT9qovgDc+4SI3QLRIR940OSI79+g98lcHWLorEcJIuRrbukR6qUAdRIjGbNK9pPdJyfDLqoDD1b5HWaW08DbtKMuY6d8ldo4Sx41854oYhSLEi55Ei/uhWPd7afF+7bUaHrJ4GUjaWHNGpxLoDcfpLbs7FCogYc9ZEbcREIREQEREBERAREQEREBERAREQERECI3qx5o4Wo49ojhT8z9lfnPyvvhiTXxnqqea07UU7yDZj5ted/9Ku0/VrRS4sBVrN1/dKAg8Czn+WcG9HeD9bjVZsxTV6rH8ov8zKLUmzQXoYRPZpqOP8AMbF/oPKdFw1IKABKnuXS9ZUq1jnc2HzMutIZwrNSSYNq0uMJRH+q4U/lGbfAW85tpNbd5uPEq50p0XqebtZfgpieVe8UVNc39ikCzeCgk++087jYdnD4mp7dVifAXyA8AbSPNQmhXfm7rSHgzXb4KZctjUAtNFGgHzmp+folaVPKZbWmtjsalFONyQotoL66SvYnfNdEpFu9iFHusZmoz4vYxqVHZqrEXLBQSbAkWsBrmJsYPYdJR7Fhf7VgPHn3Su1t5a76FUHRRp5maNTEM/tszeJJk1NXOvjsMlxxrf8ACONh16zTr7xoPZpsx6s3D8JWRPUDex+8tdgbMKf5R9TJHdHbLVMIrOxZwzKxOpIP/SVfEUrzNuGrA4mgeTLUXwYFW+KiWDd3w3zGH4UOXGbE9BOI7c35xXrj6p+BV0AAPF+IkjO87fvBuzTr+rFUXBfhvzBIuvxAHnIBvRxhyvrGVagJOqkMM7EEg2Mqpjcza9TH7Mp1qigVAWUnk3CbcQ8bSZ3RxVnamdDmJm2NQWnRSnSRUpgWA7vASLRfV1wRyb5zNVewZ9nlDPUMkREBERAREQEREBERAREQEREBERA4v6aKlmxLdMPTQf8AuVP7GUD0YrZMfV+5hgv/AMj2+hl29OB/7z3/ALMPi5lE3EqcOD2j3rQH9bwq/ejvDFcOXNu2xPgNJbMOZAbmZYSn+WWDDt3Sj1i3tTc9Eb5T7sYhBimtpQpr8G/WY8ff1VTL7B+U8UavYxo/9OkR4G/6RPasGFS+GpD71dj/ACrl/wA0t1faNPDqGqtwgkKtgWZj0VVzJsLyrbPzw1E9Kr/IfpJ3bCFfVVw1jRqAn8rngf4G9+6av54lSm1FFbDPwm4ZCR5ZjLlOaq06LsV2Prlc3Zazg/lJ4l/pYDylRO7lc1GCpZQxsxIAIvlbrMVmo1GmVTJ6hunwi9asqjoB9WP0klhtk4Yeyj1e83I95sIkJFWo55DM9BmfhJTDbFrP9jh/NYfCWQ1vViwFKiPef5VtPFfEgcILPULC4A7II8pcXEYu7wXOrWVe5dfef0m9gNnUqbF6VNmYixY8xrbPLpNlWCrxcC0/aBLa/hPEeRmlSxrIx46nGTcWAyFsxn4S4JI0WbXgUa59o5G4PICQu0sTf2WJUZEm1mN+QHKVrfvf4YdOFRxMxsqg24j48lHMyO2RvAKhRa9XhZgGWkvZ4/M6DXvMzbiya6DhdJpbYpqLtxAMAGt1sTlKhvTvg+DCNTVWLE3BLcIA5E6i/WWStiVr0Vq8Ni1PisdVuAbScec5FmLlhKgKqQbi0zTT2Uv7pPCbkrJERAREQEREBERAREQEREBERAREQOJemykzfteRsKeGYHlkzA/Oc33Na1DGoftUqbD/AG1P7ztXpZwHElS3+ph2Hmmf/wCZwbdit+84b246TIfLMfSVXXdya98NT7haWfDmc+9H2J7DIT7LfAy80TAkVscpHYhrVqy/8TDC3jTZgf8AmE20aae02tUovy4jTPhUA+oERX3d43w1RT9ioreRup+Ylg9YtWk1MhiGThPCCSLjrpeVTYZIrVKIIHrAQL9dR9JaNnB3pBA5Rla/XI3+vymp3x+L6b9K6sSqhWfhuajZsVFgQg52mvU2it+E1WY9EHD4c79Z6XZ9NG9Y79q97khQD0E1a28WEohirBuEFjwDiNr63PnIy3qSn1rKKIAANqpPEb2y1mzQw1XiDtVJtbs2y53v7x7pVMZvwbgU6WRF7sbmwYBuyO43mtV2hjKvEvEUNjw27GYv56iBba2Dw9LtVGUfmIGXgLTAd5cMpVEJOYXsiwF2C6+JkJQ3NdmLVKgHEcwLscyftHuJ68pMYbdbDpYlS5HNj4D/AOogb21TdD3Z6BvcDrKZi8awBBL558TWyUakAaS6Yo5Gc+26WcNw/bP9I0/WBx7ebafrcfxP7ClVUdFv/l5ct7cCtAJjaanisgtqoCjssZD7wboPVbjXI9ALn3S+bouThhQxa2qIOy+bBk5Aj3TlzluY1xzxVFxWNxOKTD+p/it2jTyIyOpVuX952bDn90t7cdrHw0lUwG5i/tYxKuV/CRfOxHXIZnKWvD4fthQSe0M9NMz8bTPDhZZ10vUmLfgxZV8P8+s2J4pLl8J7nVzIiICIiAiIgIiICIiAiIgIiICIiBWt98HxURUt/DOferZMJ+WsXhzhcS6c6VW471vkfMET9h43DipTdDoykeFxrPzL6TtkMlZa3CTk1OrloV0J6ZH+mWDNu9i/VYm1+y4y+Y+c6TQq6TjmxT6xACe1RIBtzU+yfDlOm7GxvEg+MKsaPMe0KHraTpexI7J6MM1PvtMCVZmWpCoarijeliALHLiHRlyYfOXijiRxLVX2agufP2vMN85S8SoWoUPsVjdT92oNR5jP3yR3ZxntYd8je9MnQNbMeBE1x6v8qxY95di/tSIoYIUcMGtxaa5XmpgtzaCG7FnuCM+yLHO1hJDZuN+w1wRpfuyI8RJK8lmeWcaGH2DSXS4FrADK3mM+XWbirRpfdXIkaXtz1zmLaKOyfuyQwIIsbXtyJuMpip7LJ9VxvxFF4SQMnFwRqctPjAz4naoUqqrxswBXMKM8sybnK3TnNyjU4kVrW4lBte9rjS/Oa2HwdNeBdSgPDc3IuRfL3TcAhURt+rw0yObHh9+vwvKhVW5k/vPV7YH3Vv5sbfISDvJRgNIT7g0Fyb6/KenzNh5/pM6URCNzEbQpYdOKq6oOpNszpJbYKh2DggrYWIzBvmSDIR8MHUKVDg5WYA37s9ZNbA2A1KqKq1CqlArUtVPDexHQ5/ASi1CIiZQiIgIiICIiAiIgIiICIiAiIgIiICUzfjY6sC5UFXHDUHXLK/xlzmPEUQ6lToRA/JG1ME+zcYRm1M3I5cdNuXiJaMDjzTIKniUgEHqDzHf3S27/AG6gqq1F8mW5pPbQ9PAzlGysU1Bzh611sxsT9knX/aZVdZwmMDAGbiV5R8FtArl05dP7Sewu0AwyOfSQTWMpCqhQm19D90/ZPiDIxarMbNlVQ2NufQjuPKZqOJnjG0PWWZcnXQ8iOanu+RlVYMPjziEuP46WuuhqW5j8Y+MkNi7yq/ZfIjIk8j0YcvGUWniWvxC6uMj1B6N9Gm5j8XTqj1rMaOIp5lgLrUA1DAak9RNb6quoo4IuDcdRIrGbTVuwFqE3BspA4hfmemWkqFHa70XsA9IGxW+asCL5cpNYfeZx7VNW71NpPCN/gq0wWVFpgDoaj53Jy15CSex8W7q3GjrY5M4txg53A1EgMTvGrgC1RLH7LAX7r8p8p7wuLcKmwFgGN8uRJ1JjUY94K16zdxHwEiw18h75kxBNRy7ak3sNBHEo1PlIrLRpzLxcvef85zArk9w+Jkts7BXsf8/uYG1sfB6E9wA6d3jLXSSwEwYPChR3/Lr5zaEMkREgREQEREBERAREQEREBERAREQEREBERA0Ns7MWuhUgX+yehnD9+d0/Wkqw4KyX4Wtkw+o+U7/I7bOx6eIThcWa3Zfmp6iWUflKhtB6DepxAI4clce0vT8yzPSxlWiwJbjQ6OvP/OktvpF9HtVanGD2iMjnwPbSx+w3dObLVq4dijKQQc0YZf53iB0fZ+1ywFx+kk8LtAHNTcA285zI49av+o9Fulyye/UTbo7QxFPkKg+8h+dtYV1LDrTdg7EBl01uRzGXI9JG7SRfWXACJqoPFwhu8/Z7pS6G95X2lIPflJjC76UTkxgWjD7aq0hw1F4kPI2ZW8ORm7Q2hhn0JpnpfL3HTyMrWG21hT/DreqvqBZkPihyM2zjKDe0KD96saR/lNxKurKi39mqpn0hubL7x+kq5rYD7XEp7mpt8iJI4ChhKhUU1rVCfZCopv8A1aQak3cfaceAN5s4WjxHsL5nM+6Tez92GyPqVTT23uR/tQWv5yfw2w1A7bX7lHq187G58zIK9s/Zfatmz9By/MdFlsweCCDOxPhp4frNijRCiygAdBMkMkREgREQEREBERAREQEREBERAREQEREBERAREQEREDHWoq4KsAwOoIuJRt6/RrQxKkoAD905r/tOqy+xA/Lm8voyr4Yk2ZV6sLr/ADrl75UK2y61M+yfFTf5T9okX1kbi938LUvx4ek19TwLc+Ygfjz9srDUnzF/mI/bXPJf5B+k/WJ3EwH/AJZP6v1gbh4Af+GX4/rA/KdOlWfRWPgoH0kzsvc/E12sFN/Nj7hP09ht1MGns4en5ji+claOHVRZVVRpkAPlKON7reh8izVzw6fibyGi/wCZTq2xdh0cMvDSS17XY5sxHU/TSSVp9kHy0+xEBERAREQEREBERAREQEREBERA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47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11944"/>
            <a:ext cx="8458200" cy="526256"/>
          </a:xfrm>
        </p:spPr>
        <p:txBody>
          <a:bodyPr/>
          <a:lstStyle/>
          <a:p>
            <a:r>
              <a:rPr lang="en-US" dirty="0" smtClean="0"/>
              <a:t>Registration and Modeling of Load Resources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498" y="1002096"/>
            <a:ext cx="8356702" cy="5322504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Resource Entity submits Asset Registration Form to ERCOT.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Load Resources are mapped to an existing transmission load point in the ERCOT Model.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Mapping includes Resource telemetry from the QSE to ERCOT such as: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Net Power Consumption (current Load)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Resource Status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AS Responsibility and Schedule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Max Power Consumption and Low Power Consumption (similar to HSL and LSL for generators)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Circuit Breaker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dirty="0" smtClean="0">
                <a:solidFill>
                  <a:schemeClr val="tx2"/>
                </a:solidFill>
              </a:rPr>
              <a:t>Telemetry needs to be updated every 2 seconds</a:t>
            </a:r>
          </a:p>
          <a:p>
            <a:r>
              <a:rPr lang="en-US" sz="2000" b="1" dirty="0">
                <a:solidFill>
                  <a:schemeClr val="tx2"/>
                </a:solidFill>
              </a:rPr>
              <a:t>When the CLR is behind a meter where other firm load exists, telemetry comes from the load that is being controlled and </a:t>
            </a:r>
            <a:r>
              <a:rPr lang="en-US" sz="2000" b="1" dirty="0" smtClean="0">
                <a:solidFill>
                  <a:schemeClr val="tx2"/>
                </a:solidFill>
              </a:rPr>
              <a:t>not </a:t>
            </a:r>
            <a:r>
              <a:rPr lang="en-US" sz="2000" b="1" dirty="0">
                <a:solidFill>
                  <a:schemeClr val="tx2"/>
                </a:solidFill>
              </a:rPr>
              <a:t>the POI.</a:t>
            </a:r>
          </a:p>
        </p:txBody>
      </p:sp>
      <p:sp>
        <p:nvSpPr>
          <p:cNvPr id="6" name="AutoShape 9" descr="data:image/jpeg;base64,/9j/4AAQSkZJRgABAQAAAQABAAD/2wCEAAkGBxQSEhUUExQUFRUXGBcVGRYYGBQaFxYXGBgXFhgYGBgYHSggGhomHxYVIjEiJSkrLi8vFx8zODMtNygvLisBCgoKDg0OGhAQGiwkHCQsLCwsLCwsLCwsLCwsLCwsLCwsLCwsLCw0LCwsLCwsLCwsLCwsLCwsLCw3LCwsLCwsLP/AABEIAOEA4QMBIgACEQEDEQH/xAAcAAEAAgMAAwAAAAAAAAAAAAAABQYDBAcBAgj/xABJEAACAQIEAwUEBgcFBgYDAAABAgADEQQSITEFQVEGImFxgQcTMpEUQlJiobEjcoKSssHRFTOiwvBDk7PD4fEkc4OUo9MWF1P/xAAXAQEBAQEAAAAAAAAAAAAAAAAAAQID/8QAHREBAQACAwEBAQAAAAAAAAAAAAECERIhMVFBIv/aAAwDAQACEQMRAD8A7jERAREQEREBERAREQEREBERAREQEREBERAREQEREBERAREQEREBERAREQEREBERARPV3A3Npr1MX0Hz/pGhtTwTaQnE+M06C5q9enSXq7qg9LnWVHHe1PhdMkfSDUI+xTqN8mKhT6GXQ6Ma6/aHzE8fSF+0PnOTVPbPgAbCli28qdMfnUvKDxn2j8Qq4pzgqlcUmy5KRpU2YWRQwtlb62bnzl0m302rA7EGeZwrs92m4+5XNg0qLz94vuXt1+IEfumdR4LjMWyXrUDTb7Kv7wfN1W0cTayRNSniX+tTb0y/lmnuMYOYdfNTb5jSTVVsRPSnVVtiD5T3kCIiAiIgIiICIiAiIgIiICIiAiJ4JtA8yK41x2jhqTVatRadNfidtvIDdmPIDUzR7YdqKGBw7Vq7WUaKo+Oo/JFHX8p8w9sO12I4nWz1TZAT7uivwUx4dW6sdT4CwFF07a+2WvWYpgb0ad7e+NjWceHKmPAXPiNphx3tJ4pj8tPDL7i4A/RKWqOba2axI690AjrNPsF7OGxa/SKzCnhxcl22IG+W/wAW2+35G4cJ49S9+MLwmgTRBy18X3QxX7jsDc38LHXKo+Iak+s2/FYo+zqqzB8dXK1X1CHNWxD+Pu1JNtdSTpztLfwj2YUdL0rDe9Zszf7uiVVfV28pe+F8MSkCVUIDqzEku3i7tdmPmSZt1aihcz92nyU6FvFudui7nnNJr6g+G9jMInw0Ue2mdwoQdR3QM34+cmMtGkMqKrHkigIn7qC9vO8ieLcdykKbqSO7SW3vCNgSNqa8tdTtod/FDhtWoL1m9yh/2a6sf1r7nxe9+aiUb540wuAyLl3SmtyPO17fhNf+1ajf/wBLdSyAf4SZmp4WjT+FdBtfW3keXkLDwnk4xBzAPpM9JtiXH1B9a3m4/ms26HFKg53/AB/EWmIYtTzB9bz2AQ7qp9LfiJDbdXiKt8aftDW37Q1m9QxBtdGDjoTr6MPyI9ZX8Vggw7jMjcu8Rb9VgNPUGYaVR6dg2YsPrAKHI8h3X9IXa4UcQG02bmp38/EeI0maV7D8QVwM9rX0cXFj480b8JKUcUVIVze+ivsCeQbo34Hw2ksa23YiJlSIiAiIgIiICIiAiIgJA9oONU6NN6lR8lKmMzN4bC3Uk6AcyZJcSxORfEz529tPas1a30Km36Okb1SDo9b7Pkm3nm6CWfUVLtv2rq8SxBqvcILrSp30pp08WO5PM+AAFr9lfs9GK/8AGYvuYRLkAnL73Lq1zypC2p52t1tBezXseeI4mznLh6VmrNe2hvlRT9prHyAJ5C/T+2PEDjaq8LwOmFpBRiGpfD3bZcOhGlhbvW8tLEGwqO4txCpxqr7jD3o8Npdy6jK2Iy8lGy0xYWFuVzrYL0Hs7wSnh6a06ShFXkOX9Sep1mLgXAxQRUUBQBYAch00kvbZAbC12PRRv6nb59JpDFYkKucglQbU0GpqPysOeu19NydBKd2k7Q1KTpRpAVsfW+CmNUoKd2PW2veNr2OwuTJ9s+0K4Oga5GZyAlGnzu2iqBuCdzzCi2+8V2L4A2HVq9c58biO9VY/UB1FNeijS9ugGwFlSpLs9wZMGpd299iXOapVOpzHSy/lfwsLAACSLVH27o/GbWGwXMzfp0LbCS3ZpEpwy/xa+eszpwpeg+UllpTIEkXSFfhCnkPlNapwgr8DEfiPkZY8k8FIOKrGrUp/GLj7Q/mJsLVDDkR0/wBbGTVbDA8pCYzhxQ5k9RyMrNmmNhlOYHwudfRx9YeO/wCUzYXiiqz0n+FQM6HU01f4X1+OidRm5EEctNelXv8AkQfyMzY7Be/VXpkJXpf3bnUa2DI4+tSewDL5EWYAgsWLB1ypCMbg/Ax1J55WPM22PMDqLnflI4DxRSRQcFFcsiKT3qNamMz4cnqBapTb6yajQC9uwVcsCG+NdD49GHgfzBHKZsajZiIkUiIgIiICIiAiJr4+tkpsfCBS/aB2j+i0K2I0vTXLTB51n7tPTmBqxH3TPl6mrVagGrO7AanVmY8yeZJ3nTfbfxclsPhgeRxL9C1Tu07+IVT/ALyVn2c0FWtUxdQXp4Oma+trGrcJRX98hv2Jq93Sfi3YnssvuqPDvpNOkVvUrItnrVq50Y5QbBFACrc7a21nRexfAVwdL3aoFUHun67aC7P4k325WlC9jvCjVerjaurOxVSel7sb+enpOuoJusvd3sPEzWqaLrs1nb9Uf3aeu58Mw5xU7zZepC+n1vwvNHj2OyIzdAXt1J7tMfwfOJN9fRW6mGOM4iKlQXpYXVQdmrMdD+zlJ9KZl3weG5mRnAMDlRRzsCT1NtSfGWSkloz91B5RJlCzyolTxWBxdRmNSsVph2tayLlDAi/w3FrrfW9xvyw0sON4nRo/3lRV8L97l9Ua8x85C1+2VM3FGm9S1wSe6q2Kgk7mwzKdQNPKenDOzFC25caC+pBGW3xMAG0ABsOnmN/E1MPhgcz0qYvfvG5N/iAU6C/gOvWBucExj1qeaooVg7qQDcWDG3M62tfxvN699pReI9taAzBEqV73+MkU7XuBlPIWFu7fTeU/tBxF8a16rMEy5fcq7ilz1KA2Y68xymblE5Oz5wbC41213ExVlFpxns9i/o2PwlW9kJ+itvYJUAVAOgDin4ACdsMsu1l2rfEsJl76jzHUdZ4wGJykH5+IjhOKLU1atXZ6lUke6KIq0nXN7ymmVAe6VYd5mJyzVqp7tyOW4/pKzemftHw4H9KrFVfIrsu6FTehiFB+tSe1+RRmvcKBJDhfEWZErOAjoTSrqL2Uqcr2va6ggOpO6G/1o4bUDo1NtRY6Hmp0I/11mjgKop18hsRVvRa9u9WpIGpkjmalDf8A8kQq5xNLhFS9PKTdqZNM9Ta2UnxKlT6zdmWiIiAiIgIiICQnamp3FQbsQPmbSblW7T4nLVQnZA1T9xC/+Wax9S+Pmf2hcQ9/xHFPyFQ01/Vpfo1t6ID6zec/R+DKNnxmIZj1NLDrkUeWd6nylRqOWJJNySST1J1Jlo7anLT4fQXZMHSe33q7PWb55xEK7j2IwK4fCUqYtdUW/ixF2PzvLCKsq3ZLEu2Hpk06mbKoN1y6ga6va/pJ9lexPdGl+Z/p+c6WMSvai12PWxA82IUfxGV3tNWzvSQbVMQNPuUwW/MJJ3BltWNtwdNNg5/MLK3WGbF4QdBWb1IUfylx6yF54fTsJILNfDLpNDtXh2fCVQjMrBc4Kkg93vEXHUAicmkZ2h7fYXDs9G9arVUgMlFDdTobGo9kGnje0jsf7QKSk+4pM5sBnc5QbbdWP4TnZbWLznyrPJYeIdrsVW3qZAeVPu/j8X4yFLXNybk7k6k+pmK89ryXtGUGe6matSuq/EwH5nyHObvD8DiK5tRoVG8WBUeeuv4RINfHYf3iMoOUnZuasNQR4g2M6t2G7SnH4dqjoKdSnUak6Bs1ioBvew3vfaVXB+z6swvicQtIc1p7/vb/AIiWvs7wmhglZcMtRy5BZibhiL63Ol9es3jNNY9MXFKWR6rAfA1PGL5D9FXCjrkDHzqza4xhr2I3B/6TcqFz3iUSwOo1YDQnvHQDQddhIPiVcKTZmJ0+I/D/AEJ/Dz20Vk4bWy1F88p9dJ79oEFPPVG6qtf/ANu2drDq1N6i+QkdTMsWMQP7onYkX8Q6shH/AMn4QYt/Atasw5OgYdLobE+oemP2ZKSqdmazGjgWY3coKbn7wpNn/wAVMS1yVsiIkCIiAiIgJQO3lYquIYbrhcUR6Uqkv85724pF1xCj62Hxajz93V/pNYpXy9OpfRl/tJG506eEpqOQUYWlrOWzoFWsTxSlUH+0w2GceuGpfzBlxTJ2zB1NN5sMeUr3AfpDgF2RVB+EC9x5yw5dJusRjXRD1t/lf/rK6o/8VhT9yqPkR/WT9Ud7zX8rr/zJX8S1mwz/AGarIf8A1FFv4DLj6sdAo7TYAmrhmuBNkGcm3COJ0BTrVUU3VHdAddlYjnz0mjVrqvxMB4cz5AamdL452CWviqlZ8QadJyGyLoc1hm1FtyCd/rSU4R2TwmH1pYfMft1NPPfcfOY4McXLeH8OxOINqNB2+8wKgDraxa3pLRgPZzVPexVcUxzVLA/ME3/eEv8AWxGRQLmxF1Wkuh1C6NbLuQOW4nigxZcyU7NmA7/ebKRcNckW3W4vtffSaki6RfCOyuEoa0aBdvtt/U7j5yTrYxUBBdUUBjlpLe2UMW1AsD3TyijgKpZXqVdiGCi5HU9AN2Gg2trNlcPSWofhztdrE6kaAkKeQ7vLmJWmvWSwJRM7WVlZu8Gvcm1yANB1A1EwYTEONKjqzEBgF2FtGsbbX5XJHWZ+MqcoYZbqb95iqjmLkanvBRbxkTQxGYFcyZrkkoCAi7sdRyIb1tKlRvaftQKLJRQg1ahOW+oUKbNUYcwp0VfrPpoATOe9pO0DPUFGmSoOujXqNfm7DW5sTpYa2AEgOP8AHjV4o7jRQUpU1+zTUEqPVsrHxJmfiiKlNsTTTNWGU3tfu7BiPAW+Q6S3rHbWGXD+tbZGqVKag0cxcm172K+NyDpe06R2M7WNXRaFbWsgpkNa2dRVpKbjkwuPQ+BnIsTVbEUaWYinVJGXVlBGbRumvIH06ST7J1H/ALSwiByW97TDMD8VrB7+BAMzN2ueW7luO4dmKl6NM/ZxOIT93FVqf5S4yp9m0Hu6IAsGq13/AHqtWrf1/nLZJW4RESKREQEREBKhx+mPfqDsWNP99df+JLfKt2zpkAONxYjzU/8Aaax9TLx8lYqgabsjfErFT5qbH8pba1f9JwyuNjRWkf1qNSpSP+HIfWavtLwHueJYi3w1G9+vitYCpp4XYj0mPhuJb6HmAzHD1dulOuuU+mdF+cT0rvHA6t1kuDpOZ+znimKq3NdQqWAXQDUb6XzfOdGRp0c4VmtY+nz2H7wWQXE6V6VUDdbVV/YIY/4S0nGPLY9enjNJqgDhiNNiOVjy/iX9mN67VOcIxJekrAC1r3JAA0vr/wBplxGNVRdmZgQSMgFrA2PeJ69LcuZF4bsnV921TCtqFPdv9ZDqp9VMstLCohzAai/eN2bW19Tc62HnaZymq01GNQhTRRQWGrNc2syg946m4zWuOhNplXAF6bJWbNcg6WutrWAJHhvYbyAx3bdbH3NMsb1Fu+gDUwLgqNTqQNxqZGVeL4rEZWXMKbCm9lsi2JIqUyxtrlZTYncHpIbXKpiaGGUKzqoUEAE3YD4jpqeQPoJDYrtrSFvdozZgGDN3RlsGJtvouY2NtVt4yv8ADOy7uczNmutO9g1malmRWLkW1TTnc67SycF7MLTyl1QgX0bvnUsdTouhY2sNtJBBf2tjcUcqBgNAwpggL3mp1AX3DC6sNeU3+z/ZqvTqpWqOqlTcrq7Nmp5KgLbakU2vc/DLhkGmg0uBpsDa4HyHygwrDiKYYWIBHQ6jrKvx2ramQumfuC3Kmu9vM/hLJj6uVDbc2UebaD87+krWMQVH0PdXuLoTt5bC99ZYzk492l7NN773qXF9yNxbY+Y0+U96NGsmXuHW1suoOmx2yka72Fh1vOl1sAxuQNBYk3FgDtvIx6Xe8vzmvPUmVivDsqMQ4d+61gL6k732vbqLy34TsjhcBUo1kDNWRatZnY3ORaTAhVFlHfqU9bX8Z78JoZqijlfXy5yy42kKlQDmzLT/AGEPvavoSEX0mVxvSQ4DhfdihTP+zpLf9YKFP8Rk/I/hQuXfqQB5Dn+Nv2ZITNahERIpERAREQEjO0OGz0W8NfTYyTnhluCDsdIHzb7X+GE0sPiQNULYWp6XqUfwNQX+6JTOx9VTWNByAmJRsOSdlZrGk3pUVNel53ftfwIVRWwrWArrlUnZaynNRbyvp5MZ831qRRmRwQykqwO4INiD4gzV92zPNOj9geMuKlShV7tRSdNjcaMD43E6rhq+ZQROGVcYGqUMfc6sKeJy7iqo1f8AbXvbbhp1DhuELnN79/dtYqFJAsduc3GL0tl+c1MWne8CD/W38/V5t09pj4glwLaePQ7g/n6GURddyMtZb56PdfqaV9/NTf0J6S8cOxgqoGB85S1cq2YDXYqdfNT139QR1nvwzG/RHFtaDmy/dO5pk9eh5j1l1ua/Ysqz4bs/h0ZmFJSzN7w5u9ZtdQDoNzsJKZRa1hbp+ExUKwcBlNwZlvOTbFXxSoVBJuxCgAMdzYE5Qcq30zGw1AvqJF8T421Ike7sA1sxIPdX3bMbXCqMrk3Zha2x1EkK+CV3VyWBUWsDoQGDi481EzGkt82UXBuDYXBtluOhtp5QIbimHrPVspc07A27qqDdSNW7pHc5q5BJ0AN5MrewzWvYXttfnbwnszAC5IA6naYlrK3wkHS9xqNyNxpuD8oEdxeva33Qz+oGVfxb8JD4BQKeYk6nL6H+eg/GbXHn1YeCL+bH+Uh6LWuORtf0Oh85rGsb7SVaqGVgtmIBJB+yCBrbxMh6+EyuV3ta/hcA2krTo+9P6I3N8ynUXymxGm+2xmStgr2ZSCW0YbZWXRs1uQINz8uU1lVrV4PTysWG4sB4s3wj+Z8LyYwQ+Kpvp7un97W7MPFnP4Caa4bZFJuQdeYU/G5+82w6C0neGUAzi2lOlpbq9tB5KD82HNZgiWwtHIgXoNT1O5PqbzLETDZERAREQEREBERAhe0nCxWW+3IkbjofQ2+c5D7VewavTqYuiv6cENWte1QWAzhdgdLm3MnpO7sLix2kDxHDZTa19Da/10O6m/P/AKdTNT4lfJnBuICkWVxmpVRkqKN7XuGX7ynUS/8AYvjf0Z/oldrro1Gr9V0bVbeB5dDccpH+1HsScJUOIognD1Df/wAtjup8JW+DYtKiDDV2yC5NGsdqLndWtr7pjv0Pe63suuks2+gMPi7i3+jNkPfQzlvZztG9FzhsWClRLAEn4hyIOxBFiGGhBl9w+ODDf1/rNubaxNPmNf5gbW+8OXqOemAWIKkBkYd5dbEdRzBB9QR5zO1flNetTOpXXnYGxv1B5NoPA2F+Vgy4DHvhSLkvSOgc8ui1ANj0bY/hLfguIpUAsbE8j/I85RKGOC6Nax7puO7c/VdTfKT9k6HkTa82adHLrSbKD/s2PcP6rHbyPzlsmXvValXnEVcqlrXtbwGpAuTyAvcnoDND6ZWe4poosfiJJBXYMpsAQTcW6KTzEhsNxWqlgSQfsvqPQ8x5Gb68cfmgPkSPzvMXCz1rbaq8JzDNUcs1uegB7hfUWOUmmDbTYbEXmHDYB6bh3rIgzEZKYyrUubKrGoWLHbax5DTQ6eN4iKts9EkC/dL90301FtdCR4gm8xVeIsTcKinTW2Yi2xF9AfGZTk9ONveqw+9/lUfykeVmZ7sSxJJPMzLToi12PkOssjPrS4ObVmTUlXFYa2yKw7xtbVbgj1lhRSoYKmgN8rHXYWG25K87f1r54hTeqooj3lWndLqWyKpZWdHt3STlGlrj11nMJRqM5VT7ypoDf+7pDcGpbdtiEGp52Gs3bL202cJRa+VTetU7xbcIu2c+A2Ucz6mWbC4daaBF2HzPMknmSbknqZh4dgFoqQCWZjd3PxO3U9B0A0A2m3OVrUmiIiRSIiAiIgIiICIiAmLE0A62PmD0PWZYgVTimADK9OqgZGFnTcMD9Zf9fjv8/e0DsDUwLGrSvUwzG4Yamnf6reHQz6or0A4sw/qPKV7iPDSlwVDo2hBAytfqDsfwM16z4+XsBxhHprQxeY010p1l1q4fwF/jpdUPmCOe9W4hjcH7txV97QOlOovepVPC9rq3VWsR0kx7VuyNHCMlbDJUWm5IdbEpTboG+re+x9JS+FcWq4ct7tu64s6MA1OovR0a4bn4i+lo3Z0upXSeB+0FKllYZW+ydifun/tLDT7Sq47oProPnOSYfE0GXuO+GqW1JAqUm9UX3lPys/nMVTC4pbut6i6kvTK1F82KXy8visZeTHF1jFY9XN2ZVaxAYEHTmCbFSvVW08J60OINTGjXX7t3pjzUHPT/AGSyjkgnKMP2jqr4/MTYXtTUHIX3uNPXSa5Q4uu4ftC2UnIaijc0v0q+qKC4/aRZ70e12EvY1FRualgh9Uc6fKcfbtKzEMR3hrm5jyI1EkKHbOubLnep91gKv/FDSzLXlNV1z/8AI8Na/vlA/WS38pp4jtxgE1NZW/Vs38N5zGp2rCmz4XDFvvYagD62At8oHb2ov91QwyeK0aN/xQxc79XVdBTte+IOXBYOvWJ2ZhkT97f8J4xGErObY/FLTHPC4e5Yjo5U5v3iBOfDtRxHGHJ75wmxy3C66WyjQnwtOv8As89nZRVq4oG2jCm3xOeRq9F+58+kzyNJvslwQPSBVPo1C1lVSPfVF6lhpTU/c1O+Yc7lhcMlJQlNQqjYAWHj6+MygTzMW7ak0RESKREQEREBERAREQEREBERATwRfQzzECA4r2bSpmKWBYWZSAUcdGU6Eb6H8Jxjtt7NaSsWpg4Vzfum5oMfundP8QHhPoaY69FXBV1DKdwwBB8wZd/U18fGHE+DVsObVE05MO8pHUMJpUazIQysVYbEEgj1E+reK+zPBViWQVKDHU+6chSfGm11+QEq/EPYqjXy1abfrUyjerU21+UdHbg541WI77Cp41Up1CP2qikzz/ap50qB8fdqP4bCdWxXsKr37r0beFV/81L+c1v/ANFYr7dMf+of/rgcwfijckor5UqR/iBMx1cdUbQu1j9UaL+6LCdaw/sGr/XrUf3nP/L/AJywcN9hlBTerWv4Kv5M5I/wwOBUMMzmyKW9NB5mXnsh7MMVjCGK5af2jdU/eI737IM73wbsDgcNYrRDsPrVO/tzC/AD4hRLOBAqXZHsDhsCFYAVKo2ciwQ7fo11y+ep1OttJbYiRSIiAiIgIiICIiAiIgIiICIiAiIgIiICIiAiIgIiICIiAiIgIiICIiAiIgIiICIiAiIgIiICIiAiIgIiICIiAiIgIiICIiAiIgIiICIiAiIgIiICIiAiIgIiICIiAiIgIiICIiAiIgIiICIiAiIgIiICIiAiIgIiICIiAiI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1" descr="data:image/jpeg;base64,/9j/4AAQSkZJRgABAQAAAQABAAD/2wCEAAkGBxQSEhUUExQUFRUXGBcVGRYYGBQaFxYXGBgXFhgYGBgYHSggGhomHxYVIjEiJSkrLi8vFx8zODMtNygvLisBCgoKDg0OGhAQGiwkHCQsLCwsLCwsLCwsLCwsLCwsLCwsLCwsLCw0LCwsLCwsLCwsLCwsLCwsLCw3LCwsLCwsLP/AABEIAOEA4QMBIgACEQEDEQH/xAAcAAEAAgMAAwAAAAAAAAAAAAAABQYDBAcBAgj/xABJEAACAQIEAwUEBgcFBgYDAAABAgADEQQSITEFQVEGImFxgQcTMpEUQlJiobEjcoKSssHRFTOiwvBDk7PD4fEkc4OUo9MWF1P/xAAXAQEBAQEAAAAAAAAAAAAAAAAAAQID/8QAHREBAQACAwEBAQAAAAAAAAAAAAECERIhMVFBIv/aAAwDAQACEQMRAD8A7jERAREQEREBERAREQEREBERAREQEREBERAREQEREBERAREQEREBERAREQEREBERARPV3A3Npr1MX0Hz/pGhtTwTaQnE+M06C5q9enSXq7qg9LnWVHHe1PhdMkfSDUI+xTqN8mKhT6GXQ6Ma6/aHzE8fSF+0PnOTVPbPgAbCli28qdMfnUvKDxn2j8Qq4pzgqlcUmy5KRpU2YWRQwtlb62bnzl0m302rA7EGeZwrs92m4+5XNg0qLz94vuXt1+IEfumdR4LjMWyXrUDTb7Kv7wfN1W0cTayRNSniX+tTb0y/lmnuMYOYdfNTb5jSTVVsRPSnVVtiD5T3kCIiAiIgIiICIiAiIgIiICIiAiJ4JtA8yK41x2jhqTVatRadNfidtvIDdmPIDUzR7YdqKGBw7Vq7WUaKo+Oo/JFHX8p8w9sO12I4nWz1TZAT7uivwUx4dW6sdT4CwFF07a+2WvWYpgb0ad7e+NjWceHKmPAXPiNphx3tJ4pj8tPDL7i4A/RKWqOba2axI690AjrNPsF7OGxa/SKzCnhxcl22IG+W/wAW2+35G4cJ49S9+MLwmgTRBy18X3QxX7jsDc38LHXKo+Iak+s2/FYo+zqqzB8dXK1X1CHNWxD+Pu1JNtdSTpztLfwj2YUdL0rDe9Zszf7uiVVfV28pe+F8MSkCVUIDqzEku3i7tdmPmSZt1aihcz92nyU6FvFudui7nnNJr6g+G9jMInw0Ue2mdwoQdR3QM34+cmMtGkMqKrHkigIn7qC9vO8ieLcdykKbqSO7SW3vCNgSNqa8tdTtod/FDhtWoL1m9yh/2a6sf1r7nxe9+aiUb540wuAyLl3SmtyPO17fhNf+1ajf/wBLdSyAf4SZmp4WjT+FdBtfW3keXkLDwnk4xBzAPpM9JtiXH1B9a3m4/ms26HFKg53/AB/EWmIYtTzB9bz2AQ7qp9LfiJDbdXiKt8aftDW37Q1m9QxBtdGDjoTr6MPyI9ZX8Vggw7jMjcu8Rb9VgNPUGYaVR6dg2YsPrAKHI8h3X9IXa4UcQG02bmp38/EeI0maV7D8QVwM9rX0cXFj480b8JKUcUVIVze+ivsCeQbo34Hw2ksa23YiJlSIiAiIgIiICIiAiIgJA9oONU6NN6lR8lKmMzN4bC3Uk6AcyZJcSxORfEz529tPas1a30Km36Okb1SDo9b7Pkm3nm6CWfUVLtv2rq8SxBqvcILrSp30pp08WO5PM+AAFr9lfs9GK/8AGYvuYRLkAnL73Lq1zypC2p52t1tBezXseeI4mznLh6VmrNe2hvlRT9prHyAJ5C/T+2PEDjaq8LwOmFpBRiGpfD3bZcOhGlhbvW8tLEGwqO4txCpxqr7jD3o8Npdy6jK2Iy8lGy0xYWFuVzrYL0Hs7wSnh6a06ShFXkOX9Sep1mLgXAxQRUUBQBYAch00kvbZAbC12PRRv6nb59JpDFYkKucglQbU0GpqPysOeu19NydBKd2k7Q1KTpRpAVsfW+CmNUoKd2PW2veNr2OwuTJ9s+0K4Oga5GZyAlGnzu2iqBuCdzzCi2+8V2L4A2HVq9c58biO9VY/UB1FNeijS9ugGwFlSpLs9wZMGpd299iXOapVOpzHSy/lfwsLAACSLVH27o/GbWGwXMzfp0LbCS3ZpEpwy/xa+eszpwpeg+UllpTIEkXSFfhCnkPlNapwgr8DEfiPkZY8k8FIOKrGrUp/GLj7Q/mJsLVDDkR0/wBbGTVbDA8pCYzhxQ5k9RyMrNmmNhlOYHwudfRx9YeO/wCUzYXiiqz0n+FQM6HU01f4X1+OidRm5EEctNelXv8AkQfyMzY7Be/VXpkJXpf3bnUa2DI4+tSewDL5EWYAgsWLB1ypCMbg/Ax1J55WPM22PMDqLnflI4DxRSRQcFFcsiKT3qNamMz4cnqBapTb6yajQC9uwVcsCG+NdD49GHgfzBHKZsajZiIkUiIgIiICIiAiJr4+tkpsfCBS/aB2j+i0K2I0vTXLTB51n7tPTmBqxH3TPl6mrVagGrO7AanVmY8yeZJ3nTfbfxclsPhgeRxL9C1Tu07+IVT/ALyVn2c0FWtUxdQXp4Oma+trGrcJRX98hv2Jq93Sfi3YnssvuqPDvpNOkVvUrItnrVq50Y5QbBFACrc7a21nRexfAVwdL3aoFUHun67aC7P4k325WlC9jvCjVerjaurOxVSel7sb+enpOuoJusvd3sPEzWqaLrs1nb9Uf3aeu58Mw5xU7zZepC+n1vwvNHj2OyIzdAXt1J7tMfwfOJN9fRW6mGOM4iKlQXpYXVQdmrMdD+zlJ9KZl3weG5mRnAMDlRRzsCT1NtSfGWSkloz91B5RJlCzyolTxWBxdRmNSsVph2tayLlDAi/w3FrrfW9xvyw0sON4nRo/3lRV8L97l9Ua8x85C1+2VM3FGm9S1wSe6q2Kgk7mwzKdQNPKenDOzFC25caC+pBGW3xMAG0ABsOnmN/E1MPhgcz0qYvfvG5N/iAU6C/gOvWBucExj1qeaooVg7qQDcWDG3M62tfxvN699pReI9taAzBEqV73+MkU7XuBlPIWFu7fTeU/tBxF8a16rMEy5fcq7ilz1KA2Y68xymblE5Oz5wbC41213ExVlFpxns9i/o2PwlW9kJ+itvYJUAVAOgDin4ACdsMsu1l2rfEsJl76jzHUdZ4wGJykH5+IjhOKLU1atXZ6lUke6KIq0nXN7ymmVAe6VYd5mJyzVqp7tyOW4/pKzemftHw4H9KrFVfIrsu6FTehiFB+tSe1+RRmvcKBJDhfEWZErOAjoTSrqL2Uqcr2va6ggOpO6G/1o4bUDo1NtRY6Hmp0I/11mjgKop18hsRVvRa9u9WpIGpkjmalDf8A8kQq5xNLhFS9PKTdqZNM9Ta2UnxKlT6zdmWiIiAiIgIiICQnamp3FQbsQPmbSblW7T4nLVQnZA1T9xC/+Wax9S+Pmf2hcQ9/xHFPyFQ01/Vpfo1t6ID6zec/R+DKNnxmIZj1NLDrkUeWd6nylRqOWJJNySST1J1Jlo7anLT4fQXZMHSe33q7PWb55xEK7j2IwK4fCUqYtdUW/ixF2PzvLCKsq3ZLEu2Hpk06mbKoN1y6ga6va/pJ9lexPdGl+Z/p+c6WMSvai12PWxA82IUfxGV3tNWzvSQbVMQNPuUwW/MJJ3BltWNtwdNNg5/MLK3WGbF4QdBWb1IUfylx6yF54fTsJILNfDLpNDtXh2fCVQjMrBc4Kkg93vEXHUAicmkZ2h7fYXDs9G9arVUgMlFDdTobGo9kGnje0jsf7QKSk+4pM5sBnc5QbbdWP4TnZbWLznyrPJYeIdrsVW3qZAeVPu/j8X4yFLXNybk7k6k+pmK89ryXtGUGe6matSuq/EwH5nyHObvD8DiK5tRoVG8WBUeeuv4RINfHYf3iMoOUnZuasNQR4g2M6t2G7SnH4dqjoKdSnUak6Bs1ioBvew3vfaVXB+z6swvicQtIc1p7/vb/AIiWvs7wmhglZcMtRy5BZibhiL63Ol9es3jNNY9MXFKWR6rAfA1PGL5D9FXCjrkDHzqza4xhr2I3B/6TcqFz3iUSwOo1YDQnvHQDQddhIPiVcKTZmJ0+I/D/AEJ/Dz20Vk4bWy1F88p9dJ79oEFPPVG6qtf/ANu2drDq1N6i+QkdTMsWMQP7onYkX8Q6shH/AMn4QYt/Atasw5OgYdLobE+oemP2ZKSqdmazGjgWY3coKbn7wpNn/wAVMS1yVsiIkCIiAiIgJQO3lYquIYbrhcUR6Uqkv85724pF1xCj62Hxajz93V/pNYpXy9OpfRl/tJG506eEpqOQUYWlrOWzoFWsTxSlUH+0w2GceuGpfzBlxTJ2zB1NN5sMeUr3AfpDgF2RVB+EC9x5yw5dJusRjXRD1t/lf/rK6o/8VhT9yqPkR/WT9Ud7zX8rr/zJX8S1mwz/AGarIf8A1FFv4DLj6sdAo7TYAmrhmuBNkGcm3COJ0BTrVUU3VHdAddlYjnz0mjVrqvxMB4cz5AamdL452CWviqlZ8QadJyGyLoc1hm1FtyCd/rSU4R2TwmH1pYfMft1NPPfcfOY4McXLeH8OxOINqNB2+8wKgDraxa3pLRgPZzVPexVcUxzVLA/ME3/eEv8AWxGRQLmxF1Wkuh1C6NbLuQOW4nigxZcyU7NmA7/ebKRcNckW3W4vtffSaki6RfCOyuEoa0aBdvtt/U7j5yTrYxUBBdUUBjlpLe2UMW1AsD3TyijgKpZXqVdiGCi5HU9AN2Gg2trNlcPSWofhztdrE6kaAkKeQ7vLmJWmvWSwJRM7WVlZu8Gvcm1yANB1A1EwYTEONKjqzEBgF2FtGsbbX5XJHWZ+MqcoYZbqb95iqjmLkanvBRbxkTQxGYFcyZrkkoCAi7sdRyIb1tKlRvaftQKLJRQg1ahOW+oUKbNUYcwp0VfrPpoATOe9pO0DPUFGmSoOujXqNfm7DW5sTpYa2AEgOP8AHjV4o7jRQUpU1+zTUEqPVsrHxJmfiiKlNsTTTNWGU3tfu7BiPAW+Q6S3rHbWGXD+tbZGqVKag0cxcm172K+NyDpe06R2M7WNXRaFbWsgpkNa2dRVpKbjkwuPQ+BnIsTVbEUaWYinVJGXVlBGbRumvIH06ST7J1H/ALSwiByW97TDMD8VrB7+BAMzN2ueW7luO4dmKl6NM/ZxOIT93FVqf5S4yp9m0Hu6IAsGq13/AHqtWrf1/nLZJW4RESKREQEREBKhx+mPfqDsWNP99df+JLfKt2zpkAONxYjzU/8Aaax9TLx8lYqgabsjfErFT5qbH8pba1f9JwyuNjRWkf1qNSpSP+HIfWavtLwHueJYi3w1G9+vitYCpp4XYj0mPhuJb6HmAzHD1dulOuuU+mdF+cT0rvHA6t1kuDpOZ+znimKq3NdQqWAXQDUb6XzfOdGRp0c4VmtY+nz2H7wWQXE6V6VUDdbVV/YIY/4S0nGPLY9enjNJqgDhiNNiOVjy/iX9mN67VOcIxJekrAC1r3JAA0vr/wBplxGNVRdmZgQSMgFrA2PeJ69LcuZF4bsnV921TCtqFPdv9ZDqp9VMstLCohzAai/eN2bW19Tc62HnaZymq01GNQhTRRQWGrNc2syg946m4zWuOhNplXAF6bJWbNcg6WutrWAJHhvYbyAx3bdbH3NMsb1Fu+gDUwLgqNTqQNxqZGVeL4rEZWXMKbCm9lsi2JIqUyxtrlZTYncHpIbXKpiaGGUKzqoUEAE3YD4jpqeQPoJDYrtrSFvdozZgGDN3RlsGJtvouY2NtVt4yv8ADOy7uczNmutO9g1malmRWLkW1TTnc67SycF7MLTyl1QgX0bvnUsdTouhY2sNtJBBf2tjcUcqBgNAwpggL3mp1AX3DC6sNeU3+z/ZqvTqpWqOqlTcrq7Nmp5KgLbakU2vc/DLhkGmg0uBpsDa4HyHygwrDiKYYWIBHQ6jrKvx2ramQumfuC3Kmu9vM/hLJj6uVDbc2UebaD87+krWMQVH0PdXuLoTt5bC99ZYzk492l7NN773qXF9yNxbY+Y0+U96NGsmXuHW1suoOmx2yka72Fh1vOl1sAxuQNBYk3FgDtvIx6Xe8vzmvPUmVivDsqMQ4d+61gL6k732vbqLy34TsjhcBUo1kDNWRatZnY3ORaTAhVFlHfqU9bX8Z78JoZqijlfXy5yy42kKlQDmzLT/AGEPvavoSEX0mVxvSQ4DhfdihTP+zpLf9YKFP8Rk/I/hQuXfqQB5Dn+Nv2ZITNahERIpERAREQEjO0OGz0W8NfTYyTnhluCDsdIHzb7X+GE0sPiQNULYWp6XqUfwNQX+6JTOx9VTWNByAmJRsOSdlZrGk3pUVNel53ftfwIVRWwrWArrlUnZaynNRbyvp5MZ831qRRmRwQykqwO4INiD4gzV92zPNOj9geMuKlShV7tRSdNjcaMD43E6rhq+ZQROGVcYGqUMfc6sKeJy7iqo1f8AbXvbbhp1DhuELnN79/dtYqFJAsduc3GL0tl+c1MWne8CD/W38/V5t09pj4glwLaePQ7g/n6GURddyMtZb56PdfqaV9/NTf0J6S8cOxgqoGB85S1cq2YDXYqdfNT139QR1nvwzG/RHFtaDmy/dO5pk9eh5j1l1ua/Ysqz4bs/h0ZmFJSzN7w5u9ZtdQDoNzsJKZRa1hbp+ExUKwcBlNwZlvOTbFXxSoVBJuxCgAMdzYE5Qcq30zGw1AvqJF8T421Ike7sA1sxIPdX3bMbXCqMrk3Zha2x1EkK+CV3VyWBUWsDoQGDi481EzGkt82UXBuDYXBtluOhtp5QIbimHrPVspc07A27qqDdSNW7pHc5q5BJ0AN5MrewzWvYXttfnbwnszAC5IA6naYlrK3wkHS9xqNyNxpuD8oEdxeva33Qz+oGVfxb8JD4BQKeYk6nL6H+eg/GbXHn1YeCL+bH+Uh6LWuORtf0Oh85rGsb7SVaqGVgtmIBJB+yCBrbxMh6+EyuV3ta/hcA2krTo+9P6I3N8ynUXymxGm+2xmStgr2ZSCW0YbZWXRs1uQINz8uU1lVrV4PTysWG4sB4s3wj+Z8LyYwQ+Kpvp7un97W7MPFnP4Caa4bZFJuQdeYU/G5+82w6C0neGUAzi2lOlpbq9tB5KD82HNZgiWwtHIgXoNT1O5PqbzLETDZERAREQEREBERAhe0nCxWW+3IkbjofQ2+c5D7VewavTqYuiv6cENWte1QWAzhdgdLm3MnpO7sLix2kDxHDZTa19Da/10O6m/P/AKdTNT4lfJnBuICkWVxmpVRkqKN7XuGX7ynUS/8AYvjf0Z/oldrro1Gr9V0bVbeB5dDccpH+1HsScJUOIognD1Df/wAtjup8JW+DYtKiDDV2yC5NGsdqLndWtr7pjv0Pe63suuks2+gMPi7i3+jNkPfQzlvZztG9FzhsWClRLAEn4hyIOxBFiGGhBl9w+ODDf1/rNubaxNPmNf5gbW+8OXqOemAWIKkBkYd5dbEdRzBB9QR5zO1flNetTOpXXnYGxv1B5NoPA2F+Vgy4DHvhSLkvSOgc8ui1ANj0bY/hLfguIpUAsbE8j/I85RKGOC6Nax7puO7c/VdTfKT9k6HkTa82adHLrSbKD/s2PcP6rHbyPzlsmXvValXnEVcqlrXtbwGpAuTyAvcnoDND6ZWe4poosfiJJBXYMpsAQTcW6KTzEhsNxWqlgSQfsvqPQ8x5Gb68cfmgPkSPzvMXCz1rbaq8JzDNUcs1uegB7hfUWOUmmDbTYbEXmHDYB6bh3rIgzEZKYyrUubKrGoWLHbax5DTQ6eN4iKts9EkC/dL90301FtdCR4gm8xVeIsTcKinTW2Yi2xF9AfGZTk9ONveqw+9/lUfykeVmZ7sSxJJPMzLToi12PkOssjPrS4ObVmTUlXFYa2yKw7xtbVbgj1lhRSoYKmgN8rHXYWG25K87f1r54hTeqooj3lWndLqWyKpZWdHt3STlGlrj11nMJRqM5VT7ypoDf+7pDcGpbdtiEGp52Gs3bL202cJRa+VTetU7xbcIu2c+A2Ucz6mWbC4daaBF2HzPMknmSbknqZh4dgFoqQCWZjd3PxO3U9B0A0A2m3OVrUmiIiRSIiAiIgIiICIiAmLE0A62PmD0PWZYgVTimADK9OqgZGFnTcMD9Zf9fjv8/e0DsDUwLGrSvUwzG4Yamnf6reHQz6or0A4sw/qPKV7iPDSlwVDo2hBAytfqDsfwM16z4+XsBxhHprQxeY010p1l1q4fwF/jpdUPmCOe9W4hjcH7txV97QOlOovepVPC9rq3VWsR0kx7VuyNHCMlbDJUWm5IdbEpTboG+re+x9JS+FcWq4ct7tu64s6MA1OovR0a4bn4i+lo3Z0upXSeB+0FKllYZW+ydifun/tLDT7Sq47oProPnOSYfE0GXuO+GqW1JAqUm9UX3lPys/nMVTC4pbut6i6kvTK1F82KXy8visZeTHF1jFY9XN2ZVaxAYEHTmCbFSvVW08J60OINTGjXX7t3pjzUHPT/AGSyjkgnKMP2jqr4/MTYXtTUHIX3uNPXSa5Q4uu4ftC2UnIaijc0v0q+qKC4/aRZ70e12EvY1FRualgh9Uc6fKcfbtKzEMR3hrm5jyI1EkKHbOubLnep91gKv/FDSzLXlNV1z/8AI8Na/vlA/WS38pp4jtxgE1NZW/Vs38N5zGp2rCmz4XDFvvYagD62At8oHb2ov91QwyeK0aN/xQxc79XVdBTte+IOXBYOvWJ2ZhkT97f8J4xGErObY/FLTHPC4e5Yjo5U5v3iBOfDtRxHGHJ75wmxy3C66WyjQnwtOv8As89nZRVq4oG2jCm3xOeRq9F+58+kzyNJvslwQPSBVPo1C1lVSPfVF6lhpTU/c1O+Yc7lhcMlJQlNQqjYAWHj6+MygTzMW7ak0RESKREQEREBERAREQEREBERATwRfQzzECA4r2bSpmKWBYWZSAUcdGU6Eb6H8Jxjtt7NaSsWpg4Vzfum5oMfundP8QHhPoaY69FXBV1DKdwwBB8wZd/U18fGHE+DVsObVE05MO8pHUMJpUazIQysVYbEEgj1E+reK+zPBViWQVKDHU+6chSfGm11+QEq/EPYqjXy1abfrUyjerU21+UdHbg541WI77Cp41Up1CP2qikzz/ap50qB8fdqP4bCdWxXsKr37r0beFV/81L+c1v/ANFYr7dMf+of/rgcwfijckor5UqR/iBMx1cdUbQu1j9UaL+6LCdaw/sGr/XrUf3nP/L/AJywcN9hlBTerWv4Kv5M5I/wwOBUMMzmyKW9NB5mXnsh7MMVjCGK5af2jdU/eI737IM73wbsDgcNYrRDsPrVO/tzC/AD4hRLOBAqXZHsDhsCFYAVKo2ciwQ7fo11y+ep1OttJbYiRSIiAiIgIiICIiAiIgIiICIiAiIgIiICIiAiIgIiICIiAiIgIiICIiAiIgIiICIiAiIgIiICIiAiIgIiICIiAiIgIiICIiAiIgIiICIiAiIgIiICIiAiIgIiICIiAiIgIiICIiAiIgIiICIiAiIgIiICIiAiIgIiICIiAiIgf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3" descr="data:image/jpeg;base64,/9j/4AAQSkZJRgABAQAAAQABAAD/2wCEAAkGBxQTEhUUExMVFRUXFRgYFxcYGBQVGBYXFxUWFhUXFxcYHSggGBolHBYUITEhJSkrLi4uGB8zODMsNygtLisBCgoKDg0OFBAQFywcHBwsLCwsLCwsLCwsLSwtLCwsLCwsLCwsLCwsNCwsNywsLCwsLCwsLCwsLiwzLCssLCwsLP/AABEIAKABLAMBIgACEQEDEQH/xAAcAAEAAgMBAQEAAAAAAAAAAAAABQYDBAcCAQj/xABFEAACAQIDBQQHBQcCAwkAAAABAgADEQQhMQUGEkFRImFxgQcTMpGhscFCUmJy0RQjM5Ki4fBDglOy8RY0RFRjg5PC0v/EABcBAQEBAQAAAAAAAAAAAAAAAAABAgP/xAAdEQEBAQACAwEBAAAAAAAAAAAAARECITFBcTJh/9oADAMBAAIRAxEAPwDuMREBERAREQEREBERARE+XgfYmtjcfTpLeowUWvnOd7W9LNFaq06YupazVOSjqL6mB0wtMH7bT+8PLOcs2r6SqPFaij4huvsr8c/hIv8A7Z46qbU6dOn3WLtA7MManU+4zFi9r0aSl6lQIo1ZshOU0X2q+bYhKY71F/cBefNr7Pq4ik1Cvi3q8QzVKag+/kPGXFdSwG8OFrfwq9NvBh9ZJXnBtm+j/CUzdme/QOSfPhsPnLjgHSkLU/Wfzv8AJbRhjpMSlUtov1b3ufrN+jtc5Xb33jDFmiRWH2pfofAyRp1wdJEZIiICIiAiIgIiICIiAiIgIiICIiAiIgIiICIiAiIMBKfvdvpSwqEhhlccWtz91B9o9+gmLf7e6nhqbrxW4R22GuelNerH4T894/aNbH1wbZ6Ig0Reg+p52gSu8W9VfGvYlgt8kBJv04vvH4TFQ2WqZ1Tdv+Guv+48vCb2AwIpdil26h9p/ovQd8tuxd3VTtv2mPXQSq1d39kqy3dCo5IMgR+I6nzlopKEFlARegsB5zJSozQZjXay/wAMHycjLiP4RnlzMRSriy3skhTpb2n/AC9B+L3TcwuBPD2rU114Rr4sx1PjPVVqWGptVqNYDVjmWJ0VR1PQTQwtOvi+1UU06Z9mkLk25GoftHu0HfKNsYumuVJOM9eX83PyBmYJWbVuEdwt8TcyWwWwCBrw+Gvvm+mwF5n4wK/TwR5v7yTNlcI3J5OjYC8ifjMdTYjDRpMRDNh3HIGbGG2m6Gxz7jr5GZqtN01BmtSU1G055+ECap7dAQtbMD2b2J8JN03uBlbLSUOtsustVXNQGmqkcCjVjzJPSWDZW19Ec+DfrFKn4nwGfZEIiICIiAiIgIiICIiAiIgIiICIiAiIgJF7xbT9RRLC3Geyl9OI8z3AXPlJMzhnpj3vJVkptkxNKn3Kv8Z/M2UecDnW+O3jjK/ChLU0JCHm7E9qoe9jJnA4H1KijTF69S3GRy/COnfInc7BhVfEsPZIVPzZ3PflL3u9spnHrc0LZ3tdiPE6SqmNg7EFFbnNjqZO0aN5qbOwJS/aJubksbkn6SVJCgsfsgm/QDWRUdtRWYLTQGz3LMNAosLX7ybe+ZlVKSMWYKiLxO2gAUdOgyAmsQGpK7rYsOwBdSoOYOXlNbaexVxCDBtWcNxU6jqFFqi3Nqbty6maz0NPd7BvtKsMVVUpRW4oUznwrf226s2R/wCmfTsDs8KMh59Z52bg1pqFUWAElKYgeDQ6T0KMycU08VtejT9qovgDc+4SI3QLRIR940OSI79+g98lcHWLorEcJIuRrbukR6qUAdRIjGbNK9pPdJyfDLqoDD1b5HWaW08DbtKMuY6d8ldo4Sx41854oYhSLEi55Ei/uhWPd7afF+7bUaHrJ4GUjaWHNGpxLoDcfpLbs7FCogYc9ZEbcREIREQEREBERAREQEREBERAREQERECI3qx5o4Wo49ojhT8z9lfnPyvvhiTXxnqqea07UU7yDZj5ted/9Ku0/VrRS4sBVrN1/dKAg8Czn+WcG9HeD9bjVZsxTV6rH8ov8zKLUmzQXoYRPZpqOP8AMbF/oPKdFw1IKABKnuXS9ZUq1jnc2HzMutIZwrNSSYNq0uMJRH+q4U/lGbfAW85tpNbd5uPEq50p0XqebtZfgpieVe8UVNc39ikCzeCgk++087jYdnD4mp7dVifAXyA8AbSPNQmhXfm7rSHgzXb4KZctjUAtNFGgHzmp+folaVPKZbWmtjsalFONyQotoL66SvYnfNdEpFu9iFHusZmoz4vYxqVHZqrEXLBQSbAkWsBrmJsYPYdJR7Fhf7VgPHn3Su1t5a76FUHRRp5maNTEM/tszeJJk1NXOvjsMlxxrf8ACONh16zTr7xoPZpsx6s3D8JWRPUDex+8tdgbMKf5R9TJHdHbLVMIrOxZwzKxOpIP/SVfEUrzNuGrA4mgeTLUXwYFW+KiWDd3w3zGH4UOXGbE9BOI7c35xXrj6p+BV0AAPF+IkjO87fvBuzTr+rFUXBfhvzBIuvxAHnIBvRxhyvrGVagJOqkMM7EEg2Mqpjcza9TH7Mp1qigVAWUnk3CbcQ8bSZ3RxVnamdDmJm2NQWnRSnSRUpgWA7vASLRfV1wRyb5zNVewZ9nlDPUMkREBERAREQEREBERAREQEREBERA4v6aKlmxLdMPTQf8AuVP7GUD0YrZMfV+5hgv/AMj2+hl29OB/7z3/ALMPi5lE3EqcOD2j3rQH9bwq/ejvDFcOXNu2xPgNJbMOZAbmZYSn+WWDDt3Sj1i3tTc9Eb5T7sYhBimtpQpr8G/WY8ff1VTL7B+U8UavYxo/9OkR4G/6RPasGFS+GpD71dj/ACrl/wA0t1faNPDqGqtwgkKtgWZj0VVzJsLyrbPzw1E9Kr/IfpJ3bCFfVVw1jRqAn8rngf4G9+6av54lSm1FFbDPwm4ZCR5ZjLlOaq06LsV2Prlc3Zazg/lJ4l/pYDylRO7lc1GCpZQxsxIAIvlbrMVmo1GmVTJ6hunwi9asqjoB9WP0klhtk4Yeyj1e83I95sIkJFWo55DM9BmfhJTDbFrP9jh/NYfCWQ1vViwFKiPef5VtPFfEgcILPULC4A7II8pcXEYu7wXOrWVe5dfef0m9gNnUqbF6VNmYixY8xrbPLpNlWCrxcC0/aBLa/hPEeRmlSxrIx46nGTcWAyFsxn4S4JI0WbXgUa59o5G4PICQu0sTf2WJUZEm1mN+QHKVrfvf4YdOFRxMxsqg24j48lHMyO2RvAKhRa9XhZgGWkvZ4/M6DXvMzbiya6DhdJpbYpqLtxAMAGt1sTlKhvTvg+DCNTVWLE3BLcIA5E6i/WWStiVr0Vq8Ni1PisdVuAbScec5FmLlhKgKqQbi0zTT2Uv7pPCbkrJERAREQEREBERAREQEREBERAREQOJemykzfteRsKeGYHlkzA/Oc33Na1DGoftUqbD/AG1P7ztXpZwHElS3+ph2Hmmf/wCZwbdit+84b246TIfLMfSVXXdya98NT7haWfDmc+9H2J7DIT7LfAy80TAkVscpHYhrVqy/8TDC3jTZgf8AmE20aae02tUovy4jTPhUA+oERX3d43w1RT9ioreRup+Ylg9YtWk1MhiGThPCCSLjrpeVTYZIrVKIIHrAQL9dR9JaNnB3pBA5Rla/XI3+vymp3x+L6b9K6sSqhWfhuajZsVFgQg52mvU2it+E1WY9EHD4c79Z6XZ9NG9Y79q97khQD0E1a28WEohirBuEFjwDiNr63PnIy3qSn1rKKIAANqpPEb2y1mzQw1XiDtVJtbs2y53v7x7pVMZvwbgU6WRF7sbmwYBuyO43mtV2hjKvEvEUNjw27GYv56iBba2Dw9LtVGUfmIGXgLTAd5cMpVEJOYXsiwF2C6+JkJQ3NdmLVKgHEcwLscyftHuJ68pMYbdbDpYlS5HNj4D/AOogb21TdD3Z6BvcDrKZi8awBBL558TWyUakAaS6Yo5Gc+26WcNw/bP9I0/WBx7ebafrcfxP7ClVUdFv/l5ct7cCtAJjaanisgtqoCjssZD7wboPVbjXI9ALn3S+bouThhQxa2qIOy+bBk5Aj3TlzluY1xzxVFxWNxOKTD+p/it2jTyIyOpVuX952bDn90t7cdrHw0lUwG5i/tYxKuV/CRfOxHXIZnKWvD4fthQSe0M9NMz8bTPDhZZ10vUmLfgxZV8P8+s2J4pLl8J7nVzIiICIiAiIgIiICIiAiIgIiICIiBWt98HxURUt/DOferZMJ+WsXhzhcS6c6VW471vkfMET9h43DipTdDoykeFxrPzL6TtkMlZa3CTk1OrloV0J6ZH+mWDNu9i/VYm1+y4y+Y+c6TQq6TjmxT6xACe1RIBtzU+yfDlOm7GxvEg+MKsaPMe0KHraTpexI7J6MM1PvtMCVZmWpCoarijeliALHLiHRlyYfOXijiRxLVX2agufP2vMN85S8SoWoUPsVjdT92oNR5jP3yR3ZxntYd8je9MnQNbMeBE1x6v8qxY95di/tSIoYIUcMGtxaa5XmpgtzaCG7FnuCM+yLHO1hJDZuN+w1wRpfuyI8RJK8lmeWcaGH2DSXS4FrADK3mM+XWbirRpfdXIkaXtz1zmLaKOyfuyQwIIsbXtyJuMpip7LJ9VxvxFF4SQMnFwRqctPjAz4naoUqqrxswBXMKM8sybnK3TnNyjU4kVrW4lBte9rjS/Oa2HwdNeBdSgPDc3IuRfL3TcAhURt+rw0yObHh9+vwvKhVW5k/vPV7YH3Vv5sbfISDvJRgNIT7g0Fyb6/KenzNh5/pM6URCNzEbQpYdOKq6oOpNszpJbYKh2DggrYWIzBvmSDIR8MHUKVDg5WYA37s9ZNbA2A1KqKq1CqlArUtVPDexHQ5/ASi1CIiZQiIgIiICIiAiIgIiICIiAiIgIiICUzfjY6sC5UFXHDUHXLK/xlzmPEUQ6lToRA/JG1ME+zcYRm1M3I5cdNuXiJaMDjzTIKniUgEHqDzHf3S27/AG6gqq1F8mW5pPbQ9PAzlGysU1Bzh611sxsT9knX/aZVdZwmMDAGbiV5R8FtArl05dP7Sewu0AwyOfSQTWMpCqhQm19D90/ZPiDIxarMbNlVQ2NufQjuPKZqOJnjG0PWWZcnXQ8iOanu+RlVYMPjziEuP46WuuhqW5j8Y+MkNi7yq/ZfIjIk8j0YcvGUWniWvxC6uMj1B6N9Gm5j8XTqj1rMaOIp5lgLrUA1DAak9RNb6quoo4IuDcdRIrGbTVuwFqE3BspA4hfmemWkqFHa70XsA9IGxW+asCL5cpNYfeZx7VNW71NpPCN/gq0wWVFpgDoaj53Jy15CSex8W7q3GjrY5M4txg53A1EgMTvGrgC1RLH7LAX7r8p8p7wuLcKmwFgGN8uRJ1JjUY94K16zdxHwEiw18h75kxBNRy7ak3sNBHEo1PlIrLRpzLxcvef85zArk9w+Jkts7BXsf8/uYG1sfB6E9wA6d3jLXSSwEwYPChR3/Lr5zaEMkREgREQEREBERAREQEREBERAREQEREBERA0Ns7MWuhUgX+yehnD9+d0/Wkqw4KyX4Wtkw+o+U7/I7bOx6eIThcWa3Zfmp6iWUflKhtB6DepxAI4clce0vT8yzPSxlWiwJbjQ6OvP/OktvpF9HtVanGD2iMjnwPbSx+w3dObLVq4dijKQQc0YZf53iB0fZ+1ywFx+kk8LtAHNTcA285zI49av+o9Fulyye/UTbo7QxFPkKg+8h+dtYV1LDrTdg7EBl01uRzGXI9JG7SRfWXACJqoPFwhu8/Z7pS6G95X2lIPflJjC76UTkxgWjD7aq0hw1F4kPI2ZW8ORm7Q2hhn0JpnpfL3HTyMrWG21hT/DreqvqBZkPihyM2zjKDe0KD96saR/lNxKurKi39mqpn0hubL7x+kq5rYD7XEp7mpt8iJI4ChhKhUU1rVCfZCopv8A1aQak3cfaceAN5s4WjxHsL5nM+6Tez92GyPqVTT23uR/tQWv5yfw2w1A7bX7lHq187G58zIK9s/Zfatmz9By/MdFlsweCCDOxPhp4frNijRCiygAdBMkMkREgREQEREBERAREQEREBERAREQEREBERAREQEREDHWoq4KsAwOoIuJRt6/RrQxKkoAD905r/tOqy+xA/Lm8voyr4Yk2ZV6sLr/ADrl75UK2y61M+yfFTf5T9okX1kbi938LUvx4ek19TwLc+Ygfjz9srDUnzF/mI/bXPJf5B+k/WJ3EwH/AJZP6v1gbh4Af+GX4/rA/KdOlWfRWPgoH0kzsvc/E12sFN/Nj7hP09ht1MGns4en5ji+claOHVRZVVRpkAPlKON7reh8izVzw6fibyGi/wCZTq2xdh0cMvDSS17XY5sxHU/TSSVp9kHy0+xEBERAREQEREBERAREQEREBERA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77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11944"/>
            <a:ext cx="8458200" cy="526256"/>
          </a:xfrm>
        </p:spPr>
        <p:txBody>
          <a:bodyPr/>
          <a:lstStyle/>
          <a:p>
            <a:r>
              <a:rPr lang="en-US" dirty="0" smtClean="0"/>
              <a:t>CLR</a:t>
            </a:r>
            <a:r>
              <a:rPr lang="en-US" sz="2400" dirty="0" smtClean="0"/>
              <a:t> Qualification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975" y="901132"/>
            <a:ext cx="8356702" cy="5322504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chemeClr val="tx2"/>
                </a:solidFill>
              </a:rPr>
              <a:t>Basic Requirements: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Need to be registered and modeled in ERCOT Systems.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Need to have revenue grade meter capable of  recording 15 minute interval data.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Data needs to be submitted at least monthly into ERCOT systems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Provide a one line diagram for the Resource including connections all the way to the transmission Load transformer.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Provide a test report demonstrating their droop characteristics (see section 8C of the Operating Guides).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Provide test data to show the CLR is capable of sustaining their Load for at least one hour.</a:t>
            </a:r>
          </a:p>
          <a:p>
            <a:r>
              <a:rPr lang="en-US" sz="1800" b="1" dirty="0" smtClean="0">
                <a:solidFill>
                  <a:schemeClr val="tx2"/>
                </a:solidFill>
              </a:rPr>
              <a:t>Pass an initial SCED qualification test by responding to ERCOT issued basepoint changes that will ramp the resource between it’s MPC and LPC, including some holding periods.</a:t>
            </a:r>
          </a:p>
          <a:p>
            <a:r>
              <a:rPr lang="en-US" sz="1800" b="1" dirty="0" smtClean="0">
                <a:solidFill>
                  <a:schemeClr val="tx2"/>
                </a:solidFill>
              </a:rPr>
              <a:t>Telemetry must be validated annually.</a:t>
            </a:r>
            <a:endParaRPr lang="en-US" sz="1300" dirty="0" smtClean="0">
              <a:solidFill>
                <a:schemeClr val="tx2"/>
              </a:solidFill>
            </a:endParaRPr>
          </a:p>
        </p:txBody>
      </p:sp>
      <p:sp>
        <p:nvSpPr>
          <p:cNvPr id="6" name="AutoShape 9" descr="data:image/jpeg;base64,/9j/4AAQSkZJRgABAQAAAQABAAD/2wCEAAkGBxQSEhUUExQUFRUXGBcVGRYYGBQaFxYXGBgXFhgYGBgYHSggGhomHxYVIjEiJSkrLi8vFx8zODMtNygvLisBCgoKDg0OGhAQGiwkHCQsLCwsLCwsLCwsLCwsLCwsLCwsLCwsLCw0LCwsLCwsLCwsLCwsLCwsLCw3LCwsLCwsLP/AABEIAOEA4QMBIgACEQEDEQH/xAAcAAEAAgMAAwAAAAAAAAAAAAAABQYDBAcBAgj/xABJEAACAQIEAwUEBgcFBgYDAAABAgADEQQSITEFQVEGImFxgQcTMpEUQlJiobEjcoKSssHRFTOiwvBDk7PD4fEkc4OUo9MWF1P/xAAXAQEBAQEAAAAAAAAAAAAAAAAAAQID/8QAHREBAQACAwEBAQAAAAAAAAAAAAECERIhMVFBIv/aAAwDAQACEQMRAD8A7jERAREQEREBERAREQEREBERAREQEREBERAREQEREBERAREQEREBERAREQEREBERARPV3A3Npr1MX0Hz/pGhtTwTaQnE+M06C5q9enSXq7qg9LnWVHHe1PhdMkfSDUI+xTqN8mKhT6GXQ6Ma6/aHzE8fSF+0PnOTVPbPgAbCli28qdMfnUvKDxn2j8Qq4pzgqlcUmy5KRpU2YWRQwtlb62bnzl0m302rA7EGeZwrs92m4+5XNg0qLz94vuXt1+IEfumdR4LjMWyXrUDTb7Kv7wfN1W0cTayRNSniX+tTb0y/lmnuMYOYdfNTb5jSTVVsRPSnVVtiD5T3kCIiAiIgIiICIiAiIgIiICIiAiJ4JtA8yK41x2jhqTVatRadNfidtvIDdmPIDUzR7YdqKGBw7Vq7WUaKo+Oo/JFHX8p8w9sO12I4nWz1TZAT7uivwUx4dW6sdT4CwFF07a+2WvWYpgb0ad7e+NjWceHKmPAXPiNphx3tJ4pj8tPDL7i4A/RKWqOba2axI690AjrNPsF7OGxa/SKzCnhxcl22IG+W/wAW2+35G4cJ49S9+MLwmgTRBy18X3QxX7jsDc38LHXKo+Iak+s2/FYo+zqqzB8dXK1X1CHNWxD+Pu1JNtdSTpztLfwj2YUdL0rDe9Zszf7uiVVfV28pe+F8MSkCVUIDqzEku3i7tdmPmSZt1aihcz92nyU6FvFudui7nnNJr6g+G9jMInw0Ue2mdwoQdR3QM34+cmMtGkMqKrHkigIn7qC9vO8ieLcdykKbqSO7SW3vCNgSNqa8tdTtod/FDhtWoL1m9yh/2a6sf1r7nxe9+aiUb540wuAyLl3SmtyPO17fhNf+1ajf/wBLdSyAf4SZmp4WjT+FdBtfW3keXkLDwnk4xBzAPpM9JtiXH1B9a3m4/ms26HFKg53/AB/EWmIYtTzB9bz2AQ7qp9LfiJDbdXiKt8aftDW37Q1m9QxBtdGDjoTr6MPyI9ZX8Vggw7jMjcu8Rb9VgNPUGYaVR6dg2YsPrAKHI8h3X9IXa4UcQG02bmp38/EeI0maV7D8QVwM9rX0cXFj480b8JKUcUVIVze+ivsCeQbo34Hw2ksa23YiJlSIiAiIgIiICIiAiIgJA9oONU6NN6lR8lKmMzN4bC3Uk6AcyZJcSxORfEz529tPas1a30Km36Okb1SDo9b7Pkm3nm6CWfUVLtv2rq8SxBqvcILrSp30pp08WO5PM+AAFr9lfs9GK/8AGYvuYRLkAnL73Lq1zypC2p52t1tBezXseeI4mznLh6VmrNe2hvlRT9prHyAJ5C/T+2PEDjaq8LwOmFpBRiGpfD3bZcOhGlhbvW8tLEGwqO4txCpxqr7jD3o8Npdy6jK2Iy8lGy0xYWFuVzrYL0Hs7wSnh6a06ShFXkOX9Sep1mLgXAxQRUUBQBYAch00kvbZAbC12PRRv6nb59JpDFYkKucglQbU0GpqPysOeu19NydBKd2k7Q1KTpRpAVsfW+CmNUoKd2PW2veNr2OwuTJ9s+0K4Oga5GZyAlGnzu2iqBuCdzzCi2+8V2L4A2HVq9c58biO9VY/UB1FNeijS9ugGwFlSpLs9wZMGpd299iXOapVOpzHSy/lfwsLAACSLVH27o/GbWGwXMzfp0LbCS3ZpEpwy/xa+eszpwpeg+UllpTIEkXSFfhCnkPlNapwgr8DEfiPkZY8k8FIOKrGrUp/GLj7Q/mJsLVDDkR0/wBbGTVbDA8pCYzhxQ5k9RyMrNmmNhlOYHwudfRx9YeO/wCUzYXiiqz0n+FQM6HU01f4X1+OidRm5EEctNelXv8AkQfyMzY7Be/VXpkJXpf3bnUa2DI4+tSewDL5EWYAgsWLB1ypCMbg/Ax1J55WPM22PMDqLnflI4DxRSRQcFFcsiKT3qNamMz4cnqBapTb6yajQC9uwVcsCG+NdD49GHgfzBHKZsajZiIkUiIgIiICIiAiJr4+tkpsfCBS/aB2j+i0K2I0vTXLTB51n7tPTmBqxH3TPl6mrVagGrO7AanVmY8yeZJ3nTfbfxclsPhgeRxL9C1Tu07+IVT/ALyVn2c0FWtUxdQXp4Oma+trGrcJRX98hv2Jq93Sfi3YnssvuqPDvpNOkVvUrItnrVq50Y5QbBFACrc7a21nRexfAVwdL3aoFUHun67aC7P4k325WlC9jvCjVerjaurOxVSel7sb+enpOuoJusvd3sPEzWqaLrs1nb9Uf3aeu58Mw5xU7zZepC+n1vwvNHj2OyIzdAXt1J7tMfwfOJN9fRW6mGOM4iKlQXpYXVQdmrMdD+zlJ9KZl3weG5mRnAMDlRRzsCT1NtSfGWSkloz91B5RJlCzyolTxWBxdRmNSsVph2tayLlDAi/w3FrrfW9xvyw0sON4nRo/3lRV8L97l9Ua8x85C1+2VM3FGm9S1wSe6q2Kgk7mwzKdQNPKenDOzFC25caC+pBGW3xMAG0ABsOnmN/E1MPhgcz0qYvfvG5N/iAU6C/gOvWBucExj1qeaooVg7qQDcWDG3M62tfxvN699pReI9taAzBEqV73+MkU7XuBlPIWFu7fTeU/tBxF8a16rMEy5fcq7ilz1KA2Y68xymblE5Oz5wbC41213ExVlFpxns9i/o2PwlW9kJ+itvYJUAVAOgDin4ACdsMsu1l2rfEsJl76jzHUdZ4wGJykH5+IjhOKLU1atXZ6lUke6KIq0nXN7ymmVAe6VYd5mJyzVqp7tyOW4/pKzemftHw4H9KrFVfIrsu6FTehiFB+tSe1+RRmvcKBJDhfEWZErOAjoTSrqL2Uqcr2va6ggOpO6G/1o4bUDo1NtRY6Hmp0I/11mjgKop18hsRVvRa9u9WpIGpkjmalDf8A8kQq5xNLhFS9PKTdqZNM9Ta2UnxKlT6zdmWiIiAiIgIiICQnamp3FQbsQPmbSblW7T4nLVQnZA1T9xC/+Wax9S+Pmf2hcQ9/xHFPyFQ01/Vpfo1t6ID6zec/R+DKNnxmIZj1NLDrkUeWd6nylRqOWJJNySST1J1Jlo7anLT4fQXZMHSe33q7PWb55xEK7j2IwK4fCUqYtdUW/ixF2PzvLCKsq3ZLEu2Hpk06mbKoN1y6ga6va/pJ9lexPdGl+Z/p+c6WMSvai12PWxA82IUfxGV3tNWzvSQbVMQNPuUwW/MJJ3BltWNtwdNNg5/MLK3WGbF4QdBWb1IUfylx6yF54fTsJILNfDLpNDtXh2fCVQjMrBc4Kkg93vEXHUAicmkZ2h7fYXDs9G9arVUgMlFDdTobGo9kGnje0jsf7QKSk+4pM5sBnc5QbbdWP4TnZbWLznyrPJYeIdrsVW3qZAeVPu/j8X4yFLXNybk7k6k+pmK89ryXtGUGe6matSuq/EwH5nyHObvD8DiK5tRoVG8WBUeeuv4RINfHYf3iMoOUnZuasNQR4g2M6t2G7SnH4dqjoKdSnUak6Bs1ioBvew3vfaVXB+z6swvicQtIc1p7/vb/AIiWvs7wmhglZcMtRy5BZibhiL63Ol9es3jNNY9MXFKWR6rAfA1PGL5D9FXCjrkDHzqza4xhr2I3B/6TcqFz3iUSwOo1YDQnvHQDQddhIPiVcKTZmJ0+I/D/AEJ/Dz20Vk4bWy1F88p9dJ79oEFPPVG6qtf/ANu2drDq1N6i+QkdTMsWMQP7onYkX8Q6shH/AMn4QYt/Atasw5OgYdLobE+oemP2ZKSqdmazGjgWY3coKbn7wpNn/wAVMS1yVsiIkCIiAiIgJQO3lYquIYbrhcUR6Uqkv85724pF1xCj62Hxajz93V/pNYpXy9OpfRl/tJG506eEpqOQUYWlrOWzoFWsTxSlUH+0w2GceuGpfzBlxTJ2zB1NN5sMeUr3AfpDgF2RVB+EC9x5yw5dJusRjXRD1t/lf/rK6o/8VhT9yqPkR/WT9Ud7zX8rr/zJX8S1mwz/AGarIf8A1FFv4DLj6sdAo7TYAmrhmuBNkGcm3COJ0BTrVUU3VHdAddlYjnz0mjVrqvxMB4cz5AamdL452CWviqlZ8QadJyGyLoc1hm1FtyCd/rSU4R2TwmH1pYfMft1NPPfcfOY4McXLeH8OxOINqNB2+8wKgDraxa3pLRgPZzVPexVcUxzVLA/ME3/eEv8AWxGRQLmxF1Wkuh1C6NbLuQOW4nigxZcyU7NmA7/ebKRcNckW3W4vtffSaki6RfCOyuEoa0aBdvtt/U7j5yTrYxUBBdUUBjlpLe2UMW1AsD3TyijgKpZXqVdiGCi5HU9AN2Gg2trNlcPSWofhztdrE6kaAkKeQ7vLmJWmvWSwJRM7WVlZu8Gvcm1yANB1A1EwYTEONKjqzEBgF2FtGsbbX5XJHWZ+MqcoYZbqb95iqjmLkanvBRbxkTQxGYFcyZrkkoCAi7sdRyIb1tKlRvaftQKLJRQg1ahOW+oUKbNUYcwp0VfrPpoATOe9pO0DPUFGmSoOujXqNfm7DW5sTpYa2AEgOP8AHjV4o7jRQUpU1+zTUEqPVsrHxJmfiiKlNsTTTNWGU3tfu7BiPAW+Q6S3rHbWGXD+tbZGqVKag0cxcm172K+NyDpe06R2M7WNXRaFbWsgpkNa2dRVpKbjkwuPQ+BnIsTVbEUaWYinVJGXVlBGbRumvIH06ST7J1H/ALSwiByW97TDMD8VrB7+BAMzN2ueW7luO4dmKl6NM/ZxOIT93FVqf5S4yp9m0Hu6IAsGq13/AHqtWrf1/nLZJW4RESKREQEREBKhx+mPfqDsWNP99df+JLfKt2zpkAONxYjzU/8Aaax9TLx8lYqgabsjfErFT5qbH8pba1f9JwyuNjRWkf1qNSpSP+HIfWavtLwHueJYi3w1G9+vitYCpp4XYj0mPhuJb6HmAzHD1dulOuuU+mdF+cT0rvHA6t1kuDpOZ+znimKq3NdQqWAXQDUb6XzfOdGRp0c4VmtY+nz2H7wWQXE6V6VUDdbVV/YIY/4S0nGPLY9enjNJqgDhiNNiOVjy/iX9mN67VOcIxJekrAC1r3JAA0vr/wBplxGNVRdmZgQSMgFrA2PeJ69LcuZF4bsnV921TCtqFPdv9ZDqp9VMstLCohzAai/eN2bW19Tc62HnaZymq01GNQhTRRQWGrNc2syg946m4zWuOhNplXAF6bJWbNcg6WutrWAJHhvYbyAx3bdbH3NMsb1Fu+gDUwLgqNTqQNxqZGVeL4rEZWXMKbCm9lsi2JIqUyxtrlZTYncHpIbXKpiaGGUKzqoUEAE3YD4jpqeQPoJDYrtrSFvdozZgGDN3RlsGJtvouY2NtVt4yv8ADOy7uczNmutO9g1malmRWLkW1TTnc67SycF7MLTyl1QgX0bvnUsdTouhY2sNtJBBf2tjcUcqBgNAwpggL3mp1AX3DC6sNeU3+z/ZqvTqpWqOqlTcrq7Nmp5KgLbakU2vc/DLhkGmg0uBpsDa4HyHygwrDiKYYWIBHQ6jrKvx2ramQumfuC3Kmu9vM/hLJj6uVDbc2UebaD87+krWMQVH0PdXuLoTt5bC99ZYzk492l7NN773qXF9yNxbY+Y0+U96NGsmXuHW1suoOmx2yka72Fh1vOl1sAxuQNBYk3FgDtvIx6Xe8vzmvPUmVivDsqMQ4d+61gL6k732vbqLy34TsjhcBUo1kDNWRatZnY3ORaTAhVFlHfqU9bX8Z78JoZqijlfXy5yy42kKlQDmzLT/AGEPvavoSEX0mVxvSQ4DhfdihTP+zpLf9YKFP8Rk/I/hQuXfqQB5Dn+Nv2ZITNahERIpERAREQEjO0OGz0W8NfTYyTnhluCDsdIHzb7X+GE0sPiQNULYWp6XqUfwNQX+6JTOx9VTWNByAmJRsOSdlZrGk3pUVNel53ftfwIVRWwrWArrlUnZaynNRbyvp5MZ831qRRmRwQykqwO4INiD4gzV92zPNOj9geMuKlShV7tRSdNjcaMD43E6rhq+ZQROGVcYGqUMfc6sKeJy7iqo1f8AbXvbbhp1DhuELnN79/dtYqFJAsduc3GL0tl+c1MWne8CD/W38/V5t09pj4glwLaePQ7g/n6GURddyMtZb56PdfqaV9/NTf0J6S8cOxgqoGB85S1cq2YDXYqdfNT139QR1nvwzG/RHFtaDmy/dO5pk9eh5j1l1ua/Ysqz4bs/h0ZmFJSzN7w5u9ZtdQDoNzsJKZRa1hbp+ExUKwcBlNwZlvOTbFXxSoVBJuxCgAMdzYE5Qcq30zGw1AvqJF8T421Ike7sA1sxIPdX3bMbXCqMrk3Zha2x1EkK+CV3VyWBUWsDoQGDi481EzGkt82UXBuDYXBtluOhtp5QIbimHrPVspc07A27qqDdSNW7pHc5q5BJ0AN5MrewzWvYXttfnbwnszAC5IA6naYlrK3wkHS9xqNyNxpuD8oEdxeva33Qz+oGVfxb8JD4BQKeYk6nL6H+eg/GbXHn1YeCL+bH+Uh6LWuORtf0Oh85rGsb7SVaqGVgtmIBJB+yCBrbxMh6+EyuV3ta/hcA2krTo+9P6I3N8ynUXymxGm+2xmStgr2ZSCW0YbZWXRs1uQINz8uU1lVrV4PTysWG4sB4s3wj+Z8LyYwQ+Kpvp7un97W7MPFnP4Caa4bZFJuQdeYU/G5+82w6C0neGUAzi2lOlpbq9tB5KD82HNZgiWwtHIgXoNT1O5PqbzLETDZERAREQEREBERAhe0nCxWW+3IkbjofQ2+c5D7VewavTqYuiv6cENWte1QWAzhdgdLm3MnpO7sLix2kDxHDZTa19Da/10O6m/P/AKdTNT4lfJnBuICkWVxmpVRkqKN7XuGX7ynUS/8AYvjf0Z/oldrro1Gr9V0bVbeB5dDccpH+1HsScJUOIognD1Df/wAtjup8JW+DYtKiDDV2yC5NGsdqLndWtr7pjv0Pe63suuks2+gMPi7i3+jNkPfQzlvZztG9FzhsWClRLAEn4hyIOxBFiGGhBl9w+ODDf1/rNubaxNPmNf5gbW+8OXqOemAWIKkBkYd5dbEdRzBB9QR5zO1flNetTOpXXnYGxv1B5NoPA2F+Vgy4DHvhSLkvSOgc8ui1ANj0bY/hLfguIpUAsbE8j/I85RKGOC6Nax7puO7c/VdTfKT9k6HkTa82adHLrSbKD/s2PcP6rHbyPzlsmXvValXnEVcqlrXtbwGpAuTyAvcnoDND6ZWe4poosfiJJBXYMpsAQTcW6KTzEhsNxWqlgSQfsvqPQ8x5Gb68cfmgPkSPzvMXCz1rbaq8JzDNUcs1uegB7hfUWOUmmDbTYbEXmHDYB6bh3rIgzEZKYyrUubKrGoWLHbax5DTQ6eN4iKts9EkC/dL90301FtdCR4gm8xVeIsTcKinTW2Yi2xF9AfGZTk9ONveqw+9/lUfykeVmZ7sSxJJPMzLToi12PkOssjPrS4ObVmTUlXFYa2yKw7xtbVbgj1lhRSoYKmgN8rHXYWG25K87f1r54hTeqooj3lWndLqWyKpZWdHt3STlGlrj11nMJRqM5VT7ypoDf+7pDcGpbdtiEGp52Gs3bL202cJRa+VTetU7xbcIu2c+A2Ucz6mWbC4daaBF2HzPMknmSbknqZh4dgFoqQCWZjd3PxO3U9B0A0A2m3OVrUmiIiRSIiAiIgIiICIiAmLE0A62PmD0PWZYgVTimADK9OqgZGFnTcMD9Zf9fjv8/e0DsDUwLGrSvUwzG4Yamnf6reHQz6or0A4sw/qPKV7iPDSlwVDo2hBAytfqDsfwM16z4+XsBxhHprQxeY010p1l1q4fwF/jpdUPmCOe9W4hjcH7txV97QOlOovepVPC9rq3VWsR0kx7VuyNHCMlbDJUWm5IdbEpTboG+re+x9JS+FcWq4ct7tu64s6MA1OovR0a4bn4i+lo3Z0upXSeB+0FKllYZW+ydifun/tLDT7Sq47oProPnOSYfE0GXuO+GqW1JAqUm9UX3lPys/nMVTC4pbut6i6kvTK1F82KXy8visZeTHF1jFY9XN2ZVaxAYEHTmCbFSvVW08J60OINTGjXX7t3pjzUHPT/AGSyjkgnKMP2jqr4/MTYXtTUHIX3uNPXSa5Q4uu4ftC2UnIaijc0v0q+qKC4/aRZ70e12EvY1FRualgh9Uc6fKcfbtKzEMR3hrm5jyI1EkKHbOubLnep91gKv/FDSzLXlNV1z/8AI8Na/vlA/WS38pp4jtxgE1NZW/Vs38N5zGp2rCmz4XDFvvYagD62At8oHb2ov91QwyeK0aN/xQxc79XVdBTte+IOXBYOvWJ2ZhkT97f8J4xGErObY/FLTHPC4e5Yjo5U5v3iBOfDtRxHGHJ75wmxy3C66WyjQnwtOv8As89nZRVq4oG2jCm3xOeRq9F+58+kzyNJvslwQPSBVPo1C1lVSPfVF6lhpTU/c1O+Yc7lhcMlJQlNQqjYAWHj6+MygTzMW7ak0RESKREQEREBERAREQEREBERATwRfQzzECA4r2bSpmKWBYWZSAUcdGU6Eb6H8Jxjtt7NaSsWpg4Vzfum5oMfundP8QHhPoaY69FXBV1DKdwwBB8wZd/U18fGHE+DVsObVE05MO8pHUMJpUazIQysVYbEEgj1E+reK+zPBViWQVKDHU+6chSfGm11+QEq/EPYqjXy1abfrUyjerU21+UdHbg541WI77Cp41Up1CP2qikzz/ap50qB8fdqP4bCdWxXsKr37r0beFV/81L+c1v/ANFYr7dMf+of/rgcwfijckor5UqR/iBMx1cdUbQu1j9UaL+6LCdaw/sGr/XrUf3nP/L/AJywcN9hlBTerWv4Kv5M5I/wwOBUMMzmyKW9NB5mXnsh7MMVjCGK5af2jdU/eI737IM73wbsDgcNYrRDsPrVO/tzC/AD4hRLOBAqXZHsDhsCFYAVKo2ciwQ7fo11y+ep1OttJbYiRSIiAiIgIiICIiAiIgIiICIiAiIgIiICIiAiIgIiICIiAiIgIiICIiAiIgIiICIiAiIgIiICIiAiIgIiICIiAiIgIiICIiAiIgIiICIiAiIgIiICIiAiIgIiICIiAiIgIiICIiAiIgIiICIiAiIgIiICIiAiIgIiICIiAiI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1" descr="data:image/jpeg;base64,/9j/4AAQSkZJRgABAQAAAQABAAD/2wCEAAkGBxQSEhUUExQUFRUXGBcVGRYYGBQaFxYXGBgXFhgYGBgYHSggGhomHxYVIjEiJSkrLi8vFx8zODMtNygvLisBCgoKDg0OGhAQGiwkHCQsLCwsLCwsLCwsLCwsLCwsLCwsLCwsLCw0LCwsLCwsLCwsLCwsLCwsLCw3LCwsLCwsLP/AABEIAOEA4QMBIgACEQEDEQH/xAAcAAEAAgMAAwAAAAAAAAAAAAAABQYDBAcBAgj/xABJEAACAQIEAwUEBgcFBgYDAAABAgADEQQSITEFQVEGImFxgQcTMpEUQlJiobEjcoKSssHRFTOiwvBDk7PD4fEkc4OUo9MWF1P/xAAXAQEBAQEAAAAAAAAAAAAAAAAAAQID/8QAHREBAQACAwEBAQAAAAAAAAAAAAECERIhMVFBIv/aAAwDAQACEQMRAD8A7jERAREQEREBERAREQEREBERAREQEREBERAREQEREBERAREQEREBERAREQEREBERARPV3A3Npr1MX0Hz/pGhtTwTaQnE+M06C5q9enSXq7qg9LnWVHHe1PhdMkfSDUI+xTqN8mKhT6GXQ6Ma6/aHzE8fSF+0PnOTVPbPgAbCli28qdMfnUvKDxn2j8Qq4pzgqlcUmy5KRpU2YWRQwtlb62bnzl0m302rA7EGeZwrs92m4+5XNg0qLz94vuXt1+IEfumdR4LjMWyXrUDTb7Kv7wfN1W0cTayRNSniX+tTb0y/lmnuMYOYdfNTb5jSTVVsRPSnVVtiD5T3kCIiAiIgIiICIiAiIgIiICIiAiJ4JtA8yK41x2jhqTVatRadNfidtvIDdmPIDUzR7YdqKGBw7Vq7WUaKo+Oo/JFHX8p8w9sO12I4nWz1TZAT7uivwUx4dW6sdT4CwFF07a+2WvWYpgb0ad7e+NjWceHKmPAXPiNphx3tJ4pj8tPDL7i4A/RKWqOba2axI690AjrNPsF7OGxa/SKzCnhxcl22IG+W/wAW2+35G4cJ49S9+MLwmgTRBy18X3QxX7jsDc38LHXKo+Iak+s2/FYo+zqqzB8dXK1X1CHNWxD+Pu1JNtdSTpztLfwj2YUdL0rDe9Zszf7uiVVfV28pe+F8MSkCVUIDqzEku3i7tdmPmSZt1aihcz92nyU6FvFudui7nnNJr6g+G9jMInw0Ue2mdwoQdR3QM34+cmMtGkMqKrHkigIn7qC9vO8ieLcdykKbqSO7SW3vCNgSNqa8tdTtod/FDhtWoL1m9yh/2a6sf1r7nxe9+aiUb540wuAyLl3SmtyPO17fhNf+1ajf/wBLdSyAf4SZmp4WjT+FdBtfW3keXkLDwnk4xBzAPpM9JtiXH1B9a3m4/ms26HFKg53/AB/EWmIYtTzB9bz2AQ7qp9LfiJDbdXiKt8aftDW37Q1m9QxBtdGDjoTr6MPyI9ZX8Vggw7jMjcu8Rb9VgNPUGYaVR6dg2YsPrAKHI8h3X9IXa4UcQG02bmp38/EeI0maV7D8QVwM9rX0cXFj480b8JKUcUVIVze+ivsCeQbo34Hw2ksa23YiJlSIiAiIgIiICIiAiIgJA9oONU6NN6lR8lKmMzN4bC3Uk6AcyZJcSxORfEz529tPas1a30Km36Okb1SDo9b7Pkm3nm6CWfUVLtv2rq8SxBqvcILrSp30pp08WO5PM+AAFr9lfs9GK/8AGYvuYRLkAnL73Lq1zypC2p52t1tBezXseeI4mznLh6VmrNe2hvlRT9prHyAJ5C/T+2PEDjaq8LwOmFpBRiGpfD3bZcOhGlhbvW8tLEGwqO4txCpxqr7jD3o8Npdy6jK2Iy8lGy0xYWFuVzrYL0Hs7wSnh6a06ShFXkOX9Sep1mLgXAxQRUUBQBYAch00kvbZAbC12PRRv6nb59JpDFYkKucglQbU0GpqPysOeu19NydBKd2k7Q1KTpRpAVsfW+CmNUoKd2PW2veNr2OwuTJ9s+0K4Oga5GZyAlGnzu2iqBuCdzzCi2+8V2L4A2HVq9c58biO9VY/UB1FNeijS9ugGwFlSpLs9wZMGpd299iXOapVOpzHSy/lfwsLAACSLVH27o/GbWGwXMzfp0LbCS3ZpEpwy/xa+eszpwpeg+UllpTIEkXSFfhCnkPlNapwgr8DEfiPkZY8k8FIOKrGrUp/GLj7Q/mJsLVDDkR0/wBbGTVbDA8pCYzhxQ5k9RyMrNmmNhlOYHwudfRx9YeO/wCUzYXiiqz0n+FQM6HU01f4X1+OidRm5EEctNelXv8AkQfyMzY7Be/VXpkJXpf3bnUa2DI4+tSewDL5EWYAgsWLB1ypCMbg/Ax1J55WPM22PMDqLnflI4DxRSRQcFFcsiKT3qNamMz4cnqBapTb6yajQC9uwVcsCG+NdD49GHgfzBHKZsajZiIkUiIgIiICIiAiJr4+tkpsfCBS/aB2j+i0K2I0vTXLTB51n7tPTmBqxH3TPl6mrVagGrO7AanVmY8yeZJ3nTfbfxclsPhgeRxL9C1Tu07+IVT/ALyVn2c0FWtUxdQXp4Oma+trGrcJRX98hv2Jq93Sfi3YnssvuqPDvpNOkVvUrItnrVq50Y5QbBFACrc7a21nRexfAVwdL3aoFUHun67aC7P4k325WlC9jvCjVerjaurOxVSel7sb+enpOuoJusvd3sPEzWqaLrs1nb9Uf3aeu58Mw5xU7zZepC+n1vwvNHj2OyIzdAXt1J7tMfwfOJN9fRW6mGOM4iKlQXpYXVQdmrMdD+zlJ9KZl3weG5mRnAMDlRRzsCT1NtSfGWSkloz91B5RJlCzyolTxWBxdRmNSsVph2tayLlDAi/w3FrrfW9xvyw0sON4nRo/3lRV8L97l9Ua8x85C1+2VM3FGm9S1wSe6q2Kgk7mwzKdQNPKenDOzFC25caC+pBGW3xMAG0ABsOnmN/E1MPhgcz0qYvfvG5N/iAU6C/gOvWBucExj1qeaooVg7qQDcWDG3M62tfxvN699pReI9taAzBEqV73+MkU7XuBlPIWFu7fTeU/tBxF8a16rMEy5fcq7ilz1KA2Y68xymblE5Oz5wbC41213ExVlFpxns9i/o2PwlW9kJ+itvYJUAVAOgDin4ACdsMsu1l2rfEsJl76jzHUdZ4wGJykH5+IjhOKLU1atXZ6lUke6KIq0nXN7ymmVAe6VYd5mJyzVqp7tyOW4/pKzemftHw4H9KrFVfIrsu6FTehiFB+tSe1+RRmvcKBJDhfEWZErOAjoTSrqL2Uqcr2va6ggOpO6G/1o4bUDo1NtRY6Hmp0I/11mjgKop18hsRVvRa9u9WpIGpkjmalDf8A8kQq5xNLhFS9PKTdqZNM9Ta2UnxKlT6zdmWiIiAiIgIiICQnamp3FQbsQPmbSblW7T4nLVQnZA1T9xC/+Wax9S+Pmf2hcQ9/xHFPyFQ01/Vpfo1t6ID6zec/R+DKNnxmIZj1NLDrkUeWd6nylRqOWJJNySST1J1Jlo7anLT4fQXZMHSe33q7PWb55xEK7j2IwK4fCUqYtdUW/ixF2PzvLCKsq3ZLEu2Hpk06mbKoN1y6ga6va/pJ9lexPdGl+Z/p+c6WMSvai12PWxA82IUfxGV3tNWzvSQbVMQNPuUwW/MJJ3BltWNtwdNNg5/MLK3WGbF4QdBWb1IUfylx6yF54fTsJILNfDLpNDtXh2fCVQjMrBc4Kkg93vEXHUAicmkZ2h7fYXDs9G9arVUgMlFDdTobGo9kGnje0jsf7QKSk+4pM5sBnc5QbbdWP4TnZbWLznyrPJYeIdrsVW3qZAeVPu/j8X4yFLXNybk7k6k+pmK89ryXtGUGe6matSuq/EwH5nyHObvD8DiK5tRoVG8WBUeeuv4RINfHYf3iMoOUnZuasNQR4g2M6t2G7SnH4dqjoKdSnUak6Bs1ioBvew3vfaVXB+z6swvicQtIc1p7/vb/AIiWvs7wmhglZcMtRy5BZibhiL63Ol9es3jNNY9MXFKWR6rAfA1PGL5D9FXCjrkDHzqza4xhr2I3B/6TcqFz3iUSwOo1YDQnvHQDQddhIPiVcKTZmJ0+I/D/AEJ/Dz20Vk4bWy1F88p9dJ79oEFPPVG6qtf/ANu2drDq1N6i+QkdTMsWMQP7onYkX8Q6shH/AMn4QYt/Atasw5OgYdLobE+oemP2ZKSqdmazGjgWY3coKbn7wpNn/wAVMS1yVsiIkCIiAiIgJQO3lYquIYbrhcUR6Uqkv85724pF1xCj62Hxajz93V/pNYpXy9OpfRl/tJG506eEpqOQUYWlrOWzoFWsTxSlUH+0w2GceuGpfzBlxTJ2zB1NN5sMeUr3AfpDgF2RVB+EC9x5yw5dJusRjXRD1t/lf/rK6o/8VhT9yqPkR/WT9Ud7zX8rr/zJX8S1mwz/AGarIf8A1FFv4DLj6sdAo7TYAmrhmuBNkGcm3COJ0BTrVUU3VHdAddlYjnz0mjVrqvxMB4cz5AamdL452CWviqlZ8QadJyGyLoc1hm1FtyCd/rSU4R2TwmH1pYfMft1NPPfcfOY4McXLeH8OxOINqNB2+8wKgDraxa3pLRgPZzVPexVcUxzVLA/ME3/eEv8AWxGRQLmxF1Wkuh1C6NbLuQOW4nigxZcyU7NmA7/ebKRcNckW3W4vtffSaki6RfCOyuEoa0aBdvtt/U7j5yTrYxUBBdUUBjlpLe2UMW1AsD3TyijgKpZXqVdiGCi5HU9AN2Gg2trNlcPSWofhztdrE6kaAkKeQ7vLmJWmvWSwJRM7WVlZu8Gvcm1yANB1A1EwYTEONKjqzEBgF2FtGsbbX5XJHWZ+MqcoYZbqb95iqjmLkanvBRbxkTQxGYFcyZrkkoCAi7sdRyIb1tKlRvaftQKLJRQg1ahOW+oUKbNUYcwp0VfrPpoATOe9pO0DPUFGmSoOujXqNfm7DW5sTpYa2AEgOP8AHjV4o7jRQUpU1+zTUEqPVsrHxJmfiiKlNsTTTNWGU3tfu7BiPAW+Q6S3rHbWGXD+tbZGqVKag0cxcm172K+NyDpe06R2M7WNXRaFbWsgpkNa2dRVpKbjkwuPQ+BnIsTVbEUaWYinVJGXVlBGbRumvIH06ST7J1H/ALSwiByW97TDMD8VrB7+BAMzN2ueW7luO4dmKl6NM/ZxOIT93FVqf5S4yp9m0Hu6IAsGq13/AHqtWrf1/nLZJW4RESKREQEREBKhx+mPfqDsWNP99df+JLfKt2zpkAONxYjzU/8Aaax9TLx8lYqgabsjfErFT5qbH8pba1f9JwyuNjRWkf1qNSpSP+HIfWavtLwHueJYi3w1G9+vitYCpp4XYj0mPhuJb6HmAzHD1dulOuuU+mdF+cT0rvHA6t1kuDpOZ+znimKq3NdQqWAXQDUb6XzfOdGRp0c4VmtY+nz2H7wWQXE6V6VUDdbVV/YIY/4S0nGPLY9enjNJqgDhiNNiOVjy/iX9mN67VOcIxJekrAC1r3JAA0vr/wBplxGNVRdmZgQSMgFrA2PeJ69LcuZF4bsnV921TCtqFPdv9ZDqp9VMstLCohzAai/eN2bW19Tc62HnaZymq01GNQhTRRQWGrNc2syg946m4zWuOhNplXAF6bJWbNcg6WutrWAJHhvYbyAx3bdbH3NMsb1Fu+gDUwLgqNTqQNxqZGVeL4rEZWXMKbCm9lsi2JIqUyxtrlZTYncHpIbXKpiaGGUKzqoUEAE3YD4jpqeQPoJDYrtrSFvdozZgGDN3RlsGJtvouY2NtVt4yv8ADOy7uczNmutO9g1malmRWLkW1TTnc67SycF7MLTyl1QgX0bvnUsdTouhY2sNtJBBf2tjcUcqBgNAwpggL3mp1AX3DC6sNeU3+z/ZqvTqpWqOqlTcrq7Nmp5KgLbakU2vc/DLhkGmg0uBpsDa4HyHygwrDiKYYWIBHQ6jrKvx2ramQumfuC3Kmu9vM/hLJj6uVDbc2UebaD87+krWMQVH0PdXuLoTt5bC99ZYzk492l7NN773qXF9yNxbY+Y0+U96NGsmXuHW1suoOmx2yka72Fh1vOl1sAxuQNBYk3FgDtvIx6Xe8vzmvPUmVivDsqMQ4d+61gL6k732vbqLy34TsjhcBUo1kDNWRatZnY3ORaTAhVFlHfqU9bX8Z78JoZqijlfXy5yy42kKlQDmzLT/AGEPvavoSEX0mVxvSQ4DhfdihTP+zpLf9YKFP8Rk/I/hQuXfqQB5Dn+Nv2ZITNahERIpERAREQEjO0OGz0W8NfTYyTnhluCDsdIHzb7X+GE0sPiQNULYWp6XqUfwNQX+6JTOx9VTWNByAmJRsOSdlZrGk3pUVNel53ftfwIVRWwrWArrlUnZaynNRbyvp5MZ831qRRmRwQykqwO4INiD4gzV92zPNOj9geMuKlShV7tRSdNjcaMD43E6rhq+ZQROGVcYGqUMfc6sKeJy7iqo1f8AbXvbbhp1DhuELnN79/dtYqFJAsduc3GL0tl+c1MWne8CD/W38/V5t09pj4glwLaePQ7g/n6GURddyMtZb56PdfqaV9/NTf0J6S8cOxgqoGB85S1cq2YDXYqdfNT139QR1nvwzG/RHFtaDmy/dO5pk9eh5j1l1ua/Ysqz4bs/h0ZmFJSzN7w5u9ZtdQDoNzsJKZRa1hbp+ExUKwcBlNwZlvOTbFXxSoVBJuxCgAMdzYE5Qcq30zGw1AvqJF8T421Ike7sA1sxIPdX3bMbXCqMrk3Zha2x1EkK+CV3VyWBUWsDoQGDi481EzGkt82UXBuDYXBtluOhtp5QIbimHrPVspc07A27qqDdSNW7pHc5q5BJ0AN5MrewzWvYXttfnbwnszAC5IA6naYlrK3wkHS9xqNyNxpuD8oEdxeva33Qz+oGVfxb8JD4BQKeYk6nL6H+eg/GbXHn1YeCL+bH+Uh6LWuORtf0Oh85rGsb7SVaqGVgtmIBJB+yCBrbxMh6+EyuV3ta/hcA2krTo+9P6I3N8ynUXymxGm+2xmStgr2ZSCW0YbZWXRs1uQINz8uU1lVrV4PTysWG4sB4s3wj+Z8LyYwQ+Kpvp7un97W7MPFnP4Caa4bZFJuQdeYU/G5+82w6C0neGUAzi2lOlpbq9tB5KD82HNZgiWwtHIgXoNT1O5PqbzLETDZERAREQEREBERAhe0nCxWW+3IkbjofQ2+c5D7VewavTqYuiv6cENWte1QWAzhdgdLm3MnpO7sLix2kDxHDZTa19Da/10O6m/P/AKdTNT4lfJnBuICkWVxmpVRkqKN7XuGX7ynUS/8AYvjf0Z/oldrro1Gr9V0bVbeB5dDccpH+1HsScJUOIognD1Df/wAtjup8JW+DYtKiDDV2yC5NGsdqLndWtr7pjv0Pe63suuks2+gMPi7i3+jNkPfQzlvZztG9FzhsWClRLAEn4hyIOxBFiGGhBl9w+ODDf1/rNubaxNPmNf5gbW+8OXqOemAWIKkBkYd5dbEdRzBB9QR5zO1flNetTOpXXnYGxv1B5NoPA2F+Vgy4DHvhSLkvSOgc8ui1ANj0bY/hLfguIpUAsbE8j/I85RKGOC6Nax7puO7c/VdTfKT9k6HkTa82adHLrSbKD/s2PcP6rHbyPzlsmXvValXnEVcqlrXtbwGpAuTyAvcnoDND6ZWe4poosfiJJBXYMpsAQTcW6KTzEhsNxWqlgSQfsvqPQ8x5Gb68cfmgPkSPzvMXCz1rbaq8JzDNUcs1uegB7hfUWOUmmDbTYbEXmHDYB6bh3rIgzEZKYyrUubKrGoWLHbax5DTQ6eN4iKts9EkC/dL90301FtdCR4gm8xVeIsTcKinTW2Yi2xF9AfGZTk9ONveqw+9/lUfykeVmZ7sSxJJPMzLToi12PkOssjPrS4ObVmTUlXFYa2yKw7xtbVbgj1lhRSoYKmgN8rHXYWG25K87f1r54hTeqooj3lWndLqWyKpZWdHt3STlGlrj11nMJRqM5VT7ypoDf+7pDcGpbdtiEGp52Gs3bL202cJRa+VTetU7xbcIu2c+A2Ucz6mWbC4daaBF2HzPMknmSbknqZh4dgFoqQCWZjd3PxO3U9B0A0A2m3OVrUmiIiRSIiAiIgIiICIiAmLE0A62PmD0PWZYgVTimADK9OqgZGFnTcMD9Zf9fjv8/e0DsDUwLGrSvUwzG4Yamnf6reHQz6or0A4sw/qPKV7iPDSlwVDo2hBAytfqDsfwM16z4+XsBxhHprQxeY010p1l1q4fwF/jpdUPmCOe9W4hjcH7txV97QOlOovepVPC9rq3VWsR0kx7VuyNHCMlbDJUWm5IdbEpTboG+re+x9JS+FcWq4ct7tu64s6MA1OovR0a4bn4i+lo3Z0upXSeB+0FKllYZW+ydifun/tLDT7Sq47oProPnOSYfE0GXuO+GqW1JAqUm9UX3lPys/nMVTC4pbut6i6kvTK1F82KXy8visZeTHF1jFY9XN2ZVaxAYEHTmCbFSvVW08J60OINTGjXX7t3pjzUHPT/AGSyjkgnKMP2jqr4/MTYXtTUHIX3uNPXSa5Q4uu4ftC2UnIaijc0v0q+qKC4/aRZ70e12EvY1FRualgh9Uc6fKcfbtKzEMR3hrm5jyI1EkKHbOubLnep91gKv/FDSzLXlNV1z/8AI8Na/vlA/WS38pp4jtxgE1NZW/Vs38N5zGp2rCmz4XDFvvYagD62At8oHb2ov91QwyeK0aN/xQxc79XVdBTte+IOXBYOvWJ2ZhkT97f8J4xGErObY/FLTHPC4e5Yjo5U5v3iBOfDtRxHGHJ75wmxy3C66WyjQnwtOv8As89nZRVq4oG2jCm3xOeRq9F+58+kzyNJvslwQPSBVPo1C1lVSPfVF6lhpTU/c1O+Yc7lhcMlJQlNQqjYAWHj6+MygTzMW7ak0RESKREQEREBERAREQEREBERATwRfQzzECA4r2bSpmKWBYWZSAUcdGU6Eb6H8Jxjtt7NaSsWpg4Vzfum5oMfundP8QHhPoaY69FXBV1DKdwwBB8wZd/U18fGHE+DVsObVE05MO8pHUMJpUazIQysVYbEEgj1E+reK+zPBViWQVKDHU+6chSfGm11+QEq/EPYqjXy1abfrUyjerU21+UdHbg541WI77Cp41Up1CP2qikzz/ap50qB8fdqP4bCdWxXsKr37r0beFV/81L+c1v/ANFYr7dMf+of/rgcwfijckor5UqR/iBMx1cdUbQu1j9UaL+6LCdaw/sGr/XrUf3nP/L/AJywcN9hlBTerWv4Kv5M5I/wwOBUMMzmyKW9NB5mXnsh7MMVjCGK5af2jdU/eI737IM73wbsDgcNYrRDsPrVO/tzC/AD4hRLOBAqXZHsDhsCFYAVKo2ciwQ7fo11y+ep1OttJbYiRSIiAiIgIiICIiAiIgIiICIiAiIgIiICIiAiIgIiICIiAiIgIiICIiAiIgIiICIiAiIgIiICIiAiIgIiICIiAiIgIiICIiAiIgIiICIiAiIgIiICIiAiIgIiICIiAiIgIiICIiAiIgIiICIiAiIgIiICIiAiIgIiICIiAiIgf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3" descr="data:image/jpeg;base64,/9j/4AAQSkZJRgABAQAAAQABAAD/2wCEAAkGBxQTEhUUExMVFRUXFRgYFxcYGBQVGBYXFxUWFhUXFxcYHSggGBolHBYUITEhJSkrLi4uGB8zODMsNygtLisBCgoKDg0OFBAQFywcHBwsLCwsLCwsLCwsLSwtLCwsLCwsLCwsLCwsNCwsNywsLCwsLCwsLCwsLiwzLCssLCwsLP/AABEIAKABLAMBIgACEQEDEQH/xAAcAAEAAgMBAQEAAAAAAAAAAAAABQYDBAcCAQj/xABFEAACAQIDBQQHBQcCAwkAAAABAgADEQQhMQUGEkFRImFxgQcTMpGhscFCUmJy0RQjM5Ki4fBDglOy8RY0RFRjg5PC0v/EABcBAQEBAQAAAAAAAAAAAAAAAAABAgP/xAAdEQEBAQACAwEBAAAAAAAAAAAAARECITFBcTJh/9oADAMBAAIRAxEAPwDuMREBERAREQEREBERARE+XgfYmtjcfTpLeowUWvnOd7W9LNFaq06YupazVOSjqL6mB0wtMH7bT+8PLOcs2r6SqPFaij4huvsr8c/hIv8A7Z46qbU6dOn3WLtA7MManU+4zFi9r0aSl6lQIo1ZshOU0X2q+bYhKY71F/cBefNr7Pq4ik1Cvi3q8QzVKag+/kPGXFdSwG8OFrfwq9NvBh9ZJXnBtm+j/CUzdme/QOSfPhsPnLjgHSkLU/Wfzv8AJbRhjpMSlUtov1b3ufrN+jtc5Xb33jDFmiRWH2pfofAyRp1wdJEZIiICIiAiIgIiICIiAiIgIiICIiAiIgIiICIiAiIMBKfvdvpSwqEhhlccWtz91B9o9+gmLf7e6nhqbrxW4R22GuelNerH4T894/aNbH1wbZ6Ig0Reg+p52gSu8W9VfGvYlgt8kBJv04vvH4TFQ2WqZ1Tdv+Guv+48vCb2AwIpdil26h9p/ovQd8tuxd3VTtv2mPXQSq1d39kqy3dCo5IMgR+I6nzlopKEFlARegsB5zJSozQZjXay/wAMHycjLiP4RnlzMRSriy3skhTpb2n/AC9B+L3TcwuBPD2rU114Rr4sx1PjPVVqWGptVqNYDVjmWJ0VR1PQTQwtOvi+1UU06Z9mkLk25GoftHu0HfKNsYumuVJOM9eX83PyBmYJWbVuEdwt8TcyWwWwCBrw+Gvvm+mwF5n4wK/TwR5v7yTNlcI3J5OjYC8ifjMdTYjDRpMRDNh3HIGbGG2m6Gxz7jr5GZqtN01BmtSU1G055+ECap7dAQtbMD2b2J8JN03uBlbLSUOtsustVXNQGmqkcCjVjzJPSWDZW19Ec+DfrFKn4nwGfZEIiICIiAiIgIiICIiAiIgIiICIiAiIgJF7xbT9RRLC3Geyl9OI8z3AXPlJMzhnpj3vJVkptkxNKn3Kv8Z/M2UecDnW+O3jjK/ChLU0JCHm7E9qoe9jJnA4H1KijTF69S3GRy/COnfInc7BhVfEsPZIVPzZ3PflL3u9spnHrc0LZ3tdiPE6SqmNg7EFFbnNjqZO0aN5qbOwJS/aJubksbkn6SVJCgsfsgm/QDWRUdtRWYLTQGz3LMNAosLX7ybe+ZlVKSMWYKiLxO2gAUdOgyAmsQGpK7rYsOwBdSoOYOXlNbaexVxCDBtWcNxU6jqFFqi3Nqbty6maz0NPd7BvtKsMVVUpRW4oUznwrf226s2R/wCmfTsDs8KMh59Z52bg1pqFUWAElKYgeDQ6T0KMycU08VtejT9qovgDc+4SI3QLRIR940OSI79+g98lcHWLorEcJIuRrbukR6qUAdRIjGbNK9pPdJyfDLqoDD1b5HWaW08DbtKMuY6d8ldo4Sx41854oYhSLEi55Ei/uhWPd7afF+7bUaHrJ4GUjaWHNGpxLoDcfpLbs7FCogYc9ZEbcREIREQEREBERAREQEREBERAREQERECI3qx5o4Wo49ojhT8z9lfnPyvvhiTXxnqqea07UU7yDZj5ted/9Ku0/VrRS4sBVrN1/dKAg8Czn+WcG9HeD9bjVZsxTV6rH8ov8zKLUmzQXoYRPZpqOP8AMbF/oPKdFw1IKABKnuXS9ZUq1jnc2HzMutIZwrNSSYNq0uMJRH+q4U/lGbfAW85tpNbd5uPEq50p0XqebtZfgpieVe8UVNc39ikCzeCgk++087jYdnD4mp7dVifAXyA8AbSPNQmhXfm7rSHgzXb4KZctjUAtNFGgHzmp+folaVPKZbWmtjsalFONyQotoL66SvYnfNdEpFu9iFHusZmoz4vYxqVHZqrEXLBQSbAkWsBrmJsYPYdJR7Fhf7VgPHn3Su1t5a76FUHRRp5maNTEM/tszeJJk1NXOvjsMlxxrf8ACONh16zTr7xoPZpsx6s3D8JWRPUDex+8tdgbMKf5R9TJHdHbLVMIrOxZwzKxOpIP/SVfEUrzNuGrA4mgeTLUXwYFW+KiWDd3w3zGH4UOXGbE9BOI7c35xXrj6p+BV0AAPF+IkjO87fvBuzTr+rFUXBfhvzBIuvxAHnIBvRxhyvrGVagJOqkMM7EEg2Mqpjcza9TH7Mp1qigVAWUnk3CbcQ8bSZ3RxVnamdDmJm2NQWnRSnSRUpgWA7vASLRfV1wRyb5zNVewZ9nlDPUMkREBERAREQEREBERAREQEREBERA4v6aKlmxLdMPTQf8AuVP7GUD0YrZMfV+5hgv/AMj2+hl29OB/7z3/ALMPi5lE3EqcOD2j3rQH9bwq/ejvDFcOXNu2xPgNJbMOZAbmZYSn+WWDDt3Sj1i3tTc9Eb5T7sYhBimtpQpr8G/WY8ff1VTL7B+U8UavYxo/9OkR4G/6RPasGFS+GpD71dj/ACrl/wA0t1faNPDqGqtwgkKtgWZj0VVzJsLyrbPzw1E9Kr/IfpJ3bCFfVVw1jRqAn8rngf4G9+6av54lSm1FFbDPwm4ZCR5ZjLlOaq06LsV2Prlc3Zazg/lJ4l/pYDylRO7lc1GCpZQxsxIAIvlbrMVmo1GmVTJ6hunwi9asqjoB9WP0klhtk4Yeyj1e83I95sIkJFWo55DM9BmfhJTDbFrP9jh/NYfCWQ1vViwFKiPef5VtPFfEgcILPULC4A7II8pcXEYu7wXOrWVe5dfef0m9gNnUqbF6VNmYixY8xrbPLpNlWCrxcC0/aBLa/hPEeRmlSxrIx46nGTcWAyFsxn4S4JI0WbXgUa59o5G4PICQu0sTf2WJUZEm1mN+QHKVrfvf4YdOFRxMxsqg24j48lHMyO2RvAKhRa9XhZgGWkvZ4/M6DXvMzbiya6DhdJpbYpqLtxAMAGt1sTlKhvTvg+DCNTVWLE3BLcIA5E6i/WWStiVr0Vq8Ni1PisdVuAbScec5FmLlhKgKqQbi0zTT2Uv7pPCbkrJERAREQEREBERAREQEREBERAREQOJemykzfteRsKeGYHlkzA/Oc33Na1DGoftUqbD/AG1P7ztXpZwHElS3+ph2Hmmf/wCZwbdit+84b246TIfLMfSVXXdya98NT7haWfDmc+9H2J7DIT7LfAy80TAkVscpHYhrVqy/8TDC3jTZgf8AmE20aae02tUovy4jTPhUA+oERX3d43w1RT9ioreRup+Ylg9YtWk1MhiGThPCCSLjrpeVTYZIrVKIIHrAQL9dR9JaNnB3pBA5Rla/XI3+vymp3x+L6b9K6sSqhWfhuajZsVFgQg52mvU2it+E1WY9EHD4c79Z6XZ9NG9Y79q97khQD0E1a28WEohirBuEFjwDiNr63PnIy3qSn1rKKIAANqpPEb2y1mzQw1XiDtVJtbs2y53v7x7pVMZvwbgU6WRF7sbmwYBuyO43mtV2hjKvEvEUNjw27GYv56iBba2Dw9LtVGUfmIGXgLTAd5cMpVEJOYXsiwF2C6+JkJQ3NdmLVKgHEcwLscyftHuJ68pMYbdbDpYlS5HNj4D/AOogb21TdD3Z6BvcDrKZi8awBBL558TWyUakAaS6Yo5Gc+26WcNw/bP9I0/WBx7ebafrcfxP7ClVUdFv/l5ct7cCtAJjaanisgtqoCjssZD7wboPVbjXI9ALn3S+bouThhQxa2qIOy+bBk5Aj3TlzluY1xzxVFxWNxOKTD+p/it2jTyIyOpVuX952bDn90t7cdrHw0lUwG5i/tYxKuV/CRfOxHXIZnKWvD4fthQSe0M9NMz8bTPDhZZ10vUmLfgxZV8P8+s2J4pLl8J7nVzIiICIiAiIgIiICIiAiIgIiICIiBWt98HxURUt/DOferZMJ+WsXhzhcS6c6VW471vkfMET9h43DipTdDoykeFxrPzL6TtkMlZa3CTk1OrloV0J6ZH+mWDNu9i/VYm1+y4y+Y+c6TQq6TjmxT6xACe1RIBtzU+yfDlOm7GxvEg+MKsaPMe0KHraTpexI7J6MM1PvtMCVZmWpCoarijeliALHLiHRlyYfOXijiRxLVX2agufP2vMN85S8SoWoUPsVjdT92oNR5jP3yR3ZxntYd8je9MnQNbMeBE1x6v8qxY95di/tSIoYIUcMGtxaa5XmpgtzaCG7FnuCM+yLHO1hJDZuN+w1wRpfuyI8RJK8lmeWcaGH2DSXS4FrADK3mM+XWbirRpfdXIkaXtz1zmLaKOyfuyQwIIsbXtyJuMpip7LJ9VxvxFF4SQMnFwRqctPjAz4naoUqqrxswBXMKM8sybnK3TnNyjU4kVrW4lBte9rjS/Oa2HwdNeBdSgPDc3IuRfL3TcAhURt+rw0yObHh9+vwvKhVW5k/vPV7YH3Vv5sbfISDvJRgNIT7g0Fyb6/KenzNh5/pM6URCNzEbQpYdOKq6oOpNszpJbYKh2DggrYWIzBvmSDIR8MHUKVDg5WYA37s9ZNbA2A1KqKq1CqlArUtVPDexHQ5/ASi1CIiZQiIgIiICIiAiIgIiICIiAiIgIiICUzfjY6sC5UFXHDUHXLK/xlzmPEUQ6lToRA/JG1ME+zcYRm1M3I5cdNuXiJaMDjzTIKniUgEHqDzHf3S27/AG6gqq1F8mW5pPbQ9PAzlGysU1Bzh611sxsT9knX/aZVdZwmMDAGbiV5R8FtArl05dP7Sewu0AwyOfSQTWMpCqhQm19D90/ZPiDIxarMbNlVQ2NufQjuPKZqOJnjG0PWWZcnXQ8iOanu+RlVYMPjziEuP46WuuhqW5j8Y+MkNi7yq/ZfIjIk8j0YcvGUWniWvxC6uMj1B6N9Gm5j8XTqj1rMaOIp5lgLrUA1DAak9RNb6quoo4IuDcdRIrGbTVuwFqE3BspA4hfmemWkqFHa70XsA9IGxW+asCL5cpNYfeZx7VNW71NpPCN/gq0wWVFpgDoaj53Jy15CSex8W7q3GjrY5M4txg53A1EgMTvGrgC1RLH7LAX7r8p8p7wuLcKmwFgGN8uRJ1JjUY94K16zdxHwEiw18h75kxBNRy7ak3sNBHEo1PlIrLRpzLxcvef85zArk9w+Jkts7BXsf8/uYG1sfB6E9wA6d3jLXSSwEwYPChR3/Lr5zaEMkREgREQEREBERAREQEREBERAREQEREBERA0Ns7MWuhUgX+yehnD9+d0/Wkqw4KyX4Wtkw+o+U7/I7bOx6eIThcWa3Zfmp6iWUflKhtB6DepxAI4clce0vT8yzPSxlWiwJbjQ6OvP/OktvpF9HtVanGD2iMjnwPbSx+w3dObLVq4dijKQQc0YZf53iB0fZ+1ywFx+kk8LtAHNTcA285zI49av+o9Fulyye/UTbo7QxFPkKg+8h+dtYV1LDrTdg7EBl01uRzGXI9JG7SRfWXACJqoPFwhu8/Z7pS6G95X2lIPflJjC76UTkxgWjD7aq0hw1F4kPI2ZW8ORm7Q2hhn0JpnpfL3HTyMrWG21hT/DreqvqBZkPihyM2zjKDe0KD96saR/lNxKurKi39mqpn0hubL7x+kq5rYD7XEp7mpt8iJI4ChhKhUU1rVCfZCopv8A1aQak3cfaceAN5s4WjxHsL5nM+6Tez92GyPqVTT23uR/tQWv5yfw2w1A7bX7lHq187G58zIK9s/Zfatmz9By/MdFlsweCCDOxPhp4frNijRCiygAdBMkMkREgREQEREBERAREQEREBERAREQEREBERAREQEREDHWoq4KsAwOoIuJRt6/RrQxKkoAD905r/tOqy+xA/Lm8voyr4Yk2ZV6sLr/ADrl75UK2y61M+yfFTf5T9okX1kbi938LUvx4ek19TwLc+Ygfjz9srDUnzF/mI/bXPJf5B+k/WJ3EwH/AJZP6v1gbh4Af+GX4/rA/KdOlWfRWPgoH0kzsvc/E12sFN/Nj7hP09ht1MGns4en5ji+claOHVRZVVRpkAPlKON7reh8izVzw6fibyGi/wCZTq2xdh0cMvDSS17XY5sxHU/TSSVp9kHy0+xEBERAREQEREBERAREQEREBERA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99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11944"/>
            <a:ext cx="8458200" cy="526256"/>
          </a:xfrm>
        </p:spPr>
        <p:txBody>
          <a:bodyPr/>
          <a:lstStyle/>
          <a:p>
            <a:r>
              <a:rPr lang="en-US" sz="2400" dirty="0" smtClean="0"/>
              <a:t>CLRs in the Real Time Market (RTM) for Energy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375" y="972389"/>
            <a:ext cx="8356702" cy="5322504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CLR must be represented by the same QSE that represents the Load Serving Entity.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QSE submits a “Bid to Buy” which represents the energy price above which the CLR will drop Load.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The CLR then gets dispatched economically by the Market Management System.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Dispatch instructions typically take place every 5 minutes and result in a linear ramp during this SCED cycle.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The CLR must be capable of reducing or increasing consumption to any level between their MPC and LPC within seconds of ERCOT instruction.</a:t>
            </a:r>
          </a:p>
          <a:p>
            <a:endParaRPr lang="en-US" sz="2000" b="1" dirty="0" smtClean="0">
              <a:solidFill>
                <a:schemeClr val="tx2"/>
              </a:solidFill>
            </a:endParaRPr>
          </a:p>
          <a:p>
            <a:endParaRPr lang="en-US" sz="2000" b="1" dirty="0" smtClean="0">
              <a:solidFill>
                <a:schemeClr val="tx2"/>
              </a:solidFill>
            </a:endParaRPr>
          </a:p>
          <a:p>
            <a:endParaRPr lang="en-US" sz="900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en-US" sz="1300" dirty="0" smtClean="0">
              <a:solidFill>
                <a:schemeClr val="tx2"/>
              </a:solidFill>
            </a:endParaRPr>
          </a:p>
        </p:txBody>
      </p:sp>
      <p:sp>
        <p:nvSpPr>
          <p:cNvPr id="6" name="AutoShape 9" descr="data:image/jpeg;base64,/9j/4AAQSkZJRgABAQAAAQABAAD/2wCEAAkGBxQSEhUUExQUFRUXGBcVGRYYGBQaFxYXGBgXFhgYGBgYHSggGhomHxYVIjEiJSkrLi8vFx8zODMtNygvLisBCgoKDg0OGhAQGiwkHCQsLCwsLCwsLCwsLCwsLCwsLCwsLCwsLCw0LCwsLCwsLCwsLCwsLCwsLCw3LCwsLCwsLP/AABEIAOEA4QMBIgACEQEDEQH/xAAcAAEAAgMAAwAAAAAAAAAAAAAABQYDBAcBAgj/xABJEAACAQIEAwUEBgcFBgYDAAABAgADEQQSITEFQVEGImFxgQcTMpEUQlJiobEjcoKSssHRFTOiwvBDk7PD4fEkc4OUo9MWF1P/xAAXAQEBAQEAAAAAAAAAAAAAAAAAAQID/8QAHREBAQACAwEBAQAAAAAAAAAAAAECERIhMVFBIv/aAAwDAQACEQMRAD8A7jERAREQEREBERAREQEREBERAREQEREBERAREQEREBERAREQEREBERAREQEREBERARPV3A3Npr1MX0Hz/pGhtTwTaQnE+M06C5q9enSXq7qg9LnWVHHe1PhdMkfSDUI+xTqN8mKhT6GXQ6Ma6/aHzE8fSF+0PnOTVPbPgAbCli28qdMfnUvKDxn2j8Qq4pzgqlcUmy5KRpU2YWRQwtlb62bnzl0m302rA7EGeZwrs92m4+5XNg0qLz94vuXt1+IEfumdR4LjMWyXrUDTb7Kv7wfN1W0cTayRNSniX+tTb0y/lmnuMYOYdfNTb5jSTVVsRPSnVVtiD5T3kCIiAiIgIiICIiAiIgIiICIiAiJ4JtA8yK41x2jhqTVatRadNfidtvIDdmPIDUzR7YdqKGBw7Vq7WUaKo+Oo/JFHX8p8w9sO12I4nWz1TZAT7uivwUx4dW6sdT4CwFF07a+2WvWYpgb0ad7e+NjWceHKmPAXPiNphx3tJ4pj8tPDL7i4A/RKWqOba2axI690AjrNPsF7OGxa/SKzCnhxcl22IG+W/wAW2+35G4cJ49S9+MLwmgTRBy18X3QxX7jsDc38LHXKo+Iak+s2/FYo+zqqzB8dXK1X1CHNWxD+Pu1JNtdSTpztLfwj2YUdL0rDe9Zszf7uiVVfV28pe+F8MSkCVUIDqzEku3i7tdmPmSZt1aihcz92nyU6FvFudui7nnNJr6g+G9jMInw0Ue2mdwoQdR3QM34+cmMtGkMqKrHkigIn7qC9vO8ieLcdykKbqSO7SW3vCNgSNqa8tdTtod/FDhtWoL1m9yh/2a6sf1r7nxe9+aiUb540wuAyLl3SmtyPO17fhNf+1ajf/wBLdSyAf4SZmp4WjT+FdBtfW3keXkLDwnk4xBzAPpM9JtiXH1B9a3m4/ms26HFKg53/AB/EWmIYtTzB9bz2AQ7qp9LfiJDbdXiKt8aftDW37Q1m9QxBtdGDjoTr6MPyI9ZX8Vggw7jMjcu8Rb9VgNPUGYaVR6dg2YsPrAKHI8h3X9IXa4UcQG02bmp38/EeI0maV7D8QVwM9rX0cXFj480b8JKUcUVIVze+ivsCeQbo34Hw2ksa23YiJlSIiAiIgIiICIiAiIgJA9oONU6NN6lR8lKmMzN4bC3Uk6AcyZJcSxORfEz529tPas1a30Km36Okb1SDo9b7Pkm3nm6CWfUVLtv2rq8SxBqvcILrSp30pp08WO5PM+AAFr9lfs9GK/8AGYvuYRLkAnL73Lq1zypC2p52t1tBezXseeI4mznLh6VmrNe2hvlRT9prHyAJ5C/T+2PEDjaq8LwOmFpBRiGpfD3bZcOhGlhbvW8tLEGwqO4txCpxqr7jD3o8Npdy6jK2Iy8lGy0xYWFuVzrYL0Hs7wSnh6a06ShFXkOX9Sep1mLgXAxQRUUBQBYAch00kvbZAbC12PRRv6nb59JpDFYkKucglQbU0GpqPysOeu19NydBKd2k7Q1KTpRpAVsfW+CmNUoKd2PW2veNr2OwuTJ9s+0K4Oga5GZyAlGnzu2iqBuCdzzCi2+8V2L4A2HVq9c58biO9VY/UB1FNeijS9ugGwFlSpLs9wZMGpd299iXOapVOpzHSy/lfwsLAACSLVH27o/GbWGwXMzfp0LbCS3ZpEpwy/xa+eszpwpeg+UllpTIEkXSFfhCnkPlNapwgr8DEfiPkZY8k8FIOKrGrUp/GLj7Q/mJsLVDDkR0/wBbGTVbDA8pCYzhxQ5k9RyMrNmmNhlOYHwudfRx9YeO/wCUzYXiiqz0n+FQM6HU01f4X1+OidRm5EEctNelXv8AkQfyMzY7Be/VXpkJXpf3bnUa2DI4+tSewDL5EWYAgsWLB1ypCMbg/Ax1J55WPM22PMDqLnflI4DxRSRQcFFcsiKT3qNamMz4cnqBapTb6yajQC9uwVcsCG+NdD49GHgfzBHKZsajZiIkUiIgIiICIiAiJr4+tkpsfCBS/aB2j+i0K2I0vTXLTB51n7tPTmBqxH3TPl6mrVagGrO7AanVmY8yeZJ3nTfbfxclsPhgeRxL9C1Tu07+IVT/ALyVn2c0FWtUxdQXp4Oma+trGrcJRX98hv2Jq93Sfi3YnssvuqPDvpNOkVvUrItnrVq50Y5QbBFACrc7a21nRexfAVwdL3aoFUHun67aC7P4k325WlC9jvCjVerjaurOxVSel7sb+enpOuoJusvd3sPEzWqaLrs1nb9Uf3aeu58Mw5xU7zZepC+n1vwvNHj2OyIzdAXt1J7tMfwfOJN9fRW6mGOM4iKlQXpYXVQdmrMdD+zlJ9KZl3weG5mRnAMDlRRzsCT1NtSfGWSkloz91B5RJlCzyolTxWBxdRmNSsVph2tayLlDAi/w3FrrfW9xvyw0sON4nRo/3lRV8L97l9Ua8x85C1+2VM3FGm9S1wSe6q2Kgk7mwzKdQNPKenDOzFC25caC+pBGW3xMAG0ABsOnmN/E1MPhgcz0qYvfvG5N/iAU6C/gOvWBucExj1qeaooVg7qQDcWDG3M62tfxvN699pReI9taAzBEqV73+MkU7XuBlPIWFu7fTeU/tBxF8a16rMEy5fcq7ilz1KA2Y68xymblE5Oz5wbC41213ExVlFpxns9i/o2PwlW9kJ+itvYJUAVAOgDin4ACdsMsu1l2rfEsJl76jzHUdZ4wGJykH5+IjhOKLU1atXZ6lUke6KIq0nXN7ymmVAe6VYd5mJyzVqp7tyOW4/pKzemftHw4H9KrFVfIrsu6FTehiFB+tSe1+RRmvcKBJDhfEWZErOAjoTSrqL2Uqcr2va6ggOpO6G/1o4bUDo1NtRY6Hmp0I/11mjgKop18hsRVvRa9u9WpIGpkjmalDf8A8kQq5xNLhFS9PKTdqZNM9Ta2UnxKlT6zdmWiIiAiIgIiICQnamp3FQbsQPmbSblW7T4nLVQnZA1T9xC/+Wax9S+Pmf2hcQ9/xHFPyFQ01/Vpfo1t6ID6zec/R+DKNnxmIZj1NLDrkUeWd6nylRqOWJJNySST1J1Jlo7anLT4fQXZMHSe33q7PWb55xEK7j2IwK4fCUqYtdUW/ixF2PzvLCKsq3ZLEu2Hpk06mbKoN1y6ga6va/pJ9lexPdGl+Z/p+c6WMSvai12PWxA82IUfxGV3tNWzvSQbVMQNPuUwW/MJJ3BltWNtwdNNg5/MLK3WGbF4QdBWb1IUfylx6yF54fTsJILNfDLpNDtXh2fCVQjMrBc4Kkg93vEXHUAicmkZ2h7fYXDs9G9arVUgMlFDdTobGo9kGnje0jsf7QKSk+4pM5sBnc5QbbdWP4TnZbWLznyrPJYeIdrsVW3qZAeVPu/j8X4yFLXNybk7k6k+pmK89ryXtGUGe6matSuq/EwH5nyHObvD8DiK5tRoVG8WBUeeuv4RINfHYf3iMoOUnZuasNQR4g2M6t2G7SnH4dqjoKdSnUak6Bs1ioBvew3vfaVXB+z6swvicQtIc1p7/vb/AIiWvs7wmhglZcMtRy5BZibhiL63Ol9es3jNNY9MXFKWR6rAfA1PGL5D9FXCjrkDHzqza4xhr2I3B/6TcqFz3iUSwOo1YDQnvHQDQddhIPiVcKTZmJ0+I/D/AEJ/Dz20Vk4bWy1F88p9dJ79oEFPPVG6qtf/ANu2drDq1N6i+QkdTMsWMQP7onYkX8Q6shH/AMn4QYt/Atasw5OgYdLobE+oemP2ZKSqdmazGjgWY3coKbn7wpNn/wAVMS1yVsiIkCIiAiIgJQO3lYquIYbrhcUR6Uqkv85724pF1xCj62Hxajz93V/pNYpXy9OpfRl/tJG506eEpqOQUYWlrOWzoFWsTxSlUH+0w2GceuGpfzBlxTJ2zB1NN5sMeUr3AfpDgF2RVB+EC9x5yw5dJusRjXRD1t/lf/rK6o/8VhT9yqPkR/WT9Ud7zX8rr/zJX8S1mwz/AGarIf8A1FFv4DLj6sdAo7TYAmrhmuBNkGcm3COJ0BTrVUU3VHdAddlYjnz0mjVrqvxMB4cz5AamdL452CWviqlZ8QadJyGyLoc1hm1FtyCd/rSU4R2TwmH1pYfMft1NPPfcfOY4McXLeH8OxOINqNB2+8wKgDraxa3pLRgPZzVPexVcUxzVLA/ME3/eEv8AWxGRQLmxF1Wkuh1C6NbLuQOW4nigxZcyU7NmA7/ebKRcNckW3W4vtffSaki6RfCOyuEoa0aBdvtt/U7j5yTrYxUBBdUUBjlpLe2UMW1AsD3TyijgKpZXqVdiGCi5HU9AN2Gg2trNlcPSWofhztdrE6kaAkKeQ7vLmJWmvWSwJRM7WVlZu8Gvcm1yANB1A1EwYTEONKjqzEBgF2FtGsbbX5XJHWZ+MqcoYZbqb95iqjmLkanvBRbxkTQxGYFcyZrkkoCAi7sdRyIb1tKlRvaftQKLJRQg1ahOW+oUKbNUYcwp0VfrPpoATOe9pO0DPUFGmSoOujXqNfm7DW5sTpYa2AEgOP8AHjV4o7jRQUpU1+zTUEqPVsrHxJmfiiKlNsTTTNWGU3tfu7BiPAW+Q6S3rHbWGXD+tbZGqVKag0cxcm172K+NyDpe06R2M7WNXRaFbWsgpkNa2dRVpKbjkwuPQ+BnIsTVbEUaWYinVJGXVlBGbRumvIH06ST7J1H/ALSwiByW97TDMD8VrB7+BAMzN2ueW7luO4dmKl6NM/ZxOIT93FVqf5S4yp9m0Hu6IAsGq13/AHqtWrf1/nLZJW4RESKREQEREBKhx+mPfqDsWNP99df+JLfKt2zpkAONxYjzU/8Aaax9TLx8lYqgabsjfErFT5qbH8pba1f9JwyuNjRWkf1qNSpSP+HIfWavtLwHueJYi3w1G9+vitYCpp4XYj0mPhuJb6HmAzHD1dulOuuU+mdF+cT0rvHA6t1kuDpOZ+znimKq3NdQqWAXQDUb6XzfOdGRp0c4VmtY+nz2H7wWQXE6V6VUDdbVV/YIY/4S0nGPLY9enjNJqgDhiNNiOVjy/iX9mN67VOcIxJekrAC1r3JAA0vr/wBplxGNVRdmZgQSMgFrA2PeJ69LcuZF4bsnV921TCtqFPdv9ZDqp9VMstLCohzAai/eN2bW19Tc62HnaZymq01GNQhTRRQWGrNc2syg946m4zWuOhNplXAF6bJWbNcg6WutrWAJHhvYbyAx3bdbH3NMsb1Fu+gDUwLgqNTqQNxqZGVeL4rEZWXMKbCm9lsi2JIqUyxtrlZTYncHpIbXKpiaGGUKzqoUEAE3YD4jpqeQPoJDYrtrSFvdozZgGDN3RlsGJtvouY2NtVt4yv8ADOy7uczNmutO9g1malmRWLkW1TTnc67SycF7MLTyl1QgX0bvnUsdTouhY2sNtJBBf2tjcUcqBgNAwpggL3mp1AX3DC6sNeU3+z/ZqvTqpWqOqlTcrq7Nmp5KgLbakU2vc/DLhkGmg0uBpsDa4HyHygwrDiKYYWIBHQ6jrKvx2ramQumfuC3Kmu9vM/hLJj6uVDbc2UebaD87+krWMQVH0PdXuLoTt5bC99ZYzk492l7NN773qXF9yNxbY+Y0+U96NGsmXuHW1suoOmx2yka72Fh1vOl1sAxuQNBYk3FgDtvIx6Xe8vzmvPUmVivDsqMQ4d+61gL6k732vbqLy34TsjhcBUo1kDNWRatZnY3ORaTAhVFlHfqU9bX8Z78JoZqijlfXy5yy42kKlQDmzLT/AGEPvavoSEX0mVxvSQ4DhfdihTP+zpLf9YKFP8Rk/I/hQuXfqQB5Dn+Nv2ZITNahERIpERAREQEjO0OGz0W8NfTYyTnhluCDsdIHzb7X+GE0sPiQNULYWp6XqUfwNQX+6JTOx9VTWNByAmJRsOSdlZrGk3pUVNel53ftfwIVRWwrWArrlUnZaynNRbyvp5MZ831qRRmRwQykqwO4INiD4gzV92zPNOj9geMuKlShV7tRSdNjcaMD43E6rhq+ZQROGVcYGqUMfc6sKeJy7iqo1f8AbXvbbhp1DhuELnN79/dtYqFJAsduc3GL0tl+c1MWne8CD/W38/V5t09pj4glwLaePQ7g/n6GURddyMtZb56PdfqaV9/NTf0J6S8cOxgqoGB85S1cq2YDXYqdfNT139QR1nvwzG/RHFtaDmy/dO5pk9eh5j1l1ua/Ysqz4bs/h0ZmFJSzN7w5u9ZtdQDoNzsJKZRa1hbp+ExUKwcBlNwZlvOTbFXxSoVBJuxCgAMdzYE5Qcq30zGw1AvqJF8T421Ike7sA1sxIPdX3bMbXCqMrk3Zha2x1EkK+CV3VyWBUWsDoQGDi481EzGkt82UXBuDYXBtluOhtp5QIbimHrPVspc07A27qqDdSNW7pHc5q5BJ0AN5MrewzWvYXttfnbwnszAC5IA6naYlrK3wkHS9xqNyNxpuD8oEdxeva33Qz+oGVfxb8JD4BQKeYk6nL6H+eg/GbXHn1YeCL+bH+Uh6LWuORtf0Oh85rGsb7SVaqGVgtmIBJB+yCBrbxMh6+EyuV3ta/hcA2krTo+9P6I3N8ynUXymxGm+2xmStgr2ZSCW0YbZWXRs1uQINz8uU1lVrV4PTysWG4sB4s3wj+Z8LyYwQ+Kpvp7un97W7MPFnP4Caa4bZFJuQdeYU/G5+82w6C0neGUAzi2lOlpbq9tB5KD82HNZgiWwtHIgXoNT1O5PqbzLETDZERAREQEREBERAhe0nCxWW+3IkbjofQ2+c5D7VewavTqYuiv6cENWte1QWAzhdgdLm3MnpO7sLix2kDxHDZTa19Da/10O6m/P/AKdTNT4lfJnBuICkWVxmpVRkqKN7XuGX7ynUS/8AYvjf0Z/oldrro1Gr9V0bVbeB5dDccpH+1HsScJUOIognD1Df/wAtjup8JW+DYtKiDDV2yC5NGsdqLndWtr7pjv0Pe63suuks2+gMPi7i3+jNkPfQzlvZztG9FzhsWClRLAEn4hyIOxBFiGGhBl9w+ODDf1/rNubaxNPmNf5gbW+8OXqOemAWIKkBkYd5dbEdRzBB9QR5zO1flNetTOpXXnYGxv1B5NoPA2F+Vgy4DHvhSLkvSOgc8ui1ANj0bY/hLfguIpUAsbE8j/I85RKGOC6Nax7puO7c/VdTfKT9k6HkTa82adHLrSbKD/s2PcP6rHbyPzlsmXvValXnEVcqlrXtbwGpAuTyAvcnoDND6ZWe4poosfiJJBXYMpsAQTcW6KTzEhsNxWqlgSQfsvqPQ8x5Gb68cfmgPkSPzvMXCz1rbaq8JzDNUcs1uegB7hfUWOUmmDbTYbEXmHDYB6bh3rIgzEZKYyrUubKrGoWLHbax5DTQ6eN4iKts9EkC/dL90301FtdCR4gm8xVeIsTcKinTW2Yi2xF9AfGZTk9ONveqw+9/lUfykeVmZ7sSxJJPMzLToi12PkOssjPrS4ObVmTUlXFYa2yKw7xtbVbgj1lhRSoYKmgN8rHXYWG25K87f1r54hTeqooj3lWndLqWyKpZWdHt3STlGlrj11nMJRqM5VT7ypoDf+7pDcGpbdtiEGp52Gs3bL202cJRa+VTetU7xbcIu2c+A2Ucz6mWbC4daaBF2HzPMknmSbknqZh4dgFoqQCWZjd3PxO3U9B0A0A2m3OVrUmiIiRSIiAiIgIiICIiAmLE0A62PmD0PWZYgVTimADK9OqgZGFnTcMD9Zf9fjv8/e0DsDUwLGrSvUwzG4Yamnf6reHQz6or0A4sw/qPKV7iPDSlwVDo2hBAytfqDsfwM16z4+XsBxhHprQxeY010p1l1q4fwF/jpdUPmCOe9W4hjcH7txV97QOlOovepVPC9rq3VWsR0kx7VuyNHCMlbDJUWm5IdbEpTboG+re+x9JS+FcWq4ct7tu64s6MA1OovR0a4bn4i+lo3Z0upXSeB+0FKllYZW+ydifun/tLDT7Sq47oProPnOSYfE0GXuO+GqW1JAqUm9UX3lPys/nMVTC4pbut6i6kvTK1F82KXy8visZeTHF1jFY9XN2ZVaxAYEHTmCbFSvVW08J60OINTGjXX7t3pjzUHPT/AGSyjkgnKMP2jqr4/MTYXtTUHIX3uNPXSa5Q4uu4ftC2UnIaijc0v0q+qKC4/aRZ70e12EvY1FRualgh9Uc6fKcfbtKzEMR3hrm5jyI1EkKHbOubLnep91gKv/FDSzLXlNV1z/8AI8Na/vlA/WS38pp4jtxgE1NZW/Vs38N5zGp2rCmz4XDFvvYagD62At8oHb2ov91QwyeK0aN/xQxc79XVdBTte+IOXBYOvWJ2ZhkT97f8J4xGErObY/FLTHPC4e5Yjo5U5v3iBOfDtRxHGHJ75wmxy3C66WyjQnwtOv8As89nZRVq4oG2jCm3xOeRq9F+58+kzyNJvslwQPSBVPo1C1lVSPfVF6lhpTU/c1O+Yc7lhcMlJQlNQqjYAWHj6+MygTzMW7ak0RESKREQEREBERAREQEREBERATwRfQzzECA4r2bSpmKWBYWZSAUcdGU6Eb6H8Jxjtt7NaSsWpg4Vzfum5oMfundP8QHhPoaY69FXBV1DKdwwBB8wZd/U18fGHE+DVsObVE05MO8pHUMJpUazIQysVYbEEgj1E+reK+zPBViWQVKDHU+6chSfGm11+QEq/EPYqjXy1abfrUyjerU21+UdHbg541WI77Cp41Up1CP2qikzz/ap50qB8fdqP4bCdWxXsKr37r0beFV/81L+c1v/ANFYr7dMf+of/rgcwfijckor5UqR/iBMx1cdUbQu1j9UaL+6LCdaw/sGr/XrUf3nP/L/AJywcN9hlBTerWv4Kv5M5I/wwOBUMMzmyKW9NB5mXnsh7MMVjCGK5af2jdU/eI737IM73wbsDgcNYrRDsPrVO/tzC/AD4hRLOBAqXZHsDhsCFYAVKo2ciwQ7fo11y+ep1OttJbYiRSIiAiIgIiICIiAiIgIiICIiAiIgIiICIiAiIgIiICIiAiIgIiICIiAiIgIiICIiAiIgIiICIiAiIgIiICIiAiIgIiICIiAiIgIiICIiAiIgIiICIiAiIgIiICIiAiIgIiICIiAiIgIiICIiAiIgIiICIiAiIgIiICIiAiI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1" descr="data:image/jpeg;base64,/9j/4AAQSkZJRgABAQAAAQABAAD/2wCEAAkGBxQSEhUUExQUFRUXGBcVGRYYGBQaFxYXGBgXFhgYGBgYHSggGhomHxYVIjEiJSkrLi8vFx8zODMtNygvLisBCgoKDg0OGhAQGiwkHCQsLCwsLCwsLCwsLCwsLCwsLCwsLCwsLCw0LCwsLCwsLCwsLCwsLCwsLCw3LCwsLCwsLP/AABEIAOEA4QMBIgACEQEDEQH/xAAcAAEAAgMAAwAAAAAAAAAAAAAABQYDBAcBAgj/xABJEAACAQIEAwUEBgcFBgYDAAABAgADEQQSITEFQVEGImFxgQcTMpEUQlJiobEjcoKSssHRFTOiwvBDk7PD4fEkc4OUo9MWF1P/xAAXAQEBAQEAAAAAAAAAAAAAAAAAAQID/8QAHREBAQACAwEBAQAAAAAAAAAAAAECERIhMVFBIv/aAAwDAQACEQMRAD8A7jERAREQEREBERAREQEREBERAREQEREBERAREQEREBERAREQEREBERAREQEREBERARPV3A3Npr1MX0Hz/pGhtTwTaQnE+M06C5q9enSXq7qg9LnWVHHe1PhdMkfSDUI+xTqN8mKhT6GXQ6Ma6/aHzE8fSF+0PnOTVPbPgAbCli28qdMfnUvKDxn2j8Qq4pzgqlcUmy5KRpU2YWRQwtlb62bnzl0m302rA7EGeZwrs92m4+5XNg0qLz94vuXt1+IEfumdR4LjMWyXrUDTb7Kv7wfN1W0cTayRNSniX+tTb0y/lmnuMYOYdfNTb5jSTVVsRPSnVVtiD5T3kCIiAiIgIiICIiAiIgIiICIiAiJ4JtA8yK41x2jhqTVatRadNfidtvIDdmPIDUzR7YdqKGBw7Vq7WUaKo+Oo/JFHX8p8w9sO12I4nWz1TZAT7uivwUx4dW6sdT4CwFF07a+2WvWYpgb0ad7e+NjWceHKmPAXPiNphx3tJ4pj8tPDL7i4A/RKWqOba2axI690AjrNPsF7OGxa/SKzCnhxcl22IG+W/wAW2+35G4cJ49S9+MLwmgTRBy18X3QxX7jsDc38LHXKo+Iak+s2/FYo+zqqzB8dXK1X1CHNWxD+Pu1JNtdSTpztLfwj2YUdL0rDe9Zszf7uiVVfV28pe+F8MSkCVUIDqzEku3i7tdmPmSZt1aihcz92nyU6FvFudui7nnNJr6g+G9jMInw0Ue2mdwoQdR3QM34+cmMtGkMqKrHkigIn7qC9vO8ieLcdykKbqSO7SW3vCNgSNqa8tdTtod/FDhtWoL1m9yh/2a6sf1r7nxe9+aiUb540wuAyLl3SmtyPO17fhNf+1ajf/wBLdSyAf4SZmp4WjT+FdBtfW3keXkLDwnk4xBzAPpM9JtiXH1B9a3m4/ms26HFKg53/AB/EWmIYtTzB9bz2AQ7qp9LfiJDbdXiKt8aftDW37Q1m9QxBtdGDjoTr6MPyI9ZX8Vggw7jMjcu8Rb9VgNPUGYaVR6dg2YsPrAKHI8h3X9IXa4UcQG02bmp38/EeI0maV7D8QVwM9rX0cXFj480b8JKUcUVIVze+ivsCeQbo34Hw2ksa23YiJlSIiAiIgIiICIiAiIgJA9oONU6NN6lR8lKmMzN4bC3Uk6AcyZJcSxORfEz529tPas1a30Km36Okb1SDo9b7Pkm3nm6CWfUVLtv2rq8SxBqvcILrSp30pp08WO5PM+AAFr9lfs9GK/8AGYvuYRLkAnL73Lq1zypC2p52t1tBezXseeI4mznLh6VmrNe2hvlRT9prHyAJ5C/T+2PEDjaq8LwOmFpBRiGpfD3bZcOhGlhbvW8tLEGwqO4txCpxqr7jD3o8Npdy6jK2Iy8lGy0xYWFuVzrYL0Hs7wSnh6a06ShFXkOX9Sep1mLgXAxQRUUBQBYAch00kvbZAbC12PRRv6nb59JpDFYkKucglQbU0GpqPysOeu19NydBKd2k7Q1KTpRpAVsfW+CmNUoKd2PW2veNr2OwuTJ9s+0K4Oga5GZyAlGnzu2iqBuCdzzCi2+8V2L4A2HVq9c58biO9VY/UB1FNeijS9ugGwFlSpLs9wZMGpd299iXOapVOpzHSy/lfwsLAACSLVH27o/GbWGwXMzfp0LbCS3ZpEpwy/xa+eszpwpeg+UllpTIEkXSFfhCnkPlNapwgr8DEfiPkZY8k8FIOKrGrUp/GLj7Q/mJsLVDDkR0/wBbGTVbDA8pCYzhxQ5k9RyMrNmmNhlOYHwudfRx9YeO/wCUzYXiiqz0n+FQM6HU01f4X1+OidRm5EEctNelXv8AkQfyMzY7Be/VXpkJXpf3bnUa2DI4+tSewDL5EWYAgsWLB1ypCMbg/Ax1J55WPM22PMDqLnflI4DxRSRQcFFcsiKT3qNamMz4cnqBapTb6yajQC9uwVcsCG+NdD49GHgfzBHKZsajZiIkUiIgIiICIiAiJr4+tkpsfCBS/aB2j+i0K2I0vTXLTB51n7tPTmBqxH3TPl6mrVagGrO7AanVmY8yeZJ3nTfbfxclsPhgeRxL9C1Tu07+IVT/ALyVn2c0FWtUxdQXp4Oma+trGrcJRX98hv2Jq93Sfi3YnssvuqPDvpNOkVvUrItnrVq50Y5QbBFACrc7a21nRexfAVwdL3aoFUHun67aC7P4k325WlC9jvCjVerjaurOxVSel7sb+enpOuoJusvd3sPEzWqaLrs1nb9Uf3aeu58Mw5xU7zZepC+n1vwvNHj2OyIzdAXt1J7tMfwfOJN9fRW6mGOM4iKlQXpYXVQdmrMdD+zlJ9KZl3weG5mRnAMDlRRzsCT1NtSfGWSkloz91B5RJlCzyolTxWBxdRmNSsVph2tayLlDAi/w3FrrfW9xvyw0sON4nRo/3lRV8L97l9Ua8x85C1+2VM3FGm9S1wSe6q2Kgk7mwzKdQNPKenDOzFC25caC+pBGW3xMAG0ABsOnmN/E1MPhgcz0qYvfvG5N/iAU6C/gOvWBucExj1qeaooVg7qQDcWDG3M62tfxvN699pReI9taAzBEqV73+MkU7XuBlPIWFu7fTeU/tBxF8a16rMEy5fcq7ilz1KA2Y68xymblE5Oz5wbC41213ExVlFpxns9i/o2PwlW9kJ+itvYJUAVAOgDin4ACdsMsu1l2rfEsJl76jzHUdZ4wGJykH5+IjhOKLU1atXZ6lUke6KIq0nXN7ymmVAe6VYd5mJyzVqp7tyOW4/pKzemftHw4H9KrFVfIrsu6FTehiFB+tSe1+RRmvcKBJDhfEWZErOAjoTSrqL2Uqcr2va6ggOpO6G/1o4bUDo1NtRY6Hmp0I/11mjgKop18hsRVvRa9u9WpIGpkjmalDf8A8kQq5xNLhFS9PKTdqZNM9Ta2UnxKlT6zdmWiIiAiIgIiICQnamp3FQbsQPmbSblW7T4nLVQnZA1T9xC/+Wax9S+Pmf2hcQ9/xHFPyFQ01/Vpfo1t6ID6zec/R+DKNnxmIZj1NLDrkUeWd6nylRqOWJJNySST1J1Jlo7anLT4fQXZMHSe33q7PWb55xEK7j2IwK4fCUqYtdUW/ixF2PzvLCKsq3ZLEu2Hpk06mbKoN1y6ga6va/pJ9lexPdGl+Z/p+c6WMSvai12PWxA82IUfxGV3tNWzvSQbVMQNPuUwW/MJJ3BltWNtwdNNg5/MLK3WGbF4QdBWb1IUfylx6yF54fTsJILNfDLpNDtXh2fCVQjMrBc4Kkg93vEXHUAicmkZ2h7fYXDs9G9arVUgMlFDdTobGo9kGnje0jsf7QKSk+4pM5sBnc5QbbdWP4TnZbWLznyrPJYeIdrsVW3qZAeVPu/j8X4yFLXNybk7k6k+pmK89ryXtGUGe6matSuq/EwH5nyHObvD8DiK5tRoVG8WBUeeuv4RINfHYf3iMoOUnZuasNQR4g2M6t2G7SnH4dqjoKdSnUak6Bs1ioBvew3vfaVXB+z6swvicQtIc1p7/vb/AIiWvs7wmhglZcMtRy5BZibhiL63Ol9es3jNNY9MXFKWR6rAfA1PGL5D9FXCjrkDHzqza4xhr2I3B/6TcqFz3iUSwOo1YDQnvHQDQddhIPiVcKTZmJ0+I/D/AEJ/Dz20Vk4bWy1F88p9dJ79oEFPPVG6qtf/ANu2drDq1N6i+QkdTMsWMQP7onYkX8Q6shH/AMn4QYt/Atasw5OgYdLobE+oemP2ZKSqdmazGjgWY3coKbn7wpNn/wAVMS1yVsiIkCIiAiIgJQO3lYquIYbrhcUR6Uqkv85724pF1xCj62Hxajz93V/pNYpXy9OpfRl/tJG506eEpqOQUYWlrOWzoFWsTxSlUH+0w2GceuGpfzBlxTJ2zB1NN5sMeUr3AfpDgF2RVB+EC9x5yw5dJusRjXRD1t/lf/rK6o/8VhT9yqPkR/WT9Ud7zX8rr/zJX8S1mwz/AGarIf8A1FFv4DLj6sdAo7TYAmrhmuBNkGcm3COJ0BTrVUU3VHdAddlYjnz0mjVrqvxMB4cz5AamdL452CWviqlZ8QadJyGyLoc1hm1FtyCd/rSU4R2TwmH1pYfMft1NPPfcfOY4McXLeH8OxOINqNB2+8wKgDraxa3pLRgPZzVPexVcUxzVLA/ME3/eEv8AWxGRQLmxF1Wkuh1C6NbLuQOW4nigxZcyU7NmA7/ebKRcNckW3W4vtffSaki6RfCOyuEoa0aBdvtt/U7j5yTrYxUBBdUUBjlpLe2UMW1AsD3TyijgKpZXqVdiGCi5HU9AN2Gg2trNlcPSWofhztdrE6kaAkKeQ7vLmJWmvWSwJRM7WVlZu8Gvcm1yANB1A1EwYTEONKjqzEBgF2FtGsbbX5XJHWZ+MqcoYZbqb95iqjmLkanvBRbxkTQxGYFcyZrkkoCAi7sdRyIb1tKlRvaftQKLJRQg1ahOW+oUKbNUYcwp0VfrPpoATOe9pO0DPUFGmSoOujXqNfm7DW5sTpYa2AEgOP8AHjV4o7jRQUpU1+zTUEqPVsrHxJmfiiKlNsTTTNWGU3tfu7BiPAW+Q6S3rHbWGXD+tbZGqVKag0cxcm172K+NyDpe06R2M7WNXRaFbWsgpkNa2dRVpKbjkwuPQ+BnIsTVbEUaWYinVJGXVlBGbRumvIH06ST7J1H/ALSwiByW97TDMD8VrB7+BAMzN2ueW7luO4dmKl6NM/ZxOIT93FVqf5S4yp9m0Hu6IAsGq13/AHqtWrf1/nLZJW4RESKREQEREBKhx+mPfqDsWNP99df+JLfKt2zpkAONxYjzU/8Aaax9TLx8lYqgabsjfErFT5qbH8pba1f9JwyuNjRWkf1qNSpSP+HIfWavtLwHueJYi3w1G9+vitYCpp4XYj0mPhuJb6HmAzHD1dulOuuU+mdF+cT0rvHA6t1kuDpOZ+znimKq3NdQqWAXQDUb6XzfOdGRp0c4VmtY+nz2H7wWQXE6V6VUDdbVV/YIY/4S0nGPLY9enjNJqgDhiNNiOVjy/iX9mN67VOcIxJekrAC1r3JAA0vr/wBplxGNVRdmZgQSMgFrA2PeJ69LcuZF4bsnV921TCtqFPdv9ZDqp9VMstLCohzAai/eN2bW19Tc62HnaZymq01GNQhTRRQWGrNc2syg946m4zWuOhNplXAF6bJWbNcg6WutrWAJHhvYbyAx3bdbH3NMsb1Fu+gDUwLgqNTqQNxqZGVeL4rEZWXMKbCm9lsi2JIqUyxtrlZTYncHpIbXKpiaGGUKzqoUEAE3YD4jpqeQPoJDYrtrSFvdozZgGDN3RlsGJtvouY2NtVt4yv8ADOy7uczNmutO9g1malmRWLkW1TTnc67SycF7MLTyl1QgX0bvnUsdTouhY2sNtJBBf2tjcUcqBgNAwpggL3mp1AX3DC6sNeU3+z/ZqvTqpWqOqlTcrq7Nmp5KgLbakU2vc/DLhkGmg0uBpsDa4HyHygwrDiKYYWIBHQ6jrKvx2ramQumfuC3Kmu9vM/hLJj6uVDbc2UebaD87+krWMQVH0PdXuLoTt5bC99ZYzk492l7NN773qXF9yNxbY+Y0+U96NGsmXuHW1suoOmx2yka72Fh1vOl1sAxuQNBYk3FgDtvIx6Xe8vzmvPUmVivDsqMQ4d+61gL6k732vbqLy34TsjhcBUo1kDNWRatZnY3ORaTAhVFlHfqU9bX8Z78JoZqijlfXy5yy42kKlQDmzLT/AGEPvavoSEX0mVxvSQ4DhfdihTP+zpLf9YKFP8Rk/I/hQuXfqQB5Dn+Nv2ZITNahERIpERAREQEjO0OGz0W8NfTYyTnhluCDsdIHzb7X+GE0sPiQNULYWp6XqUfwNQX+6JTOx9VTWNByAmJRsOSdlZrGk3pUVNel53ftfwIVRWwrWArrlUnZaynNRbyvp5MZ831qRRmRwQykqwO4INiD4gzV92zPNOj9geMuKlShV7tRSdNjcaMD43E6rhq+ZQROGVcYGqUMfc6sKeJy7iqo1f8AbXvbbhp1DhuELnN79/dtYqFJAsduc3GL0tl+c1MWne8CD/W38/V5t09pj4glwLaePQ7g/n6GURddyMtZb56PdfqaV9/NTf0J6S8cOxgqoGB85S1cq2YDXYqdfNT139QR1nvwzG/RHFtaDmy/dO5pk9eh5j1l1ua/Ysqz4bs/h0ZmFJSzN7w5u9ZtdQDoNzsJKZRa1hbp+ExUKwcBlNwZlvOTbFXxSoVBJuxCgAMdzYE5Qcq30zGw1AvqJF8T421Ike7sA1sxIPdX3bMbXCqMrk3Zha2x1EkK+CV3VyWBUWsDoQGDi481EzGkt82UXBuDYXBtluOhtp5QIbimHrPVspc07A27qqDdSNW7pHc5q5BJ0AN5MrewzWvYXttfnbwnszAC5IA6naYlrK3wkHS9xqNyNxpuD8oEdxeva33Qz+oGVfxb8JD4BQKeYk6nL6H+eg/GbXHn1YeCL+bH+Uh6LWuORtf0Oh85rGsb7SVaqGVgtmIBJB+yCBrbxMh6+EyuV3ta/hcA2krTo+9P6I3N8ynUXymxGm+2xmStgr2ZSCW0YbZWXRs1uQINz8uU1lVrV4PTysWG4sB4s3wj+Z8LyYwQ+Kpvp7un97W7MPFnP4Caa4bZFJuQdeYU/G5+82w6C0neGUAzi2lOlpbq9tB5KD82HNZgiWwtHIgXoNT1O5PqbzLETDZERAREQEREBERAhe0nCxWW+3IkbjofQ2+c5D7VewavTqYuiv6cENWte1QWAzhdgdLm3MnpO7sLix2kDxHDZTa19Da/10O6m/P/AKdTNT4lfJnBuICkWVxmpVRkqKN7XuGX7ynUS/8AYvjf0Z/oldrro1Gr9V0bVbeB5dDccpH+1HsScJUOIognD1Df/wAtjup8JW+DYtKiDDV2yC5NGsdqLndWtr7pjv0Pe63suuks2+gMPi7i3+jNkPfQzlvZztG9FzhsWClRLAEn4hyIOxBFiGGhBl9w+ODDf1/rNubaxNPmNf5gbW+8OXqOemAWIKkBkYd5dbEdRzBB9QR5zO1flNetTOpXXnYGxv1B5NoPA2F+Vgy4DHvhSLkvSOgc8ui1ANj0bY/hLfguIpUAsbE8j/I85RKGOC6Nax7puO7c/VdTfKT9k6HkTa82adHLrSbKD/s2PcP6rHbyPzlsmXvValXnEVcqlrXtbwGpAuTyAvcnoDND6ZWe4poosfiJJBXYMpsAQTcW6KTzEhsNxWqlgSQfsvqPQ8x5Gb68cfmgPkSPzvMXCz1rbaq8JzDNUcs1uegB7hfUWOUmmDbTYbEXmHDYB6bh3rIgzEZKYyrUubKrGoWLHbax5DTQ6eN4iKts9EkC/dL90301FtdCR4gm8xVeIsTcKinTW2Yi2xF9AfGZTk9ONveqw+9/lUfykeVmZ7sSxJJPMzLToi12PkOssjPrS4ObVmTUlXFYa2yKw7xtbVbgj1lhRSoYKmgN8rHXYWG25K87f1r54hTeqooj3lWndLqWyKpZWdHt3STlGlrj11nMJRqM5VT7ypoDf+7pDcGpbdtiEGp52Gs3bL202cJRa+VTetU7xbcIu2c+A2Ucz6mWbC4daaBF2HzPMknmSbknqZh4dgFoqQCWZjd3PxO3U9B0A0A2m3OVrUmiIiRSIiAiIgIiICIiAmLE0A62PmD0PWZYgVTimADK9OqgZGFnTcMD9Zf9fjv8/e0DsDUwLGrSvUwzG4Yamnf6reHQz6or0A4sw/qPKV7iPDSlwVDo2hBAytfqDsfwM16z4+XsBxhHprQxeY010p1l1q4fwF/jpdUPmCOe9W4hjcH7txV97QOlOovepVPC9rq3VWsR0kx7VuyNHCMlbDJUWm5IdbEpTboG+re+x9JS+FcWq4ct7tu64s6MA1OovR0a4bn4i+lo3Z0upXSeB+0FKllYZW+ydifun/tLDT7Sq47oProPnOSYfE0GXuO+GqW1JAqUm9UX3lPys/nMVTC4pbut6i6kvTK1F82KXy8visZeTHF1jFY9XN2ZVaxAYEHTmCbFSvVW08J60OINTGjXX7t3pjzUHPT/AGSyjkgnKMP2jqr4/MTYXtTUHIX3uNPXSa5Q4uu4ftC2UnIaijc0v0q+qKC4/aRZ70e12EvY1FRualgh9Uc6fKcfbtKzEMR3hrm5jyI1EkKHbOubLnep91gKv/FDSzLXlNV1z/8AI8Na/vlA/WS38pp4jtxgE1NZW/Vs38N5zGp2rCmz4XDFvvYagD62At8oHb2ov91QwyeK0aN/xQxc79XVdBTte+IOXBYOvWJ2ZhkT97f8J4xGErObY/FLTHPC4e5Yjo5U5v3iBOfDtRxHGHJ75wmxy3C66WyjQnwtOv8As89nZRVq4oG2jCm3xOeRq9F+58+kzyNJvslwQPSBVPo1C1lVSPfVF6lhpTU/c1O+Yc7lhcMlJQlNQqjYAWHj6+MygTzMW7ak0RESKREQEREBERAREQEREBERATwRfQzzECA4r2bSpmKWBYWZSAUcdGU6Eb6H8Jxjtt7NaSsWpg4Vzfum5oMfundP8QHhPoaY69FXBV1DKdwwBB8wZd/U18fGHE+DVsObVE05MO8pHUMJpUazIQysVYbEEgj1E+reK+zPBViWQVKDHU+6chSfGm11+QEq/EPYqjXy1abfrUyjerU21+UdHbg541WI77Cp41Up1CP2qikzz/ap50qB8fdqP4bCdWxXsKr37r0beFV/81L+c1v/ANFYr7dMf+of/rgcwfijckor5UqR/iBMx1cdUbQu1j9UaL+6LCdaw/sGr/XrUf3nP/L/AJywcN9hlBTerWv4Kv5M5I/wwOBUMMzmyKW9NB5mXnsh7MMVjCGK5af2jdU/eI737IM73wbsDgcNYrRDsPrVO/tzC/AD4hRLOBAqXZHsDhsCFYAVKo2ciwQ7fo11y+ep1OttJbYiRSIiAiIgIiICIiAiIgIiICIiAiIgIiICIiAiIgIiICIiAiIgIiICIiAiIgIiICIiAiIgIiICIiAiIgIiICIiAiIgIiICIiAiIgIiICIiAiIgIiICIiAiIgIiICIiAiIgIiICIiAiIgIiICIiAiIgIiICIiAiIgIiICIiAiIgf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3" descr="data:image/jpeg;base64,/9j/4AAQSkZJRgABAQAAAQABAAD/2wCEAAkGBxQTEhUUExMVFRUXFRgYFxcYGBQVGBYXFxUWFhUXFxcYHSggGBolHBYUITEhJSkrLi4uGB8zODMsNygtLisBCgoKDg0OFBAQFywcHBwsLCwsLCwsLCwsLSwtLCwsLCwsLCwsLCwsNCwsNywsLCwsLCwsLCwsLiwzLCssLCwsLP/AABEIAKABLAMBIgACEQEDEQH/xAAcAAEAAgMBAQEAAAAAAAAAAAAABQYDBAcCAQj/xABFEAACAQIDBQQHBQcCAwkAAAABAgADEQQhMQUGEkFRImFxgQcTMpGhscFCUmJy0RQjM5Ki4fBDglOy8RY0RFRjg5PC0v/EABcBAQEBAQAAAAAAAAAAAAAAAAABAgP/xAAdEQEBAQACAwEBAAAAAAAAAAAAARECITFBcTJh/9oADAMBAAIRAxEAPwDuMREBERAREQEREBERARE+XgfYmtjcfTpLeowUWvnOd7W9LNFaq06YupazVOSjqL6mB0wtMH7bT+8PLOcs2r6SqPFaij4huvsr8c/hIv8A7Z46qbU6dOn3WLtA7MManU+4zFi9r0aSl6lQIo1ZshOU0X2q+bYhKY71F/cBefNr7Pq4ik1Cvi3q8QzVKag+/kPGXFdSwG8OFrfwq9NvBh9ZJXnBtm+j/CUzdme/QOSfPhsPnLjgHSkLU/Wfzv8AJbRhjpMSlUtov1b3ufrN+jtc5Xb33jDFmiRWH2pfofAyRp1wdJEZIiICIiAiIgIiICIiAiIgIiICIiAiIgIiICIiAiIMBKfvdvpSwqEhhlccWtz91B9o9+gmLf7e6nhqbrxW4R22GuelNerH4T894/aNbH1wbZ6Ig0Reg+p52gSu8W9VfGvYlgt8kBJv04vvH4TFQ2WqZ1Tdv+Guv+48vCb2AwIpdil26h9p/ovQd8tuxd3VTtv2mPXQSq1d39kqy3dCo5IMgR+I6nzlopKEFlARegsB5zJSozQZjXay/wAMHycjLiP4RnlzMRSriy3skhTpb2n/AC9B+L3TcwuBPD2rU114Rr4sx1PjPVVqWGptVqNYDVjmWJ0VR1PQTQwtOvi+1UU06Z9mkLk25GoftHu0HfKNsYumuVJOM9eX83PyBmYJWbVuEdwt8TcyWwWwCBrw+Gvvm+mwF5n4wK/TwR5v7yTNlcI3J5OjYC8ifjMdTYjDRpMRDNh3HIGbGG2m6Gxz7jr5GZqtN01BmtSU1G055+ECap7dAQtbMD2b2J8JN03uBlbLSUOtsustVXNQGmqkcCjVjzJPSWDZW19Ec+DfrFKn4nwGfZEIiICIiAiIgIiICIiAiIgIiICIiAiIgJF7xbT9RRLC3Geyl9OI8z3AXPlJMzhnpj3vJVkptkxNKn3Kv8Z/M2UecDnW+O3jjK/ChLU0JCHm7E9qoe9jJnA4H1KijTF69S3GRy/COnfInc7BhVfEsPZIVPzZ3PflL3u9spnHrc0LZ3tdiPE6SqmNg7EFFbnNjqZO0aN5qbOwJS/aJubksbkn6SVJCgsfsgm/QDWRUdtRWYLTQGz3LMNAosLX7ybe+ZlVKSMWYKiLxO2gAUdOgyAmsQGpK7rYsOwBdSoOYOXlNbaexVxCDBtWcNxU6jqFFqi3Nqbty6maz0NPd7BvtKsMVVUpRW4oUznwrf226s2R/wCmfTsDs8KMh59Z52bg1pqFUWAElKYgeDQ6T0KMycU08VtejT9qovgDc+4SI3QLRIR940OSI79+g98lcHWLorEcJIuRrbukR6qUAdRIjGbNK9pPdJyfDLqoDD1b5HWaW08DbtKMuY6d8ldo4Sx41854oYhSLEi55Ei/uhWPd7afF+7bUaHrJ4GUjaWHNGpxLoDcfpLbs7FCogYc9ZEbcREIREQEREBERAREQEREBERAREQERECI3qx5o4Wo49ojhT8z9lfnPyvvhiTXxnqqea07UU7yDZj5ted/9Ku0/VrRS4sBVrN1/dKAg8Czn+WcG9HeD9bjVZsxTV6rH8ov8zKLUmzQXoYRPZpqOP8AMbF/oPKdFw1IKABKnuXS9ZUq1jnc2HzMutIZwrNSSYNq0uMJRH+q4U/lGbfAW85tpNbd5uPEq50p0XqebtZfgpieVe8UVNc39ikCzeCgk++087jYdnD4mp7dVifAXyA8AbSPNQmhXfm7rSHgzXb4KZctjUAtNFGgHzmp+folaVPKZbWmtjsalFONyQotoL66SvYnfNdEpFu9iFHusZmoz4vYxqVHZqrEXLBQSbAkWsBrmJsYPYdJR7Fhf7VgPHn3Su1t5a76FUHRRp5maNTEM/tszeJJk1NXOvjsMlxxrf8ACONh16zTr7xoPZpsx6s3D8JWRPUDex+8tdgbMKf5R9TJHdHbLVMIrOxZwzKxOpIP/SVfEUrzNuGrA4mgeTLUXwYFW+KiWDd3w3zGH4UOXGbE9BOI7c35xXrj6p+BV0AAPF+IkjO87fvBuzTr+rFUXBfhvzBIuvxAHnIBvRxhyvrGVagJOqkMM7EEg2Mqpjcza9TH7Mp1qigVAWUnk3CbcQ8bSZ3RxVnamdDmJm2NQWnRSnSRUpgWA7vASLRfV1wRyb5zNVewZ9nlDPUMkREBERAREQEREBERAREQEREBERA4v6aKlmxLdMPTQf8AuVP7GUD0YrZMfV+5hgv/AMj2+hl29OB/7z3/ALMPi5lE3EqcOD2j3rQH9bwq/ejvDFcOXNu2xPgNJbMOZAbmZYSn+WWDDt3Sj1i3tTc9Eb5T7sYhBimtpQpr8G/WY8ff1VTL7B+U8UavYxo/9OkR4G/6RPasGFS+GpD71dj/ACrl/wA0t1faNPDqGqtwgkKtgWZj0VVzJsLyrbPzw1E9Kr/IfpJ3bCFfVVw1jRqAn8rngf4G9+6av54lSm1FFbDPwm4ZCR5ZjLlOaq06LsV2Prlc3Zazg/lJ4l/pYDylRO7lc1GCpZQxsxIAIvlbrMVmo1GmVTJ6hunwi9asqjoB9WP0klhtk4Yeyj1e83I95sIkJFWo55DM9BmfhJTDbFrP9jh/NYfCWQ1vViwFKiPef5VtPFfEgcILPULC4A7II8pcXEYu7wXOrWVe5dfef0m9gNnUqbF6VNmYixY8xrbPLpNlWCrxcC0/aBLa/hPEeRmlSxrIx46nGTcWAyFsxn4S4JI0WbXgUa59o5G4PICQu0sTf2WJUZEm1mN+QHKVrfvf4YdOFRxMxsqg24j48lHMyO2RvAKhRa9XhZgGWkvZ4/M6DXvMzbiya6DhdJpbYpqLtxAMAGt1sTlKhvTvg+DCNTVWLE3BLcIA5E6i/WWStiVr0Vq8Ni1PisdVuAbScec5FmLlhKgKqQbi0zTT2Uv7pPCbkrJERAREQEREBERAREQEREBERAREQOJemykzfteRsKeGYHlkzA/Oc33Na1DGoftUqbD/AG1P7ztXpZwHElS3+ph2Hmmf/wCZwbdit+84b246TIfLMfSVXXdya98NT7haWfDmc+9H2J7DIT7LfAy80TAkVscpHYhrVqy/8TDC3jTZgf8AmE20aae02tUovy4jTPhUA+oERX3d43w1RT9ioreRup+Ylg9YtWk1MhiGThPCCSLjrpeVTYZIrVKIIHrAQL9dR9JaNnB3pBA5Rla/XI3+vymp3x+L6b9K6sSqhWfhuajZsVFgQg52mvU2it+E1WY9EHD4c79Z6XZ9NG9Y79q97khQD0E1a28WEohirBuEFjwDiNr63PnIy3qSn1rKKIAANqpPEb2y1mzQw1XiDtVJtbs2y53v7x7pVMZvwbgU6WRF7sbmwYBuyO43mtV2hjKvEvEUNjw27GYv56iBba2Dw9LtVGUfmIGXgLTAd5cMpVEJOYXsiwF2C6+JkJQ3NdmLVKgHEcwLscyftHuJ68pMYbdbDpYlS5HNj4D/AOogb21TdD3Z6BvcDrKZi8awBBL558TWyUakAaS6Yo5Gc+26WcNw/bP9I0/WBx7ebafrcfxP7ClVUdFv/l5ct7cCtAJjaanisgtqoCjssZD7wboPVbjXI9ALn3S+bouThhQxa2qIOy+bBk5Aj3TlzluY1xzxVFxWNxOKTD+p/it2jTyIyOpVuX952bDn90t7cdrHw0lUwG5i/tYxKuV/CRfOxHXIZnKWvD4fthQSe0M9NMz8bTPDhZZ10vUmLfgxZV8P8+s2J4pLl8J7nVzIiICIiAiIgIiICIiAiIgIiICIiBWt98HxURUt/DOferZMJ+WsXhzhcS6c6VW471vkfMET9h43DipTdDoykeFxrPzL6TtkMlZa3CTk1OrloV0J6ZH+mWDNu9i/VYm1+y4y+Y+c6TQq6TjmxT6xACe1RIBtzU+yfDlOm7GxvEg+MKsaPMe0KHraTpexI7J6MM1PvtMCVZmWpCoarijeliALHLiHRlyYfOXijiRxLVX2agufP2vMN85S8SoWoUPsVjdT92oNR5jP3yR3ZxntYd8je9MnQNbMeBE1x6v8qxY95di/tSIoYIUcMGtxaa5XmpgtzaCG7FnuCM+yLHO1hJDZuN+w1wRpfuyI8RJK8lmeWcaGH2DSXS4FrADK3mM+XWbirRpfdXIkaXtz1zmLaKOyfuyQwIIsbXtyJuMpip7LJ9VxvxFF4SQMnFwRqctPjAz4naoUqqrxswBXMKM8sybnK3TnNyjU4kVrW4lBte9rjS/Oa2HwdNeBdSgPDc3IuRfL3TcAhURt+rw0yObHh9+vwvKhVW5k/vPV7YH3Vv5sbfISDvJRgNIT7g0Fyb6/KenzNh5/pM6URCNzEbQpYdOKq6oOpNszpJbYKh2DggrYWIzBvmSDIR8MHUKVDg5WYA37s9ZNbA2A1KqKq1CqlArUtVPDexHQ5/ASi1CIiZQiIgIiICIiAiIgIiICIiAiIgIiICUzfjY6sC5UFXHDUHXLK/xlzmPEUQ6lToRA/JG1ME+zcYRm1M3I5cdNuXiJaMDjzTIKniUgEHqDzHf3S27/AG6gqq1F8mW5pPbQ9PAzlGysU1Bzh611sxsT9knX/aZVdZwmMDAGbiV5R8FtArl05dP7Sewu0AwyOfSQTWMpCqhQm19D90/ZPiDIxarMbNlVQ2NufQjuPKZqOJnjG0PWWZcnXQ8iOanu+RlVYMPjziEuP46WuuhqW5j8Y+MkNi7yq/ZfIjIk8j0YcvGUWniWvxC6uMj1B6N9Gm5j8XTqj1rMaOIp5lgLrUA1DAak9RNb6quoo4IuDcdRIrGbTVuwFqE3BspA4hfmemWkqFHa70XsA9IGxW+asCL5cpNYfeZx7VNW71NpPCN/gq0wWVFpgDoaj53Jy15CSex8W7q3GjrY5M4txg53A1EgMTvGrgC1RLH7LAX7r8p8p7wuLcKmwFgGN8uRJ1JjUY94K16zdxHwEiw18h75kxBNRy7ak3sNBHEo1PlIrLRpzLxcvef85zArk9w+Jkts7BXsf8/uYG1sfB6E9wA6d3jLXSSwEwYPChR3/Lr5zaEMkREgREQEREBERAREQEREBERAREQEREBERA0Ns7MWuhUgX+yehnD9+d0/Wkqw4KyX4Wtkw+o+U7/I7bOx6eIThcWa3Zfmp6iWUflKhtB6DepxAI4clce0vT8yzPSxlWiwJbjQ6OvP/OktvpF9HtVanGD2iMjnwPbSx+w3dObLVq4dijKQQc0YZf53iB0fZ+1ywFx+kk8LtAHNTcA285zI49av+o9Fulyye/UTbo7QxFPkKg+8h+dtYV1LDrTdg7EBl01uRzGXI9JG7SRfWXACJqoPFwhu8/Z7pS6G95X2lIPflJjC76UTkxgWjD7aq0hw1F4kPI2ZW8ORm7Q2hhn0JpnpfL3HTyMrWG21hT/DreqvqBZkPihyM2zjKDe0KD96saR/lNxKurKi39mqpn0hubL7x+kq5rYD7XEp7mpt8iJI4ChhKhUU1rVCfZCopv8A1aQak3cfaceAN5s4WjxHsL5nM+6Tez92GyPqVTT23uR/tQWv5yfw2w1A7bX7lHq187G58zIK9s/Zfatmz9By/MdFlsweCCDOxPhp4frNijRCiygAdBMkMkREgREQEREBERAREQEREBERAREQEREBERAREQEREDHWoq4KsAwOoIuJRt6/RrQxKkoAD905r/tOqy+xA/Lm8voyr4Yk2ZV6sLr/ADrl75UK2y61M+yfFTf5T9okX1kbi938LUvx4ek19TwLc+Ygfjz9srDUnzF/mI/bXPJf5B+k/WJ3EwH/AJZP6v1gbh4Af+GX4/rA/KdOlWfRWPgoH0kzsvc/E12sFN/Nj7hP09ht1MGns4en5ji+claOHVRZVVRpkAPlKON7reh8izVzw6fibyGi/wCZTq2xdh0cMvDSS17XY5sxHU/TSSVp9kHy0+xEBERAREQEREBERAREQEREBERA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6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11944"/>
            <a:ext cx="8458200" cy="526256"/>
          </a:xfrm>
        </p:spPr>
        <p:txBody>
          <a:bodyPr/>
          <a:lstStyle/>
          <a:p>
            <a:r>
              <a:rPr lang="en-US" sz="2400" dirty="0" smtClean="0"/>
              <a:t>CLRs in the Real Time Market (RTM) for Energy</a:t>
            </a:r>
            <a:endParaRPr lang="en-US" sz="2400" dirty="0"/>
          </a:p>
        </p:txBody>
      </p:sp>
      <p:sp>
        <p:nvSpPr>
          <p:cNvPr id="6" name="AutoShape 9" descr="data:image/jpeg;base64,/9j/4AAQSkZJRgABAQAAAQABAAD/2wCEAAkGBxQSEhUUExQUFRUXGBcVGRYYGBQaFxYXGBgXFhgYGBgYHSggGhomHxYVIjEiJSkrLi8vFx8zODMtNygvLisBCgoKDg0OGhAQGiwkHCQsLCwsLCwsLCwsLCwsLCwsLCwsLCwsLCw0LCwsLCwsLCwsLCwsLCwsLCw3LCwsLCwsLP/AABEIAOEA4QMBIgACEQEDEQH/xAAcAAEAAgMAAwAAAAAAAAAAAAAABQYDBAcBAgj/xABJEAACAQIEAwUEBgcFBgYDAAABAgADEQQSITEFQVEGImFxgQcTMpEUQlJiobEjcoKSssHRFTOiwvBDk7PD4fEkc4OUo9MWF1P/xAAXAQEBAQEAAAAAAAAAAAAAAAAAAQID/8QAHREBAQACAwEBAQAAAAAAAAAAAAECERIhMVFBIv/aAAwDAQACEQMRAD8A7jERAREQEREBERAREQEREBERAREQEREBERAREQEREBERAREQEREBERAREQEREBERARPV3A3Npr1MX0Hz/pGhtTwTaQnE+M06C5q9enSXq7qg9LnWVHHe1PhdMkfSDUI+xTqN8mKhT6GXQ6Ma6/aHzE8fSF+0PnOTVPbPgAbCli28qdMfnUvKDxn2j8Qq4pzgqlcUmy5KRpU2YWRQwtlb62bnzl0m302rA7EGeZwrs92m4+5XNg0qLz94vuXt1+IEfumdR4LjMWyXrUDTb7Kv7wfN1W0cTayRNSniX+tTb0y/lmnuMYOYdfNTb5jSTVVsRPSnVVtiD5T3kCIiAiIgIiICIiAiIgIiICIiAiJ4JtA8yK41x2jhqTVatRadNfidtvIDdmPIDUzR7YdqKGBw7Vq7WUaKo+Oo/JFHX8p8w9sO12I4nWz1TZAT7uivwUx4dW6sdT4CwFF07a+2WvWYpgb0ad7e+NjWceHKmPAXPiNphx3tJ4pj8tPDL7i4A/RKWqOba2axI690AjrNPsF7OGxa/SKzCnhxcl22IG+W/wAW2+35G4cJ49S9+MLwmgTRBy18X3QxX7jsDc38LHXKo+Iak+s2/FYo+zqqzB8dXK1X1CHNWxD+Pu1JNtdSTpztLfwj2YUdL0rDe9Zszf7uiVVfV28pe+F8MSkCVUIDqzEku3i7tdmPmSZt1aihcz92nyU6FvFudui7nnNJr6g+G9jMInw0Ue2mdwoQdR3QM34+cmMtGkMqKrHkigIn7qC9vO8ieLcdykKbqSO7SW3vCNgSNqa8tdTtod/FDhtWoL1m9yh/2a6sf1r7nxe9+aiUb540wuAyLl3SmtyPO17fhNf+1ajf/wBLdSyAf4SZmp4WjT+FdBtfW3keXkLDwnk4xBzAPpM9JtiXH1B9a3m4/ms26HFKg53/AB/EWmIYtTzB9bz2AQ7qp9LfiJDbdXiKt8aftDW37Q1m9QxBtdGDjoTr6MPyI9ZX8Vggw7jMjcu8Rb9VgNPUGYaVR6dg2YsPrAKHI8h3X9IXa4UcQG02bmp38/EeI0maV7D8QVwM9rX0cXFj480b8JKUcUVIVze+ivsCeQbo34Hw2ksa23YiJlSIiAiIgIiICIiAiIgJA9oONU6NN6lR8lKmMzN4bC3Uk6AcyZJcSxORfEz529tPas1a30Km36Okb1SDo9b7Pkm3nm6CWfUVLtv2rq8SxBqvcILrSp30pp08WO5PM+AAFr9lfs9GK/8AGYvuYRLkAnL73Lq1zypC2p52t1tBezXseeI4mznLh6VmrNe2hvlRT9prHyAJ5C/T+2PEDjaq8LwOmFpBRiGpfD3bZcOhGlhbvW8tLEGwqO4txCpxqr7jD3o8Npdy6jK2Iy8lGy0xYWFuVzrYL0Hs7wSnh6a06ShFXkOX9Sep1mLgXAxQRUUBQBYAch00kvbZAbC12PRRv6nb59JpDFYkKucglQbU0GpqPysOeu19NydBKd2k7Q1KTpRpAVsfW+CmNUoKd2PW2veNr2OwuTJ9s+0K4Oga5GZyAlGnzu2iqBuCdzzCi2+8V2L4A2HVq9c58biO9VY/UB1FNeijS9ugGwFlSpLs9wZMGpd299iXOapVOpzHSy/lfwsLAACSLVH27o/GbWGwXMzfp0LbCS3ZpEpwy/xa+eszpwpeg+UllpTIEkXSFfhCnkPlNapwgr8DEfiPkZY8k8FIOKrGrUp/GLj7Q/mJsLVDDkR0/wBbGTVbDA8pCYzhxQ5k9RyMrNmmNhlOYHwudfRx9YeO/wCUzYXiiqz0n+FQM6HU01f4X1+OidRm5EEctNelXv8AkQfyMzY7Be/VXpkJXpf3bnUa2DI4+tSewDL5EWYAgsWLB1ypCMbg/Ax1J55WPM22PMDqLnflI4DxRSRQcFFcsiKT3qNamMz4cnqBapTb6yajQC9uwVcsCG+NdD49GHgfzBHKZsajZiIkUiIgIiICIiAiJr4+tkpsfCBS/aB2j+i0K2I0vTXLTB51n7tPTmBqxH3TPl6mrVagGrO7AanVmY8yeZJ3nTfbfxclsPhgeRxL9C1Tu07+IVT/ALyVn2c0FWtUxdQXp4Oma+trGrcJRX98hv2Jq93Sfi3YnssvuqPDvpNOkVvUrItnrVq50Y5QbBFACrc7a21nRexfAVwdL3aoFUHun67aC7P4k325WlC9jvCjVerjaurOxVSel7sb+enpOuoJusvd3sPEzWqaLrs1nb9Uf3aeu58Mw5xU7zZepC+n1vwvNHj2OyIzdAXt1J7tMfwfOJN9fRW6mGOM4iKlQXpYXVQdmrMdD+zlJ9KZl3weG5mRnAMDlRRzsCT1NtSfGWSkloz91B5RJlCzyolTxWBxdRmNSsVph2tayLlDAi/w3FrrfW9xvyw0sON4nRo/3lRV8L97l9Ua8x85C1+2VM3FGm9S1wSe6q2Kgk7mwzKdQNPKenDOzFC25caC+pBGW3xMAG0ABsOnmN/E1MPhgcz0qYvfvG5N/iAU6C/gOvWBucExj1qeaooVg7qQDcWDG3M62tfxvN699pReI9taAzBEqV73+MkU7XuBlPIWFu7fTeU/tBxF8a16rMEy5fcq7ilz1KA2Y68xymblE5Oz5wbC41213ExVlFpxns9i/o2PwlW9kJ+itvYJUAVAOgDin4ACdsMsu1l2rfEsJl76jzHUdZ4wGJykH5+IjhOKLU1atXZ6lUke6KIq0nXN7ymmVAe6VYd5mJyzVqp7tyOW4/pKzemftHw4H9KrFVfIrsu6FTehiFB+tSe1+RRmvcKBJDhfEWZErOAjoTSrqL2Uqcr2va6ggOpO6G/1o4bUDo1NtRY6Hmp0I/11mjgKop18hsRVvRa9u9WpIGpkjmalDf8A8kQq5xNLhFS9PKTdqZNM9Ta2UnxKlT6zdmWiIiAiIgIiICQnamp3FQbsQPmbSblW7T4nLVQnZA1T9xC/+Wax9S+Pmf2hcQ9/xHFPyFQ01/Vpfo1t6ID6zec/R+DKNnxmIZj1NLDrkUeWd6nylRqOWJJNySST1J1Jlo7anLT4fQXZMHSe33q7PWb55xEK7j2IwK4fCUqYtdUW/ixF2PzvLCKsq3ZLEu2Hpk06mbKoN1y6ga6va/pJ9lexPdGl+Z/p+c6WMSvai12PWxA82IUfxGV3tNWzvSQbVMQNPuUwW/MJJ3BltWNtwdNNg5/MLK3WGbF4QdBWb1IUfylx6yF54fTsJILNfDLpNDtXh2fCVQjMrBc4Kkg93vEXHUAicmkZ2h7fYXDs9G9arVUgMlFDdTobGo9kGnje0jsf7QKSk+4pM5sBnc5QbbdWP4TnZbWLznyrPJYeIdrsVW3qZAeVPu/j8X4yFLXNybk7k6k+pmK89ryXtGUGe6matSuq/EwH5nyHObvD8DiK5tRoVG8WBUeeuv4RINfHYf3iMoOUnZuasNQR4g2M6t2G7SnH4dqjoKdSnUak6Bs1ioBvew3vfaVXB+z6swvicQtIc1p7/vb/AIiWvs7wmhglZcMtRy5BZibhiL63Ol9es3jNNY9MXFKWR6rAfA1PGL5D9FXCjrkDHzqza4xhr2I3B/6TcqFz3iUSwOo1YDQnvHQDQddhIPiVcKTZmJ0+I/D/AEJ/Dz20Vk4bWy1F88p9dJ79oEFPPVG6qtf/ANu2drDq1N6i+QkdTMsWMQP7onYkX8Q6shH/AMn4QYt/Atasw5OgYdLobE+oemP2ZKSqdmazGjgWY3coKbn7wpNn/wAVMS1yVsiIkCIiAiIgJQO3lYquIYbrhcUR6Uqkv85724pF1xCj62Hxajz93V/pNYpXy9OpfRl/tJG506eEpqOQUYWlrOWzoFWsTxSlUH+0w2GceuGpfzBlxTJ2zB1NN5sMeUr3AfpDgF2RVB+EC9x5yw5dJusRjXRD1t/lf/rK6o/8VhT9yqPkR/WT9Ud7zX8rr/zJX8S1mwz/AGarIf8A1FFv4DLj6sdAo7TYAmrhmuBNkGcm3COJ0BTrVUU3VHdAddlYjnz0mjVrqvxMB4cz5AamdL452CWviqlZ8QadJyGyLoc1hm1FtyCd/rSU4R2TwmH1pYfMft1NPPfcfOY4McXLeH8OxOINqNB2+8wKgDraxa3pLRgPZzVPexVcUxzVLA/ME3/eEv8AWxGRQLmxF1Wkuh1C6NbLuQOW4nigxZcyU7NmA7/ebKRcNckW3W4vtffSaki6RfCOyuEoa0aBdvtt/U7j5yTrYxUBBdUUBjlpLe2UMW1AsD3TyijgKpZXqVdiGCi5HU9AN2Gg2trNlcPSWofhztdrE6kaAkKeQ7vLmJWmvWSwJRM7WVlZu8Gvcm1yANB1A1EwYTEONKjqzEBgF2FtGsbbX5XJHWZ+MqcoYZbqb95iqjmLkanvBRbxkTQxGYFcyZrkkoCAi7sdRyIb1tKlRvaftQKLJRQg1ahOW+oUKbNUYcwp0VfrPpoATOe9pO0DPUFGmSoOujXqNfm7DW5sTpYa2AEgOP8AHjV4o7jRQUpU1+zTUEqPVsrHxJmfiiKlNsTTTNWGU3tfu7BiPAW+Q6S3rHbWGXD+tbZGqVKag0cxcm172K+NyDpe06R2M7WNXRaFbWsgpkNa2dRVpKbjkwuPQ+BnIsTVbEUaWYinVJGXVlBGbRumvIH06ST7J1H/ALSwiByW97TDMD8VrB7+BAMzN2ueW7luO4dmKl6NM/ZxOIT93FVqf5S4yp9m0Hu6IAsGq13/AHqtWrf1/nLZJW4RESKREQEREBKhx+mPfqDsWNP99df+JLfKt2zpkAONxYjzU/8Aaax9TLx8lYqgabsjfErFT5qbH8pba1f9JwyuNjRWkf1qNSpSP+HIfWavtLwHueJYi3w1G9+vitYCpp4XYj0mPhuJb6HmAzHD1dulOuuU+mdF+cT0rvHA6t1kuDpOZ+znimKq3NdQqWAXQDUb6XzfOdGRp0c4VmtY+nz2H7wWQXE6V6VUDdbVV/YIY/4S0nGPLY9enjNJqgDhiNNiOVjy/iX9mN67VOcIxJekrAC1r3JAA0vr/wBplxGNVRdmZgQSMgFrA2PeJ69LcuZF4bsnV921TCtqFPdv9ZDqp9VMstLCohzAai/eN2bW19Tc62HnaZymq01GNQhTRRQWGrNc2syg946m4zWuOhNplXAF6bJWbNcg6WutrWAJHhvYbyAx3bdbH3NMsb1Fu+gDUwLgqNTqQNxqZGVeL4rEZWXMKbCm9lsi2JIqUyxtrlZTYncHpIbXKpiaGGUKzqoUEAE3YD4jpqeQPoJDYrtrSFvdozZgGDN3RlsGJtvouY2NtVt4yv8ADOy7uczNmutO9g1malmRWLkW1TTnc67SycF7MLTyl1QgX0bvnUsdTouhY2sNtJBBf2tjcUcqBgNAwpggL3mp1AX3DC6sNeU3+z/ZqvTqpWqOqlTcrq7Nmp5KgLbakU2vc/DLhkGmg0uBpsDa4HyHygwrDiKYYWIBHQ6jrKvx2ramQumfuC3Kmu9vM/hLJj6uVDbc2UebaD87+krWMQVH0PdXuLoTt5bC99ZYzk492l7NN773qXF9yNxbY+Y0+U96NGsmXuHW1suoOmx2yka72Fh1vOl1sAxuQNBYk3FgDtvIx6Xe8vzmvPUmVivDsqMQ4d+61gL6k732vbqLy34TsjhcBUo1kDNWRatZnY3ORaTAhVFlHfqU9bX8Z78JoZqijlfXy5yy42kKlQDmzLT/AGEPvavoSEX0mVxvSQ4DhfdihTP+zpLf9YKFP8Rk/I/hQuXfqQB5Dn+Nv2ZITNahERIpERAREQEjO0OGz0W8NfTYyTnhluCDsdIHzb7X+GE0sPiQNULYWp6XqUfwNQX+6JTOx9VTWNByAmJRsOSdlZrGk3pUVNel53ftfwIVRWwrWArrlUnZaynNRbyvp5MZ831qRRmRwQykqwO4INiD4gzV92zPNOj9geMuKlShV7tRSdNjcaMD43E6rhq+ZQROGVcYGqUMfc6sKeJy7iqo1f8AbXvbbhp1DhuELnN79/dtYqFJAsduc3GL0tl+c1MWne8CD/W38/V5t09pj4glwLaePQ7g/n6GURddyMtZb56PdfqaV9/NTf0J6S8cOxgqoGB85S1cq2YDXYqdfNT139QR1nvwzG/RHFtaDmy/dO5pk9eh5j1l1ua/Ysqz4bs/h0ZmFJSzN7w5u9ZtdQDoNzsJKZRa1hbp+ExUKwcBlNwZlvOTbFXxSoVBJuxCgAMdzYE5Qcq30zGw1AvqJF8T421Ike7sA1sxIPdX3bMbXCqMrk3Zha2x1EkK+CV3VyWBUWsDoQGDi481EzGkt82UXBuDYXBtluOhtp5QIbimHrPVspc07A27qqDdSNW7pHc5q5BJ0AN5MrewzWvYXttfnbwnszAC5IA6naYlrK3wkHS9xqNyNxpuD8oEdxeva33Qz+oGVfxb8JD4BQKeYk6nL6H+eg/GbXHn1YeCL+bH+Uh6LWuORtf0Oh85rGsb7SVaqGVgtmIBJB+yCBrbxMh6+EyuV3ta/hcA2krTo+9P6I3N8ynUXymxGm+2xmStgr2ZSCW0YbZWXRs1uQINz8uU1lVrV4PTysWG4sB4s3wj+Z8LyYwQ+Kpvp7un97W7MPFnP4Caa4bZFJuQdeYU/G5+82w6C0neGUAzi2lOlpbq9tB5KD82HNZgiWwtHIgXoNT1O5PqbzLETDZERAREQEREBERAhe0nCxWW+3IkbjofQ2+c5D7VewavTqYuiv6cENWte1QWAzhdgdLm3MnpO7sLix2kDxHDZTa19Da/10O6m/P/AKdTNT4lfJnBuICkWVxmpVRkqKN7XuGX7ynUS/8AYvjf0Z/oldrro1Gr9V0bVbeB5dDccpH+1HsScJUOIognD1Df/wAtjup8JW+DYtKiDDV2yC5NGsdqLndWtr7pjv0Pe63suuks2+gMPi7i3+jNkPfQzlvZztG9FzhsWClRLAEn4hyIOxBFiGGhBl9w+ODDf1/rNubaxNPmNf5gbW+8OXqOemAWIKkBkYd5dbEdRzBB9QR5zO1flNetTOpXXnYGxv1B5NoPA2F+Vgy4DHvhSLkvSOgc8ui1ANj0bY/hLfguIpUAsbE8j/I85RKGOC6Nax7puO7c/VdTfKT9k6HkTa82adHLrSbKD/s2PcP6rHbyPzlsmXvValXnEVcqlrXtbwGpAuTyAvcnoDND6ZWe4poosfiJJBXYMpsAQTcW6KTzEhsNxWqlgSQfsvqPQ8x5Gb68cfmgPkSPzvMXCz1rbaq8JzDNUcs1uegB7hfUWOUmmDbTYbEXmHDYB6bh3rIgzEZKYyrUubKrGoWLHbax5DTQ6eN4iKts9EkC/dL90301FtdCR4gm8xVeIsTcKinTW2Yi2xF9AfGZTk9ONveqw+9/lUfykeVmZ7sSxJJPMzLToi12PkOssjPrS4ObVmTUlXFYa2yKw7xtbVbgj1lhRSoYKmgN8rHXYWG25K87f1r54hTeqooj3lWndLqWyKpZWdHt3STlGlrj11nMJRqM5VT7ypoDf+7pDcGpbdtiEGp52Gs3bL202cJRa+VTetU7xbcIu2c+A2Ucz6mWbC4daaBF2HzPMknmSbknqZh4dgFoqQCWZjd3PxO3U9B0A0A2m3OVrUmiIiRSIiAiIgIiICIiAmLE0A62PmD0PWZYgVTimADK9OqgZGFnTcMD9Zf9fjv8/e0DsDUwLGrSvUwzG4Yamnf6reHQz6or0A4sw/qPKV7iPDSlwVDo2hBAytfqDsfwM16z4+XsBxhHprQxeY010p1l1q4fwF/jpdUPmCOe9W4hjcH7txV97QOlOovepVPC9rq3VWsR0kx7VuyNHCMlbDJUWm5IdbEpTboG+re+x9JS+FcWq4ct7tu64s6MA1OovR0a4bn4i+lo3Z0upXSeB+0FKllYZW+ydifun/tLDT7Sq47oProPnOSYfE0GXuO+GqW1JAqUm9UX3lPys/nMVTC4pbut6i6kvTK1F82KXy8visZeTHF1jFY9XN2ZVaxAYEHTmCbFSvVW08J60OINTGjXX7t3pjzUHPT/AGSyjkgnKMP2jqr4/MTYXtTUHIX3uNPXSa5Q4uu4ftC2UnIaijc0v0q+qKC4/aRZ70e12EvY1FRualgh9Uc6fKcfbtKzEMR3hrm5jyI1EkKHbOubLnep91gKv/FDSzLXlNV1z/8AI8Na/vlA/WS38pp4jtxgE1NZW/Vs38N5zGp2rCmz4XDFvvYagD62At8oHb2ov91QwyeK0aN/xQxc79XVdBTte+IOXBYOvWJ2ZhkT97f8J4xGErObY/FLTHPC4e5Yjo5U5v3iBOfDtRxHGHJ75wmxy3C66WyjQnwtOv8As89nZRVq4oG2jCm3xOeRq9F+58+kzyNJvslwQPSBVPo1C1lVSPfVF6lhpTU/c1O+Yc7lhcMlJQlNQqjYAWHj6+MygTzMW7ak0RESKREQEREBERAREQEREBERATwRfQzzECA4r2bSpmKWBYWZSAUcdGU6Eb6H8Jxjtt7NaSsWpg4Vzfum5oMfundP8QHhPoaY69FXBV1DKdwwBB8wZd/U18fGHE+DVsObVE05MO8pHUMJpUazIQysVYbEEgj1E+reK+zPBViWQVKDHU+6chSfGm11+QEq/EPYqjXy1abfrUyjerU21+UdHbg541WI77Cp41Up1CP2qikzz/ap50qB8fdqP4bCdWxXsKr37r0beFV/81L+c1v/ANFYr7dMf+of/rgcwfijckor5UqR/iBMx1cdUbQu1j9UaL+6LCdaw/sGr/XrUf3nP/L/AJywcN9hlBTerWv4Kv5M5I/wwOBUMMzmyKW9NB5mXnsh7MMVjCGK5af2jdU/eI737IM73wbsDgcNYrRDsPrVO/tzC/AD4hRLOBAqXZHsDhsCFYAVKo2ciwQ7fo11y+ep1OttJbYiRSIiAiIgIiICIiAiIgIiICIiAiIgIiICIiAiIgIiICIiAiIgIiICIiAiIgIiICIiAiIgIiICIiAiIgIiICIiAiIgIiICIiAiIgIiICIiAiIgIiICIiAiIgIiICIiAiIgIiICIiAiIgIiICIiAiIgIiICIiAiIgIiICIiAiI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1" descr="data:image/jpeg;base64,/9j/4AAQSkZJRgABAQAAAQABAAD/2wCEAAkGBxQSEhUUExQUFRUXGBcVGRYYGBQaFxYXGBgXFhgYGBgYHSggGhomHxYVIjEiJSkrLi8vFx8zODMtNygvLisBCgoKDg0OGhAQGiwkHCQsLCwsLCwsLCwsLCwsLCwsLCwsLCwsLCw0LCwsLCwsLCwsLCwsLCwsLCw3LCwsLCwsLP/AABEIAOEA4QMBIgACEQEDEQH/xAAcAAEAAgMAAwAAAAAAAAAAAAAABQYDBAcBAgj/xABJEAACAQIEAwUEBgcFBgYDAAABAgADEQQSITEFQVEGImFxgQcTMpEUQlJiobEjcoKSssHRFTOiwvBDk7PD4fEkc4OUo9MWF1P/xAAXAQEBAQEAAAAAAAAAAAAAAAAAAQID/8QAHREBAQACAwEBAQAAAAAAAAAAAAECERIhMVFBIv/aAAwDAQACEQMRAD8A7jERAREQEREBERAREQEREBERAREQEREBERAREQEREBERAREQEREBERAREQEREBERARPV3A3Npr1MX0Hz/pGhtTwTaQnE+M06C5q9enSXq7qg9LnWVHHe1PhdMkfSDUI+xTqN8mKhT6GXQ6Ma6/aHzE8fSF+0PnOTVPbPgAbCli28qdMfnUvKDxn2j8Qq4pzgqlcUmy5KRpU2YWRQwtlb62bnzl0m302rA7EGeZwrs92m4+5XNg0qLz94vuXt1+IEfumdR4LjMWyXrUDTb7Kv7wfN1W0cTayRNSniX+tTb0y/lmnuMYOYdfNTb5jSTVVsRPSnVVtiD5T3kCIiAiIgIiICIiAiIgIiICIiAiJ4JtA8yK41x2jhqTVatRadNfidtvIDdmPIDUzR7YdqKGBw7Vq7WUaKo+Oo/JFHX8p8w9sO12I4nWz1TZAT7uivwUx4dW6sdT4CwFF07a+2WvWYpgb0ad7e+NjWceHKmPAXPiNphx3tJ4pj8tPDL7i4A/RKWqOba2axI690AjrNPsF7OGxa/SKzCnhxcl22IG+W/wAW2+35G4cJ49S9+MLwmgTRBy18X3QxX7jsDc38LHXKo+Iak+s2/FYo+zqqzB8dXK1X1CHNWxD+Pu1JNtdSTpztLfwj2YUdL0rDe9Zszf7uiVVfV28pe+F8MSkCVUIDqzEku3i7tdmPmSZt1aihcz92nyU6FvFudui7nnNJr6g+G9jMInw0Ue2mdwoQdR3QM34+cmMtGkMqKrHkigIn7qC9vO8ieLcdykKbqSO7SW3vCNgSNqa8tdTtod/FDhtWoL1m9yh/2a6sf1r7nxe9+aiUb540wuAyLl3SmtyPO17fhNf+1ajf/wBLdSyAf4SZmp4WjT+FdBtfW3keXkLDwnk4xBzAPpM9JtiXH1B9a3m4/ms26HFKg53/AB/EWmIYtTzB9bz2AQ7qp9LfiJDbdXiKt8aftDW37Q1m9QxBtdGDjoTr6MPyI9ZX8Vggw7jMjcu8Rb9VgNPUGYaVR6dg2YsPrAKHI8h3X9IXa4UcQG02bmp38/EeI0maV7D8QVwM9rX0cXFj480b8JKUcUVIVze+ivsCeQbo34Hw2ksa23YiJlSIiAiIgIiICIiAiIgJA9oONU6NN6lR8lKmMzN4bC3Uk6AcyZJcSxORfEz529tPas1a30Km36Okb1SDo9b7Pkm3nm6CWfUVLtv2rq8SxBqvcILrSp30pp08WO5PM+AAFr9lfs9GK/8AGYvuYRLkAnL73Lq1zypC2p52t1tBezXseeI4mznLh6VmrNe2hvlRT9prHyAJ5C/T+2PEDjaq8LwOmFpBRiGpfD3bZcOhGlhbvW8tLEGwqO4txCpxqr7jD3o8Npdy6jK2Iy8lGy0xYWFuVzrYL0Hs7wSnh6a06ShFXkOX9Sep1mLgXAxQRUUBQBYAch00kvbZAbC12PRRv6nb59JpDFYkKucglQbU0GpqPysOeu19NydBKd2k7Q1KTpRpAVsfW+CmNUoKd2PW2veNr2OwuTJ9s+0K4Oga5GZyAlGnzu2iqBuCdzzCi2+8V2L4A2HVq9c58biO9VY/UB1FNeijS9ugGwFlSpLs9wZMGpd299iXOapVOpzHSy/lfwsLAACSLVH27o/GbWGwXMzfp0LbCS3ZpEpwy/xa+eszpwpeg+UllpTIEkXSFfhCnkPlNapwgr8DEfiPkZY8k8FIOKrGrUp/GLj7Q/mJsLVDDkR0/wBbGTVbDA8pCYzhxQ5k9RyMrNmmNhlOYHwudfRx9YeO/wCUzYXiiqz0n+FQM6HU01f4X1+OidRm5EEctNelXv8AkQfyMzY7Be/VXpkJXpf3bnUa2DI4+tSewDL5EWYAgsWLB1ypCMbg/Ax1J55WPM22PMDqLnflI4DxRSRQcFFcsiKT3qNamMz4cnqBapTb6yajQC9uwVcsCG+NdD49GHgfzBHKZsajZiIkUiIgIiICIiAiJr4+tkpsfCBS/aB2j+i0K2I0vTXLTB51n7tPTmBqxH3TPl6mrVagGrO7AanVmY8yeZJ3nTfbfxclsPhgeRxL9C1Tu07+IVT/ALyVn2c0FWtUxdQXp4Oma+trGrcJRX98hv2Jq93Sfi3YnssvuqPDvpNOkVvUrItnrVq50Y5QbBFACrc7a21nRexfAVwdL3aoFUHun67aC7P4k325WlC9jvCjVerjaurOxVSel7sb+enpOuoJusvd3sPEzWqaLrs1nb9Uf3aeu58Mw5xU7zZepC+n1vwvNHj2OyIzdAXt1J7tMfwfOJN9fRW6mGOM4iKlQXpYXVQdmrMdD+zlJ9KZl3weG5mRnAMDlRRzsCT1NtSfGWSkloz91B5RJlCzyolTxWBxdRmNSsVph2tayLlDAi/w3FrrfW9xvyw0sON4nRo/3lRV8L97l9Ua8x85C1+2VM3FGm9S1wSe6q2Kgk7mwzKdQNPKenDOzFC25caC+pBGW3xMAG0ABsOnmN/E1MPhgcz0qYvfvG5N/iAU6C/gOvWBucExj1qeaooVg7qQDcWDG3M62tfxvN699pReI9taAzBEqV73+MkU7XuBlPIWFu7fTeU/tBxF8a16rMEy5fcq7ilz1KA2Y68xymblE5Oz5wbC41213ExVlFpxns9i/o2PwlW9kJ+itvYJUAVAOgDin4ACdsMsu1l2rfEsJl76jzHUdZ4wGJykH5+IjhOKLU1atXZ6lUke6KIq0nXN7ymmVAe6VYd5mJyzVqp7tyOW4/pKzemftHw4H9KrFVfIrsu6FTehiFB+tSe1+RRmvcKBJDhfEWZErOAjoTSrqL2Uqcr2va6ggOpO6G/1o4bUDo1NtRY6Hmp0I/11mjgKop18hsRVvRa9u9WpIGpkjmalDf8A8kQq5xNLhFS9PKTdqZNM9Ta2UnxKlT6zdmWiIiAiIgIiICQnamp3FQbsQPmbSblW7T4nLVQnZA1T9xC/+Wax9S+Pmf2hcQ9/xHFPyFQ01/Vpfo1t6ID6zec/R+DKNnxmIZj1NLDrkUeWd6nylRqOWJJNySST1J1Jlo7anLT4fQXZMHSe33q7PWb55xEK7j2IwK4fCUqYtdUW/ixF2PzvLCKsq3ZLEu2Hpk06mbKoN1y6ga6va/pJ9lexPdGl+Z/p+c6WMSvai12PWxA82IUfxGV3tNWzvSQbVMQNPuUwW/MJJ3BltWNtwdNNg5/MLK3WGbF4QdBWb1IUfylx6yF54fTsJILNfDLpNDtXh2fCVQjMrBc4Kkg93vEXHUAicmkZ2h7fYXDs9G9arVUgMlFDdTobGo9kGnje0jsf7QKSk+4pM5sBnc5QbbdWP4TnZbWLznyrPJYeIdrsVW3qZAeVPu/j8X4yFLXNybk7k6k+pmK89ryXtGUGe6matSuq/EwH5nyHObvD8DiK5tRoVG8WBUeeuv4RINfHYf3iMoOUnZuasNQR4g2M6t2G7SnH4dqjoKdSnUak6Bs1ioBvew3vfaVXB+z6swvicQtIc1p7/vb/AIiWvs7wmhglZcMtRy5BZibhiL63Ol9es3jNNY9MXFKWR6rAfA1PGL5D9FXCjrkDHzqza4xhr2I3B/6TcqFz3iUSwOo1YDQnvHQDQddhIPiVcKTZmJ0+I/D/AEJ/Dz20Vk4bWy1F88p9dJ79oEFPPVG6qtf/ANu2drDq1N6i+QkdTMsWMQP7onYkX8Q6shH/AMn4QYt/Atasw5OgYdLobE+oemP2ZKSqdmazGjgWY3coKbn7wpNn/wAVMS1yVsiIkCIiAiIgJQO3lYquIYbrhcUR6Uqkv85724pF1xCj62Hxajz93V/pNYpXy9OpfRl/tJG506eEpqOQUYWlrOWzoFWsTxSlUH+0w2GceuGpfzBlxTJ2zB1NN5sMeUr3AfpDgF2RVB+EC9x5yw5dJusRjXRD1t/lf/rK6o/8VhT9yqPkR/WT9Ud7zX8rr/zJX8S1mwz/AGarIf8A1FFv4DLj6sdAo7TYAmrhmuBNkGcm3COJ0BTrVUU3VHdAddlYjnz0mjVrqvxMB4cz5AamdL452CWviqlZ8QadJyGyLoc1hm1FtyCd/rSU4R2TwmH1pYfMft1NPPfcfOY4McXLeH8OxOINqNB2+8wKgDraxa3pLRgPZzVPexVcUxzVLA/ME3/eEv8AWxGRQLmxF1Wkuh1C6NbLuQOW4nigxZcyU7NmA7/ebKRcNckW3W4vtffSaki6RfCOyuEoa0aBdvtt/U7j5yTrYxUBBdUUBjlpLe2UMW1AsD3TyijgKpZXqVdiGCi5HU9AN2Gg2trNlcPSWofhztdrE6kaAkKeQ7vLmJWmvWSwJRM7WVlZu8Gvcm1yANB1A1EwYTEONKjqzEBgF2FtGsbbX5XJHWZ+MqcoYZbqb95iqjmLkanvBRbxkTQxGYFcyZrkkoCAi7sdRyIb1tKlRvaftQKLJRQg1ahOW+oUKbNUYcwp0VfrPpoATOe9pO0DPUFGmSoOujXqNfm7DW5sTpYa2AEgOP8AHjV4o7jRQUpU1+zTUEqPVsrHxJmfiiKlNsTTTNWGU3tfu7BiPAW+Q6S3rHbWGXD+tbZGqVKag0cxcm172K+NyDpe06R2M7WNXRaFbWsgpkNa2dRVpKbjkwuPQ+BnIsTVbEUaWYinVJGXVlBGbRumvIH06ST7J1H/ALSwiByW97TDMD8VrB7+BAMzN2ueW7luO4dmKl6NM/ZxOIT93FVqf5S4yp9m0Hu6IAsGq13/AHqtWrf1/nLZJW4RESKREQEREBKhx+mPfqDsWNP99df+JLfKt2zpkAONxYjzU/8Aaax9TLx8lYqgabsjfErFT5qbH8pba1f9JwyuNjRWkf1qNSpSP+HIfWavtLwHueJYi3w1G9+vitYCpp4XYj0mPhuJb6HmAzHD1dulOuuU+mdF+cT0rvHA6t1kuDpOZ+znimKq3NdQqWAXQDUb6XzfOdGRp0c4VmtY+nz2H7wWQXE6V6VUDdbVV/YIY/4S0nGPLY9enjNJqgDhiNNiOVjy/iX9mN67VOcIxJekrAC1r3JAA0vr/wBplxGNVRdmZgQSMgFrA2PeJ69LcuZF4bsnV921TCtqFPdv9ZDqp9VMstLCohzAai/eN2bW19Tc62HnaZymq01GNQhTRRQWGrNc2syg946m4zWuOhNplXAF6bJWbNcg6WutrWAJHhvYbyAx3bdbH3NMsb1Fu+gDUwLgqNTqQNxqZGVeL4rEZWXMKbCm9lsi2JIqUyxtrlZTYncHpIbXKpiaGGUKzqoUEAE3YD4jpqeQPoJDYrtrSFvdozZgGDN3RlsGJtvouY2NtVt4yv8ADOy7uczNmutO9g1malmRWLkW1TTnc67SycF7MLTyl1QgX0bvnUsdTouhY2sNtJBBf2tjcUcqBgNAwpggL3mp1AX3DC6sNeU3+z/ZqvTqpWqOqlTcrq7Nmp5KgLbakU2vc/DLhkGmg0uBpsDa4HyHygwrDiKYYWIBHQ6jrKvx2ramQumfuC3Kmu9vM/hLJj6uVDbc2UebaD87+krWMQVH0PdXuLoTt5bC99ZYzk492l7NN773qXF9yNxbY+Y0+U96NGsmXuHW1suoOmx2yka72Fh1vOl1sAxuQNBYk3FgDtvIx6Xe8vzmvPUmVivDsqMQ4d+61gL6k732vbqLy34TsjhcBUo1kDNWRatZnY3ORaTAhVFlHfqU9bX8Z78JoZqijlfXy5yy42kKlQDmzLT/AGEPvavoSEX0mVxvSQ4DhfdihTP+zpLf9YKFP8Rk/I/hQuXfqQB5Dn+Nv2ZITNahERIpERAREQEjO0OGz0W8NfTYyTnhluCDsdIHzb7X+GE0sPiQNULYWp6XqUfwNQX+6JTOx9VTWNByAmJRsOSdlZrGk3pUVNel53ftfwIVRWwrWArrlUnZaynNRbyvp5MZ831qRRmRwQykqwO4INiD4gzV92zPNOj9geMuKlShV7tRSdNjcaMD43E6rhq+ZQROGVcYGqUMfc6sKeJy7iqo1f8AbXvbbhp1DhuELnN79/dtYqFJAsduc3GL0tl+c1MWne8CD/W38/V5t09pj4glwLaePQ7g/n6GURddyMtZb56PdfqaV9/NTf0J6S8cOxgqoGB85S1cq2YDXYqdfNT139QR1nvwzG/RHFtaDmy/dO5pk9eh5j1l1ua/Ysqz4bs/h0ZmFJSzN7w5u9ZtdQDoNzsJKZRa1hbp+ExUKwcBlNwZlvOTbFXxSoVBJuxCgAMdzYE5Qcq30zGw1AvqJF8T421Ike7sA1sxIPdX3bMbXCqMrk3Zha2x1EkK+CV3VyWBUWsDoQGDi481EzGkt82UXBuDYXBtluOhtp5QIbimHrPVspc07A27qqDdSNW7pHc5q5BJ0AN5MrewzWvYXttfnbwnszAC5IA6naYlrK3wkHS9xqNyNxpuD8oEdxeva33Qz+oGVfxb8JD4BQKeYk6nL6H+eg/GbXHn1YeCL+bH+Uh6LWuORtf0Oh85rGsb7SVaqGVgtmIBJB+yCBrbxMh6+EyuV3ta/hcA2krTo+9P6I3N8ynUXymxGm+2xmStgr2ZSCW0YbZWXRs1uQINz8uU1lVrV4PTysWG4sB4s3wj+Z8LyYwQ+Kpvp7un97W7MPFnP4Caa4bZFJuQdeYU/G5+82w6C0neGUAzi2lOlpbq9tB5KD82HNZgiWwtHIgXoNT1O5PqbzLETDZERAREQEREBERAhe0nCxWW+3IkbjofQ2+c5D7VewavTqYuiv6cENWte1QWAzhdgdLm3MnpO7sLix2kDxHDZTa19Da/10O6m/P/AKdTNT4lfJnBuICkWVxmpVRkqKN7XuGX7ynUS/8AYvjf0Z/oldrro1Gr9V0bVbeB5dDccpH+1HsScJUOIognD1Df/wAtjup8JW+DYtKiDDV2yC5NGsdqLndWtr7pjv0Pe63suuks2+gMPi7i3+jNkPfQzlvZztG9FzhsWClRLAEn4hyIOxBFiGGhBl9w+ODDf1/rNubaxNPmNf5gbW+8OXqOemAWIKkBkYd5dbEdRzBB9QR5zO1flNetTOpXXnYGxv1B5NoPA2F+Vgy4DHvhSLkvSOgc8ui1ANj0bY/hLfguIpUAsbE8j/I85RKGOC6Nax7puO7c/VdTfKT9k6HkTa82adHLrSbKD/s2PcP6rHbyPzlsmXvValXnEVcqlrXtbwGpAuTyAvcnoDND6ZWe4poosfiJJBXYMpsAQTcW6KTzEhsNxWqlgSQfsvqPQ8x5Gb68cfmgPkSPzvMXCz1rbaq8JzDNUcs1uegB7hfUWOUmmDbTYbEXmHDYB6bh3rIgzEZKYyrUubKrGoWLHbax5DTQ6eN4iKts9EkC/dL90301FtdCR4gm8xVeIsTcKinTW2Yi2xF9AfGZTk9ONveqw+9/lUfykeVmZ7sSxJJPMzLToi12PkOssjPrS4ObVmTUlXFYa2yKw7xtbVbgj1lhRSoYKmgN8rHXYWG25K87f1r54hTeqooj3lWndLqWyKpZWdHt3STlGlrj11nMJRqM5VT7ypoDf+7pDcGpbdtiEGp52Gs3bL202cJRa+VTetU7xbcIu2c+A2Ucz6mWbC4daaBF2HzPMknmSbknqZh4dgFoqQCWZjd3PxO3U9B0A0A2m3OVrUmiIiRSIiAiIgIiICIiAmLE0A62PmD0PWZYgVTimADK9OqgZGFnTcMD9Zf9fjv8/e0DsDUwLGrSvUwzG4Yamnf6reHQz6or0A4sw/qPKV7iPDSlwVDo2hBAytfqDsfwM16z4+XsBxhHprQxeY010p1l1q4fwF/jpdUPmCOe9W4hjcH7txV97QOlOovepVPC9rq3VWsR0kx7VuyNHCMlbDJUWm5IdbEpTboG+re+x9JS+FcWq4ct7tu64s6MA1OovR0a4bn4i+lo3Z0upXSeB+0FKllYZW+ydifun/tLDT7Sq47oProPnOSYfE0GXuO+GqW1JAqUm9UX3lPys/nMVTC4pbut6i6kvTK1F82KXy8visZeTHF1jFY9XN2ZVaxAYEHTmCbFSvVW08J60OINTGjXX7t3pjzUHPT/AGSyjkgnKMP2jqr4/MTYXtTUHIX3uNPXSa5Q4uu4ftC2UnIaijc0v0q+qKC4/aRZ70e12EvY1FRualgh9Uc6fKcfbtKzEMR3hrm5jyI1EkKHbOubLnep91gKv/FDSzLXlNV1z/8AI8Na/vlA/WS38pp4jtxgE1NZW/Vs38N5zGp2rCmz4XDFvvYagD62At8oHb2ov91QwyeK0aN/xQxc79XVdBTte+IOXBYOvWJ2ZhkT97f8J4xGErObY/FLTHPC4e5Yjo5U5v3iBOfDtRxHGHJ75wmxy3C66WyjQnwtOv8As89nZRVq4oG2jCm3xOeRq9F+58+kzyNJvslwQPSBVPo1C1lVSPfVF6lhpTU/c1O+Yc7lhcMlJQlNQqjYAWHj6+MygTzMW7ak0RESKREQEREBERAREQEREBERATwRfQzzECA4r2bSpmKWBYWZSAUcdGU6Eb6H8Jxjtt7NaSsWpg4Vzfum5oMfundP8QHhPoaY69FXBV1DKdwwBB8wZd/U18fGHE+DVsObVE05MO8pHUMJpUazIQysVYbEEgj1E+reK+zPBViWQVKDHU+6chSfGm11+QEq/EPYqjXy1abfrUyjerU21+UdHbg541WI77Cp41Up1CP2qikzz/ap50qB8fdqP4bCdWxXsKr37r0beFV/81L+c1v/ANFYr7dMf+of/rgcwfijckor5UqR/iBMx1cdUbQu1j9UaL+6LCdaw/sGr/XrUf3nP/L/AJywcN9hlBTerWv4Kv5M5I/wwOBUMMzmyKW9NB5mXnsh7MMVjCGK5af2jdU/eI737IM73wbsDgcNYrRDsPrVO/tzC/AD4hRLOBAqXZHsDhsCFYAVKo2ciwQ7fo11y+ep1OttJbYiRSIiAiIgIiICIiAiIgIiICIiAiIgIiICIiAiIgIiICIiAiIgIiICIiAiIgIiICIiAiIgIiICIiAiIgIiICIiAiIgIiICIiAiIgIiICIiAiIgIiICIiAiIgIiICIiAiIgIiICIiAiIgIiICIiAiIgIiICIiAiIgIiICIiAiIgf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3" descr="data:image/jpeg;base64,/9j/4AAQSkZJRgABAQAAAQABAAD/2wCEAAkGBxQTEhUUExMVFRUXFRgYFxcYGBQVGBYXFxUWFhUXFxcYHSggGBolHBYUITEhJSkrLi4uGB8zODMsNygtLisBCgoKDg0OFBAQFywcHBwsLCwsLCwsLCwsLSwtLCwsLCwsLCwsLCwsNCwsNywsLCwsLCwsLCwsLiwzLCssLCwsLP/AABEIAKABLAMBIgACEQEDEQH/xAAcAAEAAgMBAQEAAAAAAAAAAAAABQYDBAcCAQj/xABFEAACAQIDBQQHBQcCAwkAAAABAgADEQQhMQUGEkFRImFxgQcTMpGhscFCUmJy0RQjM5Ki4fBDglOy8RY0RFRjg5PC0v/EABcBAQEBAQAAAAAAAAAAAAAAAAABAgP/xAAdEQEBAQACAwEBAAAAAAAAAAAAARECITFBcTJh/9oADAMBAAIRAxEAPwDuMREBERAREQEREBERARE+XgfYmtjcfTpLeowUWvnOd7W9LNFaq06YupazVOSjqL6mB0wtMH7bT+8PLOcs2r6SqPFaij4huvsr8c/hIv8A7Z46qbU6dOn3WLtA7MManU+4zFi9r0aSl6lQIo1ZshOU0X2q+bYhKY71F/cBefNr7Pq4ik1Cvi3q8QzVKag+/kPGXFdSwG8OFrfwq9NvBh9ZJXnBtm+j/CUzdme/QOSfPhsPnLjgHSkLU/Wfzv8AJbRhjpMSlUtov1b3ufrN+jtc5Xb33jDFmiRWH2pfofAyRp1wdJEZIiICIiAiIgIiICIiAiIgIiICIiAiIgIiICIiAiIMBKfvdvpSwqEhhlccWtz91B9o9+gmLf7e6nhqbrxW4R22GuelNerH4T894/aNbH1wbZ6Ig0Reg+p52gSu8W9VfGvYlgt8kBJv04vvH4TFQ2WqZ1Tdv+Guv+48vCb2AwIpdil26h9p/ovQd8tuxd3VTtv2mPXQSq1d39kqy3dCo5IMgR+I6nzlopKEFlARegsB5zJSozQZjXay/wAMHycjLiP4RnlzMRSriy3skhTpb2n/AC9B+L3TcwuBPD2rU114Rr4sx1PjPVVqWGptVqNYDVjmWJ0VR1PQTQwtOvi+1UU06Z9mkLk25GoftHu0HfKNsYumuVJOM9eX83PyBmYJWbVuEdwt8TcyWwWwCBrw+Gvvm+mwF5n4wK/TwR5v7yTNlcI3J5OjYC8ifjMdTYjDRpMRDNh3HIGbGG2m6Gxz7jr5GZqtN01BmtSU1G055+ECap7dAQtbMD2b2J8JN03uBlbLSUOtsustVXNQGmqkcCjVjzJPSWDZW19Ec+DfrFKn4nwGfZEIiICIiAiIgIiICIiAiIgIiICIiAiIgJF7xbT9RRLC3Geyl9OI8z3AXPlJMzhnpj3vJVkptkxNKn3Kv8Z/M2UecDnW+O3jjK/ChLU0JCHm7E9qoe9jJnA4H1KijTF69S3GRy/COnfInc7BhVfEsPZIVPzZ3PflL3u9spnHrc0LZ3tdiPE6SqmNg7EFFbnNjqZO0aN5qbOwJS/aJubksbkn6SVJCgsfsgm/QDWRUdtRWYLTQGz3LMNAosLX7ybe+ZlVKSMWYKiLxO2gAUdOgyAmsQGpK7rYsOwBdSoOYOXlNbaexVxCDBtWcNxU6jqFFqi3Nqbty6maz0NPd7BvtKsMVVUpRW4oUznwrf226s2R/wCmfTsDs8KMh59Z52bg1pqFUWAElKYgeDQ6T0KMycU08VtejT9qovgDc+4SI3QLRIR940OSI79+g98lcHWLorEcJIuRrbukR6qUAdRIjGbNK9pPdJyfDLqoDD1b5HWaW08DbtKMuY6d8ldo4Sx41854oYhSLEi55Ei/uhWPd7afF+7bUaHrJ4GUjaWHNGpxLoDcfpLbs7FCogYc9ZEbcREIREQEREBERAREQEREBERAREQERECI3qx5o4Wo49ojhT8z9lfnPyvvhiTXxnqqea07UU7yDZj5ted/9Ku0/VrRS4sBVrN1/dKAg8Czn+WcG9HeD9bjVZsxTV6rH8ov8zKLUmzQXoYRPZpqOP8AMbF/oPKdFw1IKABKnuXS9ZUq1jnc2HzMutIZwrNSSYNq0uMJRH+q4U/lGbfAW85tpNbd5uPEq50p0XqebtZfgpieVe8UVNc39ikCzeCgk++087jYdnD4mp7dVifAXyA8AbSPNQmhXfm7rSHgzXb4KZctjUAtNFGgHzmp+folaVPKZbWmtjsalFONyQotoL66SvYnfNdEpFu9iFHusZmoz4vYxqVHZqrEXLBQSbAkWsBrmJsYPYdJR7Fhf7VgPHn3Su1t5a76FUHRRp5maNTEM/tszeJJk1NXOvjsMlxxrf8ACONh16zTr7xoPZpsx6s3D8JWRPUDex+8tdgbMKf5R9TJHdHbLVMIrOxZwzKxOpIP/SVfEUrzNuGrA4mgeTLUXwYFW+KiWDd3w3zGH4UOXGbE9BOI7c35xXrj6p+BV0AAPF+IkjO87fvBuzTr+rFUXBfhvzBIuvxAHnIBvRxhyvrGVagJOqkMM7EEg2Mqpjcza9TH7Mp1qigVAWUnk3CbcQ8bSZ3RxVnamdDmJm2NQWnRSnSRUpgWA7vASLRfV1wRyb5zNVewZ9nlDPUMkREBERAREQEREBERAREQEREBERA4v6aKlmxLdMPTQf8AuVP7GUD0YrZMfV+5hgv/AMj2+hl29OB/7z3/ALMPi5lE3EqcOD2j3rQH9bwq/ejvDFcOXNu2xPgNJbMOZAbmZYSn+WWDDt3Sj1i3tTc9Eb5T7sYhBimtpQpr8G/WY8ff1VTL7B+U8UavYxo/9OkR4G/6RPasGFS+GpD71dj/ACrl/wA0t1faNPDqGqtwgkKtgWZj0VVzJsLyrbPzw1E9Kr/IfpJ3bCFfVVw1jRqAn8rngf4G9+6av54lSm1FFbDPwm4ZCR5ZjLlOaq06LsV2Prlc3Zazg/lJ4l/pYDylRO7lc1GCpZQxsxIAIvlbrMVmo1GmVTJ6hunwi9asqjoB9WP0klhtk4Yeyj1e83I95sIkJFWo55DM9BmfhJTDbFrP9jh/NYfCWQ1vViwFKiPef5VtPFfEgcILPULC4A7II8pcXEYu7wXOrWVe5dfef0m9gNnUqbF6VNmYixY8xrbPLpNlWCrxcC0/aBLa/hPEeRmlSxrIx46nGTcWAyFsxn4S4JI0WbXgUa59o5G4PICQu0sTf2WJUZEm1mN+QHKVrfvf4YdOFRxMxsqg24j48lHMyO2RvAKhRa9XhZgGWkvZ4/M6DXvMzbiya6DhdJpbYpqLtxAMAGt1sTlKhvTvg+DCNTVWLE3BLcIA5E6i/WWStiVr0Vq8Ni1PisdVuAbScec5FmLlhKgKqQbi0zTT2Uv7pPCbkrJERAREQEREBERAREQEREBERAREQOJemykzfteRsKeGYHlkzA/Oc33Na1DGoftUqbD/AG1P7ztXpZwHElS3+ph2Hmmf/wCZwbdit+84b246TIfLMfSVXXdya98NT7haWfDmc+9H2J7DIT7LfAy80TAkVscpHYhrVqy/8TDC3jTZgf8AmE20aae02tUovy4jTPhUA+oERX3d43w1RT9ioreRup+Ylg9YtWk1MhiGThPCCSLjrpeVTYZIrVKIIHrAQL9dR9JaNnB3pBA5Rla/XI3+vymp3x+L6b9K6sSqhWfhuajZsVFgQg52mvU2it+E1WY9EHD4c79Z6XZ9NG9Y79q97khQD0E1a28WEohirBuEFjwDiNr63PnIy3qSn1rKKIAANqpPEb2y1mzQw1XiDtVJtbs2y53v7x7pVMZvwbgU6WRF7sbmwYBuyO43mtV2hjKvEvEUNjw27GYv56iBba2Dw9LtVGUfmIGXgLTAd5cMpVEJOYXsiwF2C6+JkJQ3NdmLVKgHEcwLscyftHuJ68pMYbdbDpYlS5HNj4D/AOogb21TdD3Z6BvcDrKZi8awBBL558TWyUakAaS6Yo5Gc+26WcNw/bP9I0/WBx7ebafrcfxP7ClVUdFv/l5ct7cCtAJjaanisgtqoCjssZD7wboPVbjXI9ALn3S+bouThhQxa2qIOy+bBk5Aj3TlzluY1xzxVFxWNxOKTD+p/it2jTyIyOpVuX952bDn90t7cdrHw0lUwG5i/tYxKuV/CRfOxHXIZnKWvD4fthQSe0M9NMz8bTPDhZZ10vUmLfgxZV8P8+s2J4pLl8J7nVzIiICIiAiIgIiICIiAiIgIiICIiBWt98HxURUt/DOferZMJ+WsXhzhcS6c6VW471vkfMET9h43DipTdDoykeFxrPzL6TtkMlZa3CTk1OrloV0J6ZH+mWDNu9i/VYm1+y4y+Y+c6TQq6TjmxT6xACe1RIBtzU+yfDlOm7GxvEg+MKsaPMe0KHraTpexI7J6MM1PvtMCVZmWpCoarijeliALHLiHRlyYfOXijiRxLVX2agufP2vMN85S8SoWoUPsVjdT92oNR5jP3yR3ZxntYd8je9MnQNbMeBE1x6v8qxY95di/tSIoYIUcMGtxaa5XmpgtzaCG7FnuCM+yLHO1hJDZuN+w1wRpfuyI8RJK8lmeWcaGH2DSXS4FrADK3mM+XWbirRpfdXIkaXtz1zmLaKOyfuyQwIIsbXtyJuMpip7LJ9VxvxFF4SQMnFwRqctPjAz4naoUqqrxswBXMKM8sybnK3TnNyjU4kVrW4lBte9rjS/Oa2HwdNeBdSgPDc3IuRfL3TcAhURt+rw0yObHh9+vwvKhVW5k/vPV7YH3Vv5sbfISDvJRgNIT7g0Fyb6/KenzNh5/pM6URCNzEbQpYdOKq6oOpNszpJbYKh2DggrYWIzBvmSDIR8MHUKVDg5WYA37s9ZNbA2A1KqKq1CqlArUtVPDexHQ5/ASi1CIiZQiIgIiICIiAiIgIiICIiAiIgIiICUzfjY6sC5UFXHDUHXLK/xlzmPEUQ6lToRA/JG1ME+zcYRm1M3I5cdNuXiJaMDjzTIKniUgEHqDzHf3S27/AG6gqq1F8mW5pPbQ9PAzlGysU1Bzh611sxsT9knX/aZVdZwmMDAGbiV5R8FtArl05dP7Sewu0AwyOfSQTWMpCqhQm19D90/ZPiDIxarMbNlVQ2NufQjuPKZqOJnjG0PWWZcnXQ8iOanu+RlVYMPjziEuP46WuuhqW5j8Y+MkNi7yq/ZfIjIk8j0YcvGUWniWvxC6uMj1B6N9Gm5j8XTqj1rMaOIp5lgLrUA1DAak9RNb6quoo4IuDcdRIrGbTVuwFqE3BspA4hfmemWkqFHa70XsA9IGxW+asCL5cpNYfeZx7VNW71NpPCN/gq0wWVFpgDoaj53Jy15CSex8W7q3GjrY5M4txg53A1EgMTvGrgC1RLH7LAX7r8p8p7wuLcKmwFgGN8uRJ1JjUY94K16zdxHwEiw18h75kxBNRy7ak3sNBHEo1PlIrLRpzLxcvef85zArk9w+Jkts7BXsf8/uYG1sfB6E9wA6d3jLXSSwEwYPChR3/Lr5zaEMkREgREQEREBERAREQEREBERAREQEREBERA0Ns7MWuhUgX+yehnD9+d0/Wkqw4KyX4Wtkw+o+U7/I7bOx6eIThcWa3Zfmp6iWUflKhtB6DepxAI4clce0vT8yzPSxlWiwJbjQ6OvP/OktvpF9HtVanGD2iMjnwPbSx+w3dObLVq4dijKQQc0YZf53iB0fZ+1ywFx+kk8LtAHNTcA285zI49av+o9Fulyye/UTbo7QxFPkKg+8h+dtYV1LDrTdg7EBl01uRzGXI9JG7SRfWXACJqoPFwhu8/Z7pS6G95X2lIPflJjC76UTkxgWjD7aq0hw1F4kPI2ZW8ORm7Q2hhn0JpnpfL3HTyMrWG21hT/DreqvqBZkPihyM2zjKDe0KD96saR/lNxKurKi39mqpn0hubL7x+kq5rYD7XEp7mpt8iJI4ChhKhUU1rVCfZCopv8A1aQak3cfaceAN5s4WjxHsL5nM+6Tez92GyPqVTT23uR/tQWv5yfw2w1A7bX7lHq187G58zIK9s/Zfatmz9By/MdFlsweCCDOxPhp4frNijRCiygAdBMkMkREgREQEREBERAREQEREBERAREQEREBERAREQEREDHWoq4KsAwOoIuJRt6/RrQxKkoAD905r/tOqy+xA/Lm8voyr4Yk2ZV6sLr/ADrl75UK2y61M+yfFTf5T9okX1kbi938LUvx4ek19TwLc+Ygfjz9srDUnzF/mI/bXPJf5B+k/WJ3EwH/AJZP6v1gbh4Af+GX4/rA/KdOlWfRWPgoH0kzsvc/E12sFN/Nj7hP09ht1MGns4en5ji+claOHVRZVVRpkAPlKON7reh8izVzw6fibyGi/wCZTq2xdh0cMvDSS17XY5sxHU/TSSVp9kHy0+xEBERAREQEREBERAREQEREBERA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1" y="1044099"/>
            <a:ext cx="4571998" cy="2904468"/>
          </a:xfrm>
          <a:prstGeom prst="rect">
            <a:avLst/>
          </a:prstGeom>
        </p:spPr>
      </p:pic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901510"/>
              </p:ext>
            </p:extLst>
          </p:nvPr>
        </p:nvGraphicFramePr>
        <p:xfrm>
          <a:off x="1574800" y="3962400"/>
          <a:ext cx="5994400" cy="2206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7200"/>
                <a:gridCol w="2997200"/>
              </a:tblGrid>
              <a:tr h="31527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Real Time Energy Price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Basepoint sent to Resource</a:t>
                      </a:r>
                      <a:endParaRPr lang="en-US" sz="1400" dirty="0"/>
                    </a:p>
                  </a:txBody>
                  <a:tcPr/>
                </a:tc>
              </a:tr>
              <a:tr h="31527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$250</a:t>
                      </a:r>
                      <a:r>
                        <a:rPr lang="en-US" sz="1400" baseline="0" dirty="0" smtClean="0"/>
                        <a:t>/MWh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0MW</a:t>
                      </a:r>
                      <a:endParaRPr lang="en-US" sz="1400" dirty="0"/>
                    </a:p>
                  </a:txBody>
                  <a:tcPr/>
                </a:tc>
              </a:tr>
              <a:tr h="31527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$70</a:t>
                      </a:r>
                      <a:r>
                        <a:rPr lang="en-US" sz="1400" baseline="0" dirty="0" smtClean="0"/>
                        <a:t>/MWh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0MW</a:t>
                      </a:r>
                      <a:endParaRPr lang="en-US" sz="1400" dirty="0"/>
                    </a:p>
                  </a:txBody>
                  <a:tcPr/>
                </a:tc>
              </a:tr>
              <a:tr h="31527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$65</a:t>
                      </a:r>
                      <a:r>
                        <a:rPr lang="en-US" sz="1400" baseline="0" dirty="0" smtClean="0"/>
                        <a:t>/MWh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2MW</a:t>
                      </a:r>
                      <a:endParaRPr lang="en-US" sz="1400" dirty="0"/>
                    </a:p>
                  </a:txBody>
                  <a:tcPr/>
                </a:tc>
              </a:tr>
              <a:tr h="31527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$40</a:t>
                      </a:r>
                      <a:r>
                        <a:rPr lang="en-US" sz="1400" baseline="0" dirty="0" smtClean="0"/>
                        <a:t>/MWh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8MW</a:t>
                      </a:r>
                      <a:endParaRPr lang="en-US" sz="1400" dirty="0"/>
                    </a:p>
                  </a:txBody>
                  <a:tcPr/>
                </a:tc>
              </a:tr>
              <a:tr h="31527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$20</a:t>
                      </a:r>
                      <a:r>
                        <a:rPr lang="en-US" sz="1400" baseline="0" dirty="0" smtClean="0"/>
                        <a:t>/MWh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10MW</a:t>
                      </a:r>
                      <a:endParaRPr lang="en-US" sz="1400" dirty="0"/>
                    </a:p>
                  </a:txBody>
                  <a:tcPr/>
                </a:tc>
              </a:tr>
              <a:tr h="31527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$-50</a:t>
                      </a:r>
                      <a:r>
                        <a:rPr lang="en-US" sz="1400" baseline="0" dirty="0" smtClean="0"/>
                        <a:t>/MWh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10MW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249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8731BF-D15C-4FCE-A269-B7C793DB6C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17424</TotalTime>
  <Words>1550</Words>
  <Application>Microsoft Office PowerPoint</Application>
  <PresentationFormat>On-screen Show (4:3)</PresentationFormat>
  <Paragraphs>223</Paragraphs>
  <Slides>17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1_Custom Design</vt:lpstr>
      <vt:lpstr>Office Theme</vt:lpstr>
      <vt:lpstr>Custom Design</vt:lpstr>
      <vt:lpstr>1_Office Theme</vt:lpstr>
      <vt:lpstr>PowerPoint Presentation</vt:lpstr>
      <vt:lpstr>Main Discussion Topics</vt:lpstr>
      <vt:lpstr>A Few Definitions and Acronyms</vt:lpstr>
      <vt:lpstr>Ancillary Services in ERCOT</vt:lpstr>
      <vt:lpstr>CLR Characteristics</vt:lpstr>
      <vt:lpstr>Registration and Modeling of Load Resources</vt:lpstr>
      <vt:lpstr>CLR Qualification</vt:lpstr>
      <vt:lpstr>CLRs in the Real Time Market (RTM) for Energy</vt:lpstr>
      <vt:lpstr>CLRs in the Real Time Market (RTM) for Energy</vt:lpstr>
      <vt:lpstr>CLRs in the Real Time Market (RTM) for Energy</vt:lpstr>
      <vt:lpstr>CLR Participation in the Ancillary Services Markets</vt:lpstr>
      <vt:lpstr>CLR participation in Responsive Reserve Service (RRS)</vt:lpstr>
      <vt:lpstr>CLR Participation in the Ancillary Services Markets</vt:lpstr>
      <vt:lpstr>CLR Performance Analysis</vt:lpstr>
      <vt:lpstr>CLR Performance Analysis</vt:lpstr>
      <vt:lpstr>Questions?    </vt:lpstr>
      <vt:lpstr>Appendix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Thomas, Shane</cp:lastModifiedBy>
  <cp:revision>492</cp:revision>
  <cp:lastPrinted>2018-11-27T21:23:22Z</cp:lastPrinted>
  <dcterms:created xsi:type="dcterms:W3CDTF">2016-01-21T15:20:31Z</dcterms:created>
  <dcterms:modified xsi:type="dcterms:W3CDTF">2020-09-17T19:44:41Z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