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4327" r:id="rId1"/>
    <p:sldMasterId id="2147484339" r:id="rId2"/>
  </p:sldMasterIdLst>
  <p:notesMasterIdLst>
    <p:notesMasterId r:id="rId11"/>
  </p:notesMasterIdLst>
  <p:handoutMasterIdLst>
    <p:handoutMasterId r:id="rId12"/>
  </p:handoutMasterIdLst>
  <p:sldIdLst>
    <p:sldId id="256" r:id="rId3"/>
    <p:sldId id="284" r:id="rId4"/>
    <p:sldId id="287" r:id="rId5"/>
    <p:sldId id="274" r:id="rId6"/>
    <p:sldId id="289" r:id="rId7"/>
    <p:sldId id="288" r:id="rId8"/>
    <p:sldId id="281" r:id="rId9"/>
    <p:sldId id="260"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54" autoAdjust="0"/>
    <p:restoredTop sz="86855" autoAdjust="0"/>
  </p:normalViewPr>
  <p:slideViewPr>
    <p:cSldViewPr>
      <p:cViewPr varScale="1">
        <p:scale>
          <a:sx n="64" d="100"/>
          <a:sy n="64" d="100"/>
        </p:scale>
        <p:origin x="1168" y="36"/>
      </p:cViewPr>
      <p:guideLst>
        <p:guide orient="horz" pos="2160"/>
        <p:guide pos="2880"/>
      </p:guideLst>
    </p:cSldViewPr>
  </p:slideViewPr>
  <p:outlineViewPr>
    <p:cViewPr>
      <p:scale>
        <a:sx n="33" d="100"/>
        <a:sy n="33" d="100"/>
      </p:scale>
      <p:origin x="0" y="-3638"/>
    </p:cViewPr>
  </p:outlineViewPr>
  <p:notesTextViewPr>
    <p:cViewPr>
      <p:scale>
        <a:sx n="1" d="1"/>
        <a:sy n="1" d="1"/>
      </p:scale>
      <p:origin x="0" y="0"/>
    </p:cViewPr>
  </p:notesTextViewPr>
  <p:notesViewPr>
    <p:cSldViewPr>
      <p:cViewPr varScale="1">
        <p:scale>
          <a:sx n="70" d="100"/>
          <a:sy n="70" d="100"/>
        </p:scale>
        <p:origin x="3048" y="4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56E9F4A-4066-491C-8F25-BCC5643327B9}" type="datetimeFigureOut">
              <a:rPr lang="en-US" smtClean="0"/>
              <a:t>9/16/2020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AAC5BAE-5329-436C-BB9D-CF26C62919CE}" type="slidenum">
              <a:rPr lang="en-US" smtClean="0"/>
              <a:t>‹#›</a:t>
            </a:fld>
            <a:endParaRPr lang="en-US" dirty="0"/>
          </a:p>
        </p:txBody>
      </p:sp>
    </p:spTree>
    <p:extLst>
      <p:ext uri="{BB962C8B-B14F-4D97-AF65-F5344CB8AC3E}">
        <p14:creationId xmlns:p14="http://schemas.microsoft.com/office/powerpoint/2010/main" val="13678480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447C23-70FF-4D54-8A37-93BEF4D37D87}" type="datetimeFigureOut">
              <a:rPr lang="en-US" smtClean="0"/>
              <a:t>9/16/2020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38A51B-00BD-480F-A961-AEEFF753F556}" type="slidenum">
              <a:rPr lang="en-US" smtClean="0"/>
              <a:t>‹#›</a:t>
            </a:fld>
            <a:endParaRPr lang="en-US" dirty="0"/>
          </a:p>
        </p:txBody>
      </p:sp>
    </p:spTree>
    <p:extLst>
      <p:ext uri="{BB962C8B-B14F-4D97-AF65-F5344CB8AC3E}">
        <p14:creationId xmlns:p14="http://schemas.microsoft.com/office/powerpoint/2010/main" val="147753332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938A51B-00BD-480F-A961-AEEFF753F556}" type="slidenum">
              <a:rPr lang="en-US" smtClean="0"/>
              <a:t>1</a:t>
            </a:fld>
            <a:endParaRPr lang="en-US" dirty="0"/>
          </a:p>
        </p:txBody>
      </p:sp>
    </p:spTree>
    <p:extLst>
      <p:ext uri="{BB962C8B-B14F-4D97-AF65-F5344CB8AC3E}">
        <p14:creationId xmlns:p14="http://schemas.microsoft.com/office/powerpoint/2010/main" val="1722881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938A51B-00BD-480F-A961-AEEFF753F556}" type="slidenum">
              <a:rPr lang="en-US" smtClean="0"/>
              <a:t>2</a:t>
            </a:fld>
            <a:endParaRPr lang="en-US" dirty="0"/>
          </a:p>
        </p:txBody>
      </p:sp>
    </p:spTree>
    <p:extLst>
      <p:ext uri="{BB962C8B-B14F-4D97-AF65-F5344CB8AC3E}">
        <p14:creationId xmlns:p14="http://schemas.microsoft.com/office/powerpoint/2010/main" val="519040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938A51B-00BD-480F-A961-AEEFF753F556}"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36822832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938A51B-00BD-480F-A961-AEEFF753F556}"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14149812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938A51B-00BD-480F-A961-AEEFF753F556}"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33786849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938A51B-00BD-480F-A961-AEEFF753F556}"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25436902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938A51B-00BD-480F-A961-AEEFF753F556}" type="slidenum">
              <a:rPr lang="en-US" smtClean="0"/>
              <a:t>8</a:t>
            </a:fld>
            <a:endParaRPr lang="en-US" dirty="0"/>
          </a:p>
        </p:txBody>
      </p:sp>
    </p:spTree>
    <p:extLst>
      <p:ext uri="{BB962C8B-B14F-4D97-AF65-F5344CB8AC3E}">
        <p14:creationId xmlns:p14="http://schemas.microsoft.com/office/powerpoint/2010/main" val="3140774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543800" cy="1219199"/>
          </a:xfrm>
        </p:spPr>
        <p:txBody>
          <a:bodyPr/>
          <a:lstStyle/>
          <a:p>
            <a:r>
              <a:rPr lang="en-US" dirty="0"/>
              <a:t>Click to edit Master title style</a:t>
            </a:r>
          </a:p>
        </p:txBody>
      </p:sp>
      <p:sp>
        <p:nvSpPr>
          <p:cNvPr id="3" name="Content Placeholder 2"/>
          <p:cNvSpPr>
            <a:spLocks noGrp="1"/>
          </p:cNvSpPr>
          <p:nvPr>
            <p:ph idx="1"/>
          </p:nvPr>
        </p:nvSpPr>
        <p:spPr>
          <a:xfrm>
            <a:off x="800099" y="1905000"/>
            <a:ext cx="7810501" cy="4190999"/>
          </a:xfrm>
        </p:spPr>
        <p:txBody>
          <a:bodyPr>
            <a:normAutofit/>
          </a:bodyPr>
          <a:lstStyle>
            <a:lvl1pPr marL="0" indent="0">
              <a:buFont typeface="Arial" panose="020B0604020202020204" pitchFamily="34" charset="0"/>
              <a:buNone/>
              <a:defRPr sz="2800"/>
            </a:lvl1pPr>
            <a:lvl2pPr>
              <a:defRPr sz="2400"/>
            </a:lvl2pPr>
            <a:lvl3pPr>
              <a:defRPr sz="2000"/>
            </a:lvl3pPr>
            <a:lvl4pPr>
              <a:defRPr sz="2000"/>
            </a:lvl4pPr>
            <a:lvl5pP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Date Placeholder 8">
            <a:extLst>
              <a:ext uri="{FF2B5EF4-FFF2-40B4-BE49-F238E27FC236}">
                <a16:creationId xmlns:a16="http://schemas.microsoft.com/office/drawing/2014/main" id="{3B52CA1D-CD27-4D64-A20B-9072124BBCAC}"/>
              </a:ext>
            </a:extLst>
          </p:cNvPr>
          <p:cNvSpPr>
            <a:spLocks noGrp="1"/>
          </p:cNvSpPr>
          <p:nvPr>
            <p:ph type="dt" sz="half" idx="10"/>
          </p:nvPr>
        </p:nvSpPr>
        <p:spPr/>
        <p:txBody>
          <a:bodyPr/>
          <a:lstStyle/>
          <a:p>
            <a:endParaRPr lang="en-US" dirty="0"/>
          </a:p>
        </p:txBody>
      </p:sp>
      <p:sp>
        <p:nvSpPr>
          <p:cNvPr id="10" name="Footer Placeholder 9">
            <a:extLst>
              <a:ext uri="{FF2B5EF4-FFF2-40B4-BE49-F238E27FC236}">
                <a16:creationId xmlns:a16="http://schemas.microsoft.com/office/drawing/2014/main" id="{5F296ECA-5D9F-4BC6-BFD8-F1029709C98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9927EA4D-8669-4CBF-BBC6-C7E05121DC78}"/>
              </a:ext>
            </a:extLst>
          </p:cNvPr>
          <p:cNvSpPr>
            <a:spLocks noGrp="1"/>
          </p:cNvSpPr>
          <p:nvPr>
            <p:ph type="sldNum" sz="quarter" idx="12"/>
          </p:nvPr>
        </p:nvSpPr>
        <p:spPr/>
        <p:txBody>
          <a:bodyPr/>
          <a:lstStyle/>
          <a:p>
            <a:fld id="{EDEDA31E-5185-4CB0-88E0-309A957138BF}" type="slidenum">
              <a:rPr lang="en-US" smtClean="0"/>
              <a:t>‹#›</a:t>
            </a:fld>
            <a:endParaRPr lang="en-US" dirty="0"/>
          </a:p>
        </p:txBody>
      </p:sp>
    </p:spTree>
    <p:extLst>
      <p:ext uri="{BB962C8B-B14F-4D97-AF65-F5344CB8AC3E}">
        <p14:creationId xmlns:p14="http://schemas.microsoft.com/office/powerpoint/2010/main" val="2576889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91440" rIns="45720" bIns="9144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dirty="0"/>
              <a:t>1/9/2018</a:t>
            </a:r>
          </a:p>
        </p:txBody>
      </p:sp>
      <p:sp>
        <p:nvSpPr>
          <p:cNvPr id="5" name="Footer Placeholder 4"/>
          <p:cNvSpPr>
            <a:spLocks noGrp="1"/>
          </p:cNvSpPr>
          <p:nvPr>
            <p:ph type="ftr" sz="quarter" idx="11"/>
          </p:nvPr>
        </p:nvSpPr>
        <p:spPr/>
        <p:txBody>
          <a:bodyPr/>
          <a:lstStyle/>
          <a:p>
            <a:r>
              <a:rPr lang="en-US" dirty="0"/>
              <a:t>December TAC &amp; Board of Directors Update </a:t>
            </a:r>
          </a:p>
        </p:txBody>
      </p:sp>
      <p:sp>
        <p:nvSpPr>
          <p:cNvPr id="6" name="Slide Number Placeholder 5"/>
          <p:cNvSpPr>
            <a:spLocks noGrp="1"/>
          </p:cNvSpPr>
          <p:nvPr>
            <p:ph type="sldNum" sz="quarter" idx="12"/>
          </p:nvPr>
        </p:nvSpPr>
        <p:spPr/>
        <p:txBody>
          <a:bodyPr/>
          <a:lstStyle/>
          <a:p>
            <a:fld id="{EDEDA31E-5185-4CB0-88E0-309A957138BF}" type="slidenum">
              <a:rPr lang="en-US" smtClean="0"/>
              <a:t>‹#›</a:t>
            </a:fld>
            <a:endParaRPr lang="en-US" dirty="0"/>
          </a:p>
        </p:txBody>
      </p:sp>
    </p:spTree>
    <p:extLst>
      <p:ext uri="{BB962C8B-B14F-4D97-AF65-F5344CB8AC3E}">
        <p14:creationId xmlns:p14="http://schemas.microsoft.com/office/powerpoint/2010/main" val="1936593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91440" rIns="45720" bIns="9144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dirty="0"/>
              <a:t>1/9/2018</a:t>
            </a:r>
          </a:p>
        </p:txBody>
      </p:sp>
      <p:sp>
        <p:nvSpPr>
          <p:cNvPr id="5" name="Footer Placeholder 4"/>
          <p:cNvSpPr>
            <a:spLocks noGrp="1"/>
          </p:cNvSpPr>
          <p:nvPr>
            <p:ph type="ftr" sz="quarter" idx="11"/>
          </p:nvPr>
        </p:nvSpPr>
        <p:spPr/>
        <p:txBody>
          <a:bodyPr/>
          <a:lstStyle/>
          <a:p>
            <a:r>
              <a:rPr lang="en-US" dirty="0"/>
              <a:t>December TAC &amp; Board of Directors Update </a:t>
            </a:r>
          </a:p>
        </p:txBody>
      </p:sp>
      <p:sp>
        <p:nvSpPr>
          <p:cNvPr id="6" name="Slide Number Placeholder 5"/>
          <p:cNvSpPr>
            <a:spLocks noGrp="1"/>
          </p:cNvSpPr>
          <p:nvPr>
            <p:ph type="sldNum" sz="quarter" idx="12"/>
          </p:nvPr>
        </p:nvSpPr>
        <p:spPr/>
        <p:txBody>
          <a:bodyPr/>
          <a:lstStyle/>
          <a:p>
            <a:fld id="{EDEDA31E-5185-4CB0-88E0-309A957138BF}" type="slidenum">
              <a:rPr lang="en-US" smtClean="0"/>
              <a:t>‹#›</a:t>
            </a:fld>
            <a:endParaRPr lang="en-US" dirty="0"/>
          </a:p>
        </p:txBody>
      </p:sp>
    </p:spTree>
    <p:extLst>
      <p:ext uri="{BB962C8B-B14F-4D97-AF65-F5344CB8AC3E}">
        <p14:creationId xmlns:p14="http://schemas.microsoft.com/office/powerpoint/2010/main" val="33871597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F21EDB76-CD43-480E-8EA0-CC06EF22C0A1}" type="slidenum">
              <a:rPr kumimoji="0" lang="en-US" sz="14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4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charset="0"/>
                <a:ea typeface="+mn-ea"/>
                <a:cs typeface="+mn-cs"/>
              </a:rPr>
              <a:t>Retail Market Training Task Force</a:t>
            </a:r>
          </a:p>
        </p:txBody>
      </p:sp>
      <p:sp>
        <p:nvSpPr>
          <p:cNvPr id="7" name="Rectangle 4"/>
          <p:cNvSpPr>
            <a:spLocks noGrp="1" noChangeArrowheads="1"/>
          </p:cNvSpPr>
          <p:nvPr>
            <p:ph type="dt" sz="half" idx="12"/>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charset="0"/>
                <a:ea typeface="+mn-ea"/>
                <a:cs typeface="+mn-cs"/>
              </a:rPr>
              <a:t>Update to RMS</a:t>
            </a:r>
          </a:p>
        </p:txBody>
      </p:sp>
    </p:spTree>
    <p:extLst>
      <p:ext uri="{BB962C8B-B14F-4D97-AF65-F5344CB8AC3E}">
        <p14:creationId xmlns:p14="http://schemas.microsoft.com/office/powerpoint/2010/main" val="5082206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3185C669-FB09-4A92-913B-0BA846DAB37C}" type="slidenum">
              <a:rPr kumimoji="0" lang="en-US" sz="14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4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charset="0"/>
                <a:ea typeface="+mn-ea"/>
                <a:cs typeface="+mn-cs"/>
              </a:rPr>
              <a:t>Retail Market Training Task Force</a:t>
            </a:r>
          </a:p>
        </p:txBody>
      </p:sp>
      <p:sp>
        <p:nvSpPr>
          <p:cNvPr id="6" name="Rectangle 4"/>
          <p:cNvSpPr>
            <a:spLocks noGrp="1" noChangeArrowheads="1"/>
          </p:cNvSpPr>
          <p:nvPr>
            <p:ph type="dt" sz="half" idx="12"/>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charset="0"/>
                <a:ea typeface="+mn-ea"/>
                <a:cs typeface="+mn-cs"/>
              </a:rPr>
              <a:t>Update to RMS</a:t>
            </a:r>
          </a:p>
        </p:txBody>
      </p:sp>
    </p:spTree>
    <p:extLst>
      <p:ext uri="{BB962C8B-B14F-4D97-AF65-F5344CB8AC3E}">
        <p14:creationId xmlns:p14="http://schemas.microsoft.com/office/powerpoint/2010/main" val="3121756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609604"/>
            <a:ext cx="7543800" cy="3715508"/>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EDA31E-5185-4CB0-88E0-309A957138BF}"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3527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EDA31E-5185-4CB0-88E0-309A957138BF}"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8171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DEDA31E-5185-4CB0-88E0-309A957138BF}" type="slidenum">
              <a:rPr lang="en-US" smtClean="0"/>
              <a:t>‹#›</a:t>
            </a:fld>
            <a:endParaRPr lang="en-US" dirty="0"/>
          </a:p>
        </p:txBody>
      </p:sp>
    </p:spTree>
    <p:extLst>
      <p:ext uri="{BB962C8B-B14F-4D97-AF65-F5344CB8AC3E}">
        <p14:creationId xmlns:p14="http://schemas.microsoft.com/office/powerpoint/2010/main" val="3721072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5"/>
            <a:ext cx="7543800" cy="1313596"/>
          </a:xfrm>
        </p:spPr>
        <p:txBody>
          <a:bodyPr/>
          <a:lstStyle/>
          <a:p>
            <a:r>
              <a:rPr lang="en-US" dirty="0"/>
              <a:t>Click to edit Master title style</a:t>
            </a:r>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lumMod val="9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lumMod val="9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dirty="0"/>
              <a:t>1/9/2018</a:t>
            </a:r>
          </a:p>
        </p:txBody>
      </p:sp>
      <p:sp>
        <p:nvSpPr>
          <p:cNvPr id="8" name="Footer Placeholder 7"/>
          <p:cNvSpPr>
            <a:spLocks noGrp="1"/>
          </p:cNvSpPr>
          <p:nvPr>
            <p:ph type="ftr" sz="quarter" idx="11"/>
          </p:nvPr>
        </p:nvSpPr>
        <p:spPr/>
        <p:txBody>
          <a:bodyPr/>
          <a:lstStyle/>
          <a:p>
            <a:r>
              <a:rPr lang="en-US" dirty="0"/>
              <a:t>December TAC &amp; Board of Directors Update </a:t>
            </a:r>
          </a:p>
        </p:txBody>
      </p:sp>
      <p:sp>
        <p:nvSpPr>
          <p:cNvPr id="9" name="Slide Number Placeholder 8"/>
          <p:cNvSpPr>
            <a:spLocks noGrp="1"/>
          </p:cNvSpPr>
          <p:nvPr>
            <p:ph type="sldNum" sz="quarter" idx="12"/>
          </p:nvPr>
        </p:nvSpPr>
        <p:spPr/>
        <p:txBody>
          <a:bodyPr/>
          <a:lstStyle/>
          <a:p>
            <a:fld id="{EDEDA31E-5185-4CB0-88E0-309A957138BF}" type="slidenum">
              <a:rPr lang="en-US" smtClean="0"/>
              <a:t>‹#›</a:t>
            </a:fld>
            <a:endParaRPr lang="en-US" dirty="0"/>
          </a:p>
        </p:txBody>
      </p:sp>
    </p:spTree>
    <p:extLst>
      <p:ext uri="{BB962C8B-B14F-4D97-AF65-F5344CB8AC3E}">
        <p14:creationId xmlns:p14="http://schemas.microsoft.com/office/powerpoint/2010/main" val="3026197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dirty="0"/>
              <a:t>1/9/2018</a:t>
            </a:r>
          </a:p>
        </p:txBody>
      </p:sp>
      <p:sp>
        <p:nvSpPr>
          <p:cNvPr id="4" name="Footer Placeholder 3"/>
          <p:cNvSpPr>
            <a:spLocks noGrp="1"/>
          </p:cNvSpPr>
          <p:nvPr>
            <p:ph type="ftr" sz="quarter" idx="11"/>
          </p:nvPr>
        </p:nvSpPr>
        <p:spPr/>
        <p:txBody>
          <a:bodyPr/>
          <a:lstStyle/>
          <a:p>
            <a:r>
              <a:rPr lang="en-US" dirty="0"/>
              <a:t>December TAC &amp; Board of Directors Update </a:t>
            </a:r>
          </a:p>
        </p:txBody>
      </p:sp>
      <p:sp>
        <p:nvSpPr>
          <p:cNvPr id="5" name="Slide Number Placeholder 4"/>
          <p:cNvSpPr>
            <a:spLocks noGrp="1"/>
          </p:cNvSpPr>
          <p:nvPr>
            <p:ph type="sldNum" sz="quarter" idx="12"/>
          </p:nvPr>
        </p:nvSpPr>
        <p:spPr/>
        <p:txBody>
          <a:bodyPr/>
          <a:lstStyle/>
          <a:p>
            <a:fld id="{EDEDA31E-5185-4CB0-88E0-309A957138BF}" type="slidenum">
              <a:rPr lang="en-US" smtClean="0"/>
              <a:t>‹#›</a:t>
            </a:fld>
            <a:endParaRPr lang="en-US" dirty="0"/>
          </a:p>
        </p:txBody>
      </p:sp>
    </p:spTree>
    <p:extLst>
      <p:ext uri="{BB962C8B-B14F-4D97-AF65-F5344CB8AC3E}">
        <p14:creationId xmlns:p14="http://schemas.microsoft.com/office/powerpoint/2010/main" val="1727350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r>
              <a:rPr lang="en-US" dirty="0"/>
              <a:t>1/9/2018</a:t>
            </a:r>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dirty="0"/>
              <a:t>December TAC &amp; Board of Directors Update </a:t>
            </a:r>
          </a:p>
        </p:txBody>
      </p:sp>
      <p:sp>
        <p:nvSpPr>
          <p:cNvPr id="9" name="Slide Number Placeholder 8"/>
          <p:cNvSpPr>
            <a:spLocks noGrp="1"/>
          </p:cNvSpPr>
          <p:nvPr>
            <p:ph type="sldNum" sz="quarter" idx="12"/>
          </p:nvPr>
        </p:nvSpPr>
        <p:spPr/>
        <p:txBody>
          <a:bodyPr/>
          <a:lstStyle/>
          <a:p>
            <a:fld id="{EDEDA31E-5185-4CB0-88E0-309A957138BF}" type="slidenum">
              <a:rPr lang="en-US" smtClean="0"/>
              <a:t>‹#›</a:t>
            </a:fld>
            <a:endParaRPr lang="en-US" dirty="0"/>
          </a:p>
        </p:txBody>
      </p:sp>
    </p:spTree>
    <p:extLst>
      <p:ext uri="{BB962C8B-B14F-4D97-AF65-F5344CB8AC3E}">
        <p14:creationId xmlns:p14="http://schemas.microsoft.com/office/powerpoint/2010/main" val="3424358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 y="0"/>
            <a:ext cx="3038093"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r>
              <a:rPr lang="en-US" dirty="0"/>
              <a:t>1/9/2018</a:t>
            </a: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r>
              <a:rPr lang="en-US" dirty="0"/>
              <a:t>December TAC &amp; Board of Directors Update </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DEDA31E-5185-4CB0-88E0-309A957138BF}" type="slidenum">
              <a:rPr lang="en-US" smtClean="0"/>
              <a:t>‹#›</a:t>
            </a:fld>
            <a:endParaRPr lang="en-US" dirty="0"/>
          </a:p>
        </p:txBody>
      </p:sp>
    </p:spTree>
    <p:extLst>
      <p:ext uri="{BB962C8B-B14F-4D97-AF65-F5344CB8AC3E}">
        <p14:creationId xmlns:p14="http://schemas.microsoft.com/office/powerpoint/2010/main" val="661282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chemeClr val="tx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1">
              <a:lumMod val="50000"/>
              <a:lumOff val="5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22959" y="5907023"/>
            <a:ext cx="7589520" cy="594360"/>
          </a:xfrm>
        </p:spPr>
        <p:txBody>
          <a:bodyPr lIns="91440" tIns="0" rIns="91440" bIns="0">
            <a:normAutofit/>
          </a:bodyPr>
          <a:lstStyle>
            <a:lvl1pPr marL="0" indent="0">
              <a:spcBef>
                <a:spcPts val="0"/>
              </a:spcBef>
              <a:spcAft>
                <a:spcPts val="600"/>
              </a:spcAft>
              <a:buNone/>
              <a:defRPr sz="15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tx2"/>
                </a:solidFill>
              </a:defRPr>
            </a:lvl1pPr>
          </a:lstStyle>
          <a:p>
            <a:r>
              <a:rPr lang="en-US" dirty="0"/>
              <a:t>1/9/2018</a:t>
            </a:r>
          </a:p>
        </p:txBody>
      </p:sp>
      <p:sp>
        <p:nvSpPr>
          <p:cNvPr id="6" name="Footer Placeholder 5"/>
          <p:cNvSpPr>
            <a:spLocks noGrp="1"/>
          </p:cNvSpPr>
          <p:nvPr>
            <p:ph type="ftr" sz="quarter" idx="11"/>
          </p:nvPr>
        </p:nvSpPr>
        <p:spPr/>
        <p:txBody>
          <a:bodyPr/>
          <a:lstStyle>
            <a:lvl1pPr>
              <a:defRPr>
                <a:solidFill>
                  <a:schemeClr val="tx2"/>
                </a:solidFill>
              </a:defRPr>
            </a:lvl1pPr>
          </a:lstStyle>
          <a:p>
            <a:r>
              <a:rPr lang="en-US" dirty="0"/>
              <a:t>December TAC &amp; Board of Directors Update </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DEDA31E-5185-4CB0-88E0-309A957138BF}" type="slidenum">
              <a:rPr lang="en-US" smtClean="0"/>
              <a:t>‹#›</a:t>
            </a:fld>
            <a:endParaRPr lang="en-US" dirty="0"/>
          </a:p>
        </p:txBody>
      </p:sp>
    </p:spTree>
    <p:extLst>
      <p:ext uri="{BB962C8B-B14F-4D97-AF65-F5344CB8AC3E}">
        <p14:creationId xmlns:p14="http://schemas.microsoft.com/office/powerpoint/2010/main" val="2991569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2" y="6400800"/>
            <a:ext cx="9143989"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5"/>
            <a:ext cx="7543800" cy="1313596"/>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r>
              <a:rPr lang="en-US" dirty="0"/>
              <a:t>1/9/2018</a:t>
            </a: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dirty="0"/>
              <a:t>December TAC &amp; Board of Directors Update </a:t>
            </a: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EDEDA31E-5185-4CB0-88E0-309A957138BF}" type="slidenum">
              <a:rPr lang="en-US" smtClean="0"/>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3944335"/>
      </p:ext>
    </p:extLst>
  </p:cSld>
  <p:clrMap bg1="dk1" tx1="lt1" bg2="dk2" tx2="lt2" accent1="accent1" accent2="accent2" accent3="accent3" accent4="accent4" accent5="accent5" accent6="accent6" hlink="hlink" folHlink="folHlink"/>
  <p:sldLayoutIdLst>
    <p:sldLayoutId id="2147484329" r:id="rId1"/>
    <p:sldLayoutId id="2147484328" r:id="rId2"/>
    <p:sldLayoutId id="2147484330" r:id="rId3"/>
    <p:sldLayoutId id="2147484331" r:id="rId4"/>
    <p:sldLayoutId id="2147484332" r:id="rId5"/>
    <p:sldLayoutId id="2147484333" r:id="rId6"/>
    <p:sldLayoutId id="2147484334" r:id="rId7"/>
    <p:sldLayoutId id="2147484335" r:id="rId8"/>
    <p:sldLayoutId id="2147484336" r:id="rId9"/>
    <p:sldLayoutId id="2147484337" r:id="rId10"/>
    <p:sldLayoutId id="2147484338" r:id="rId11"/>
  </p:sldLayoutIdLst>
  <p:hf hdr="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3"/>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5EE74527-A6B7-4978-8CA2-A96E52BABC27}" type="slidenum">
              <a:rPr lang="en-US"/>
              <a:pPr>
                <a:defRPr/>
              </a:pPr>
              <a:t>‹#›</a:t>
            </a:fld>
            <a:endParaRPr lang="en-US" dirty="0"/>
          </a:p>
        </p:txBody>
      </p:sp>
      <p:sp>
        <p:nvSpPr>
          <p:cNvPr id="23559" name="Rectangle 7"/>
          <p:cNvSpPr>
            <a:spLocks noChangeArrowheads="1"/>
          </p:cNvSpPr>
          <p:nvPr userDrawn="1"/>
        </p:nvSpPr>
        <p:spPr bwMode="auto">
          <a:xfrm>
            <a:off x="0" y="6235700"/>
            <a:ext cx="9144000" cy="622300"/>
          </a:xfrm>
          <a:prstGeom prst="rect">
            <a:avLst/>
          </a:prstGeom>
          <a:solidFill>
            <a:srgbClr val="ECECE2"/>
          </a:solidFill>
          <a:ln w="9525">
            <a:noFill/>
            <a:miter lim="800000"/>
            <a:headEnd/>
            <a:tailEnd/>
          </a:ln>
          <a:effectLst/>
        </p:spPr>
        <p:txBody>
          <a:bodyPr wrap="none" anchor="ctr"/>
          <a:lstStyle/>
          <a:p>
            <a:pPr>
              <a:defRPr/>
            </a:pPr>
            <a:endParaRPr lang="en-US" dirty="0"/>
          </a:p>
        </p:txBody>
      </p:sp>
      <p:sp>
        <p:nvSpPr>
          <p:cNvPr id="1029" name="Rectangle 2"/>
          <p:cNvSpPr>
            <a:spLocks noGrp="1" noChangeArrowheads="1"/>
          </p:cNvSpPr>
          <p:nvPr>
            <p:ph type="title"/>
          </p:nvPr>
        </p:nvSpPr>
        <p:spPr bwMode="auto">
          <a:xfrm>
            <a:off x="152400" y="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r>
              <a:rPr lang="en-US"/>
              <a:t>Retail Market Training Task Force</a:t>
            </a:r>
          </a:p>
        </p:txBody>
      </p:sp>
      <p:sp>
        <p:nvSpPr>
          <p:cNvPr id="23563" name="Line 11"/>
          <p:cNvSpPr>
            <a:spLocks noChangeShapeType="1"/>
          </p:cNvSpPr>
          <p:nvPr userDrawn="1"/>
        </p:nvSpPr>
        <p:spPr bwMode="auto">
          <a:xfrm>
            <a:off x="1069975" y="6457950"/>
            <a:ext cx="0" cy="219075"/>
          </a:xfrm>
          <a:prstGeom prst="line">
            <a:avLst/>
          </a:prstGeom>
          <a:noFill/>
          <a:ln w="9525">
            <a:solidFill>
              <a:schemeClr val="tx1"/>
            </a:solidFill>
            <a:round/>
            <a:headEnd/>
            <a:tailEnd/>
          </a:ln>
          <a:effectLst/>
        </p:spPr>
        <p:txBody>
          <a:bodyPr/>
          <a:lstStyle/>
          <a:p>
            <a:pPr>
              <a:defRPr/>
            </a:pPr>
            <a:endParaRPr lang="en-US" dirty="0"/>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r>
              <a:rPr lang="en-US"/>
              <a:t>Update to RMS</a:t>
            </a:r>
          </a:p>
        </p:txBody>
      </p:sp>
      <p:sp>
        <p:nvSpPr>
          <p:cNvPr id="23564" name="Line 12"/>
          <p:cNvSpPr>
            <a:spLocks noChangeShapeType="1"/>
          </p:cNvSpPr>
          <p:nvPr userDrawn="1"/>
        </p:nvSpPr>
        <p:spPr bwMode="auto">
          <a:xfrm>
            <a:off x="0" y="673100"/>
            <a:ext cx="9144000" cy="0"/>
          </a:xfrm>
          <a:prstGeom prst="line">
            <a:avLst/>
          </a:prstGeom>
          <a:noFill/>
          <a:ln w="57150">
            <a:solidFill>
              <a:schemeClr val="hlink"/>
            </a:solidFill>
            <a:round/>
            <a:headEnd/>
            <a:tailEnd/>
          </a:ln>
          <a:effectLst/>
        </p:spPr>
        <p:txBody>
          <a:bodyPr/>
          <a:lstStyle/>
          <a:p>
            <a:pPr>
              <a:defRPr/>
            </a:pPr>
            <a:endParaRPr lang="en-US" dirty="0"/>
          </a:p>
        </p:txBody>
      </p:sp>
      <p:sp>
        <p:nvSpPr>
          <p:cNvPr id="23565" name="Rectangle 13"/>
          <p:cNvSpPr>
            <a:spLocks noChangeArrowheads="1"/>
          </p:cNvSpPr>
          <p:nvPr/>
        </p:nvSpPr>
        <p:spPr bwMode="auto">
          <a:xfrm>
            <a:off x="3429000" y="6477000"/>
            <a:ext cx="2514600" cy="457200"/>
          </a:xfrm>
          <a:prstGeom prst="rect">
            <a:avLst/>
          </a:prstGeom>
          <a:noFill/>
          <a:ln w="9525">
            <a:noFill/>
            <a:miter lim="800000"/>
            <a:headEnd/>
            <a:tailEnd/>
          </a:ln>
          <a:effectLst/>
        </p:spPr>
        <p:txBody>
          <a:bodyPr/>
          <a:lstStyle/>
          <a:p>
            <a:pPr algn="ctr">
              <a:defRPr/>
            </a:pPr>
            <a:fld id="{30AE3F6D-6E55-4F4D-8DFA-3811BE74B05E}" type="slidenum">
              <a:rPr lang="en-US" sz="1200"/>
              <a:pPr algn="ctr">
                <a:defRPr/>
              </a:pPr>
              <a:t>‹#›</a:t>
            </a:fld>
            <a:endParaRPr lang="en-US" sz="1200" dirty="0"/>
          </a:p>
        </p:txBody>
      </p:sp>
    </p:spTree>
    <p:extLst>
      <p:ext uri="{BB962C8B-B14F-4D97-AF65-F5344CB8AC3E}">
        <p14:creationId xmlns:p14="http://schemas.microsoft.com/office/powerpoint/2010/main" val="2145847592"/>
      </p:ext>
    </p:extLst>
  </p:cSld>
  <p:clrMap bg1="lt1" tx1="dk1" bg2="lt2" tx2="dk2" accent1="accent1" accent2="accent2" accent3="accent3" accent4="accent4" accent5="accent5" accent6="accent6" hlink="hlink" folHlink="folHlink"/>
  <p:sldLayoutIdLst>
    <p:sldLayoutId id="2147484340" r:id="rId1"/>
    <p:sldLayoutId id="2147484341" r:id="rId2"/>
  </p:sldLayoutIdLst>
  <p:hf sldNum="0" hdr="0"/>
  <p:txStyles>
    <p:titleStyle>
      <a:lvl1pPr algn="l" rtl="0" eaLnBrk="0" fontAlgn="base" hangingPunct="0">
        <a:spcBef>
          <a:spcPct val="0"/>
        </a:spcBef>
        <a:spcAft>
          <a:spcPct val="0"/>
        </a:spcAft>
        <a:defRPr sz="2000">
          <a:solidFill>
            <a:schemeClr val="tx1"/>
          </a:solidFill>
          <a:latin typeface="+mj-lt"/>
          <a:ea typeface="+mj-ea"/>
          <a:cs typeface="+mj-cs"/>
        </a:defRPr>
      </a:lvl1pPr>
      <a:lvl2pPr algn="l" rtl="0" eaLnBrk="0" fontAlgn="base" hangingPunct="0">
        <a:spcBef>
          <a:spcPct val="0"/>
        </a:spcBef>
        <a:spcAft>
          <a:spcPct val="0"/>
        </a:spcAft>
        <a:defRPr sz="2000">
          <a:solidFill>
            <a:schemeClr val="tx1"/>
          </a:solidFill>
          <a:latin typeface="Arial Black" pitchFamily="34" charset="0"/>
        </a:defRPr>
      </a:lvl2pPr>
      <a:lvl3pPr algn="l" rtl="0" eaLnBrk="0" fontAlgn="base" hangingPunct="0">
        <a:spcBef>
          <a:spcPct val="0"/>
        </a:spcBef>
        <a:spcAft>
          <a:spcPct val="0"/>
        </a:spcAft>
        <a:defRPr sz="2000">
          <a:solidFill>
            <a:schemeClr val="tx1"/>
          </a:solidFill>
          <a:latin typeface="Arial Black" pitchFamily="34" charset="0"/>
        </a:defRPr>
      </a:lvl3pPr>
      <a:lvl4pPr algn="l" rtl="0" eaLnBrk="0" fontAlgn="base" hangingPunct="0">
        <a:spcBef>
          <a:spcPct val="0"/>
        </a:spcBef>
        <a:spcAft>
          <a:spcPct val="0"/>
        </a:spcAft>
        <a:defRPr sz="2000">
          <a:solidFill>
            <a:schemeClr val="tx1"/>
          </a:solidFill>
          <a:latin typeface="Arial Black" pitchFamily="34" charset="0"/>
        </a:defRPr>
      </a:lvl4pPr>
      <a:lvl5pPr algn="l" rtl="0" eaLnBrk="0" fontAlgn="base" hangingPunct="0">
        <a:spcBef>
          <a:spcPct val="0"/>
        </a:spcBef>
        <a:spcAft>
          <a:spcPct val="0"/>
        </a:spcAft>
        <a:defRPr sz="2000">
          <a:solidFill>
            <a:schemeClr val="tx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ercot.com/content/wcm/key_documents_lists/189652/12.__ERP_Decommissioning_Timelines_-_RMS_-_9-1-2020.docx"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www.ercot.com/content/wcm/lists/92931/Demand_Response_Data_Definitions_and_Technical_Specifications.zip" TargetMode="External"/><Relationship Id="rId2" Type="http://schemas.openxmlformats.org/officeDocument/2006/relationships/hyperlink" Target="http://lists.ercot.com/SCRIPTS/WA-ERCOT.EXE?LOGON"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www.ercot.com/content/wcm/key_documents_lists/189652/05.__TEXAS_SET_RMS_0920.ppt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www.ercot.com/content/wcm/key_documents_lists/189652/08.__TDTMS_Update_9_1_2020.ppt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www.ercot.com/content/wcm/key_documents_lists/189652/10.__PWG_update_to_RMS_20200901.ppt"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www.ercot.com/content/wcm/key_documents_lists/189652/09.__2020_09_01_RMTTF_UPDATE_TO_RMS.ppt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dirty="0"/>
              <a:t>September 23, 2020</a:t>
            </a:r>
            <a:br>
              <a:rPr lang="en-US" sz="4000" dirty="0"/>
            </a:br>
            <a:r>
              <a:rPr lang="en-US" sz="4000" dirty="0"/>
              <a:t>RMS Update to TAC</a:t>
            </a:r>
          </a:p>
        </p:txBody>
      </p:sp>
      <p:sp>
        <p:nvSpPr>
          <p:cNvPr id="3" name="Subtitle 2"/>
          <p:cNvSpPr>
            <a:spLocks noGrp="1"/>
          </p:cNvSpPr>
          <p:nvPr>
            <p:ph type="subTitle" idx="1"/>
          </p:nvPr>
        </p:nvSpPr>
        <p:spPr/>
        <p:txBody>
          <a:bodyPr>
            <a:normAutofit fontScale="85000" lnSpcReduction="20000"/>
          </a:bodyPr>
          <a:lstStyle/>
          <a:p>
            <a:endParaRPr lang="en-US" dirty="0"/>
          </a:p>
          <a:p>
            <a:r>
              <a:rPr lang="en-US" dirty="0"/>
              <a:t>Eric Blakey</a:t>
            </a:r>
          </a:p>
          <a:p>
            <a:r>
              <a:rPr lang="en-US" dirty="0"/>
              <a:t>RMS Chair</a:t>
            </a:r>
          </a:p>
        </p:txBody>
      </p:sp>
    </p:spTree>
    <p:extLst>
      <p:ext uri="{BB962C8B-B14F-4D97-AF65-F5344CB8AC3E}">
        <p14:creationId xmlns:p14="http://schemas.microsoft.com/office/powerpoint/2010/main" val="865244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Updates – Sept 1 RMS Meeting</a:t>
            </a:r>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US" dirty="0"/>
              <a:t>COVID-19 Program (Project No. 50664) – </a:t>
            </a:r>
          </a:p>
          <a:p>
            <a:pPr marL="726948" lvl="1" indent="-342900">
              <a:buFont typeface="Arial" panose="020B0604020202020204" pitchFamily="34" charset="0"/>
              <a:buChar char="•"/>
            </a:pPr>
            <a:r>
              <a:rPr lang="en-US" dirty="0">
                <a:hlinkClick r:id="rId3"/>
              </a:rPr>
              <a:t>Key Dates:</a:t>
            </a:r>
            <a:endParaRPr lang="en-US" dirty="0"/>
          </a:p>
          <a:p>
            <a:pPr marL="909828" lvl="2" indent="-342900">
              <a:buFont typeface="Arial" panose="020B0604020202020204" pitchFamily="34" charset="0"/>
              <a:buChar char="•"/>
            </a:pPr>
            <a:r>
              <a:rPr lang="en-US" dirty="0"/>
              <a:t>Aug 31 – Deadline to enroll in </a:t>
            </a:r>
            <a:r>
              <a:rPr lang="en-US" dirty="0" err="1"/>
              <a:t>Solix</a:t>
            </a:r>
            <a:r>
              <a:rPr lang="en-US" dirty="0"/>
              <a:t> program</a:t>
            </a:r>
          </a:p>
          <a:p>
            <a:pPr marL="909828" lvl="2" indent="-342900">
              <a:buFont typeface="Arial" panose="020B0604020202020204" pitchFamily="34" charset="0"/>
              <a:buChar char="•"/>
            </a:pPr>
            <a:r>
              <a:rPr lang="en-US" dirty="0"/>
              <a:t>Sept 30 – ERP_A Deadline, last 810 utility billing eligible for suppression of utility charges and REP reimbursement</a:t>
            </a:r>
          </a:p>
          <a:p>
            <a:pPr marL="909828" lvl="2" indent="-342900">
              <a:buFont typeface="Arial" panose="020B0604020202020204" pitchFamily="34" charset="0"/>
              <a:buChar char="•"/>
            </a:pPr>
            <a:r>
              <a:rPr lang="en-US" dirty="0"/>
              <a:t>Oct 1 - Disconnection protection ends, ERP designations removed from ESI’s by utilities</a:t>
            </a:r>
          </a:p>
          <a:p>
            <a:pPr marL="909828" lvl="2" indent="-342900">
              <a:buFont typeface="Arial" panose="020B0604020202020204" pitchFamily="34" charset="0"/>
              <a:buChar char="•"/>
            </a:pPr>
            <a:r>
              <a:rPr lang="en-US" dirty="0"/>
              <a:t>Nov 30 - Last day REPs can request reimbursement of energy charges</a:t>
            </a:r>
          </a:p>
          <a:p>
            <a:pPr marL="909828" lvl="2" indent="-342900">
              <a:buFont typeface="Arial" panose="020B0604020202020204" pitchFamily="34" charset="0"/>
              <a:buChar char="•"/>
            </a:pPr>
            <a:r>
              <a:rPr lang="en-US" dirty="0"/>
              <a:t>Jan 15 - TDUs and REPs submit final program reports to the Commission</a:t>
            </a:r>
            <a:endParaRPr lang="en-US" sz="2800" dirty="0"/>
          </a:p>
          <a:p>
            <a:pPr marL="726948" lvl="1" indent="-342900">
              <a:buFont typeface="Arial" panose="020B0604020202020204" pitchFamily="34" charset="0"/>
              <a:buChar char="•"/>
            </a:pPr>
            <a:endParaRPr lang="en-US" dirty="0"/>
          </a:p>
        </p:txBody>
      </p:sp>
      <p:sp>
        <p:nvSpPr>
          <p:cNvPr id="7" name="Slide Number Placeholder 5">
            <a:extLst>
              <a:ext uri="{FF2B5EF4-FFF2-40B4-BE49-F238E27FC236}">
                <a16:creationId xmlns:a16="http://schemas.microsoft.com/office/drawing/2014/main" id="{2A799451-ED23-4192-A317-AFB1DD03DA65}"/>
              </a:ext>
            </a:extLst>
          </p:cNvPr>
          <p:cNvSpPr>
            <a:spLocks noGrp="1"/>
          </p:cNvSpPr>
          <p:nvPr>
            <p:ph type="sldNum" sz="quarter" idx="12"/>
          </p:nvPr>
        </p:nvSpPr>
        <p:spPr>
          <a:xfrm>
            <a:off x="7425344" y="6459786"/>
            <a:ext cx="984019" cy="365125"/>
          </a:xfrm>
        </p:spPr>
        <p:txBody>
          <a:bodyPr/>
          <a:lstStyle/>
          <a:p>
            <a:fld id="{EDEDA31E-5185-4CB0-88E0-309A957138BF}" type="slidenum">
              <a:rPr lang="en-US" smtClean="0"/>
              <a:pPr/>
              <a:t>2</a:t>
            </a:fld>
            <a:endParaRPr lang="en-US" dirty="0"/>
          </a:p>
        </p:txBody>
      </p:sp>
    </p:spTree>
    <p:extLst>
      <p:ext uri="{BB962C8B-B14F-4D97-AF65-F5344CB8AC3E}">
        <p14:creationId xmlns:p14="http://schemas.microsoft.com/office/powerpoint/2010/main" val="3359908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BF5A1-41D1-4DE7-B065-7BAB443D72F7}"/>
              </a:ext>
            </a:extLst>
          </p:cNvPr>
          <p:cNvSpPr>
            <a:spLocks noGrp="1"/>
          </p:cNvSpPr>
          <p:nvPr>
            <p:ph type="title"/>
          </p:nvPr>
        </p:nvSpPr>
        <p:spPr/>
        <p:txBody>
          <a:bodyPr>
            <a:normAutofit fontScale="90000"/>
          </a:bodyPr>
          <a:lstStyle/>
          <a:p>
            <a:r>
              <a:rPr lang="en-US" dirty="0"/>
              <a:t>Updates – Sept 1 RMS Meeting</a:t>
            </a:r>
          </a:p>
        </p:txBody>
      </p:sp>
      <p:sp>
        <p:nvSpPr>
          <p:cNvPr id="3" name="Content Placeholder 2">
            <a:extLst>
              <a:ext uri="{FF2B5EF4-FFF2-40B4-BE49-F238E27FC236}">
                <a16:creationId xmlns:a16="http://schemas.microsoft.com/office/drawing/2014/main" id="{15C21AE1-AE72-498B-AF0C-93CD9739E607}"/>
              </a:ext>
            </a:extLst>
          </p:cNvPr>
          <p:cNvSpPr>
            <a:spLocks noGrp="1"/>
          </p:cNvSpPr>
          <p:nvPr>
            <p:ph idx="1"/>
          </p:nvPr>
        </p:nvSpPr>
        <p:spPr/>
        <p:txBody>
          <a:bodyPr>
            <a:normAutofit/>
          </a:bodyPr>
          <a:lstStyle/>
          <a:p>
            <a:pPr marL="342900" indent="-342900">
              <a:buFont typeface="Arial" panose="020B0604020202020204" pitchFamily="34" charset="0"/>
              <a:buChar char="•"/>
            </a:pPr>
            <a:r>
              <a:rPr lang="en-US" dirty="0"/>
              <a:t>Extreme Weather Notifications – </a:t>
            </a:r>
          </a:p>
          <a:p>
            <a:pPr marL="726948" lvl="1" indent="-342900">
              <a:buFont typeface="Arial" panose="020B0604020202020204" pitchFamily="34" charset="0"/>
              <a:buChar char="•"/>
            </a:pPr>
            <a:r>
              <a:rPr lang="en-US" dirty="0"/>
              <a:t>New Email Listserv </a:t>
            </a:r>
            <a:r>
              <a:rPr lang="en-US" dirty="0">
                <a:hlinkClick r:id="rId2"/>
              </a:rPr>
              <a:t>“</a:t>
            </a:r>
            <a:r>
              <a:rPr lang="en-US" dirty="0" err="1">
                <a:hlinkClick r:id="rId2"/>
              </a:rPr>
              <a:t>Weather_Moratoriums</a:t>
            </a:r>
            <a:r>
              <a:rPr lang="en-US" dirty="0">
                <a:hlinkClick r:id="rId2"/>
              </a:rPr>
              <a:t>”</a:t>
            </a:r>
            <a:endParaRPr lang="en-US" dirty="0"/>
          </a:p>
          <a:p>
            <a:pPr marL="726948" lvl="1" indent="-342900">
              <a:buFont typeface="Arial" panose="020B0604020202020204" pitchFamily="34" charset="0"/>
              <a:buChar char="•"/>
            </a:pPr>
            <a:r>
              <a:rPr lang="en-US" dirty="0"/>
              <a:t>Transition complete effective September 1</a:t>
            </a:r>
          </a:p>
          <a:p>
            <a:pPr marL="342900" indent="-342900">
              <a:buFont typeface="Arial" panose="020B0604020202020204" pitchFamily="34" charset="0"/>
              <a:buChar char="•"/>
            </a:pPr>
            <a:r>
              <a:rPr lang="en-US" dirty="0"/>
              <a:t>CenterPoint - Post-CIS Conversion Update</a:t>
            </a:r>
          </a:p>
          <a:p>
            <a:pPr marL="342900" indent="-342900">
              <a:buFont typeface="Arial" panose="020B0604020202020204" pitchFamily="34" charset="0"/>
              <a:buChar char="•"/>
            </a:pPr>
            <a:r>
              <a:rPr lang="en-US" dirty="0">
                <a:hlinkClick r:id="rId3"/>
              </a:rPr>
              <a:t>Demand Response Reporting </a:t>
            </a:r>
            <a:endParaRPr lang="en-US" dirty="0"/>
          </a:p>
          <a:p>
            <a:pPr marL="726948" lvl="1" indent="-342900">
              <a:buFont typeface="Arial" panose="020B0604020202020204" pitchFamily="34" charset="0"/>
              <a:buChar char="•"/>
            </a:pPr>
            <a:r>
              <a:rPr lang="en-US" dirty="0"/>
              <a:t>September 1 - “Snapshot”</a:t>
            </a:r>
          </a:p>
          <a:p>
            <a:pPr marL="726948" lvl="1" indent="-342900">
              <a:buFont typeface="Arial" panose="020B0604020202020204" pitchFamily="34" charset="0"/>
              <a:buChar char="•"/>
            </a:pPr>
            <a:r>
              <a:rPr lang="en-US" dirty="0"/>
              <a:t>October 15 - REP/NOIE Report Due</a:t>
            </a:r>
          </a:p>
          <a:p>
            <a:pPr marL="726948" lvl="1" indent="-342900">
              <a:buFont typeface="Arial" panose="020B0604020202020204" pitchFamily="34" charset="0"/>
              <a:buChar char="•"/>
            </a:pPr>
            <a:r>
              <a:rPr lang="en-US" dirty="0"/>
              <a:t>December 15 - ERCOT Report Due</a:t>
            </a:r>
          </a:p>
          <a:p>
            <a:pPr marL="726948" lvl="1"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endParaRPr lang="en-US" dirty="0"/>
          </a:p>
        </p:txBody>
      </p:sp>
      <p:sp>
        <p:nvSpPr>
          <p:cNvPr id="4" name="Slide Number Placeholder 5">
            <a:extLst>
              <a:ext uri="{FF2B5EF4-FFF2-40B4-BE49-F238E27FC236}">
                <a16:creationId xmlns:a16="http://schemas.microsoft.com/office/drawing/2014/main" id="{203C77F3-C3B8-4057-82B3-BE354B147E87}"/>
              </a:ext>
            </a:extLst>
          </p:cNvPr>
          <p:cNvSpPr>
            <a:spLocks noGrp="1"/>
          </p:cNvSpPr>
          <p:nvPr>
            <p:ph type="sldNum" sz="quarter" idx="12"/>
          </p:nvPr>
        </p:nvSpPr>
        <p:spPr>
          <a:xfrm>
            <a:off x="7425344" y="6459786"/>
            <a:ext cx="984019" cy="365125"/>
          </a:xfrm>
        </p:spPr>
        <p:txBody>
          <a:bodyPr/>
          <a:lstStyle/>
          <a:p>
            <a:fld id="{EDEDA31E-5185-4CB0-88E0-309A957138BF}" type="slidenum">
              <a:rPr lang="en-US" smtClean="0"/>
              <a:pPr/>
              <a:t>3</a:t>
            </a:fld>
            <a:endParaRPr lang="en-US" dirty="0"/>
          </a:p>
        </p:txBody>
      </p:sp>
    </p:spTree>
    <p:extLst>
      <p:ext uri="{BB962C8B-B14F-4D97-AF65-F5344CB8AC3E}">
        <p14:creationId xmlns:p14="http://schemas.microsoft.com/office/powerpoint/2010/main" val="549559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Working Group Updates</a:t>
            </a:r>
          </a:p>
        </p:txBody>
      </p:sp>
      <p:sp>
        <p:nvSpPr>
          <p:cNvPr id="3" name="Content Placeholder 2"/>
          <p:cNvSpPr>
            <a:spLocks noGrp="1"/>
          </p:cNvSpPr>
          <p:nvPr>
            <p:ph idx="1"/>
          </p:nvPr>
        </p:nvSpPr>
        <p:spPr/>
        <p:txBody>
          <a:bodyPr>
            <a:normAutofit fontScale="92500" lnSpcReduction="10000"/>
          </a:bodyPr>
          <a:lstStyle/>
          <a:p>
            <a:pPr lvl="0"/>
            <a:r>
              <a:rPr lang="en-US" sz="3000" dirty="0">
                <a:hlinkClick r:id="rId3"/>
              </a:rPr>
              <a:t>Texas Standard Electronic Transaction (Texas SET)</a:t>
            </a:r>
            <a:r>
              <a:rPr lang="en-US" sz="3000" dirty="0"/>
              <a:t> – </a:t>
            </a:r>
          </a:p>
          <a:p>
            <a:pPr marL="457200" lvl="0" indent="-457200">
              <a:buFont typeface="Arial" panose="020B0604020202020204" pitchFamily="34" charset="0"/>
              <a:buChar char="•"/>
            </a:pPr>
            <a:r>
              <a:rPr lang="en-US" sz="2400" dirty="0"/>
              <a:t>4.0A Enhancements - Nov 2 </a:t>
            </a:r>
          </a:p>
          <a:p>
            <a:pPr marL="457200" indent="-457200">
              <a:buFont typeface="Arial" panose="020B0604020202020204" pitchFamily="34" charset="0"/>
              <a:buChar char="•"/>
            </a:pPr>
            <a:r>
              <a:rPr lang="en-US" sz="2400" dirty="0"/>
              <a:t>5.0 Release – First major SET release since 2012, includes:</a:t>
            </a:r>
          </a:p>
          <a:p>
            <a:pPr marL="841248" lvl="1" indent="-457200">
              <a:buFont typeface="Arial" panose="020B0604020202020204" pitchFamily="34" charset="0"/>
              <a:buChar char="•"/>
            </a:pPr>
            <a:r>
              <a:rPr lang="en-US" sz="2100" dirty="0"/>
              <a:t>Lessons learned from Hurricane Harvey</a:t>
            </a:r>
          </a:p>
          <a:p>
            <a:pPr marL="841248" lvl="1" indent="-457200">
              <a:buFont typeface="Arial" panose="020B0604020202020204" pitchFamily="34" charset="0"/>
              <a:buChar char="•"/>
            </a:pPr>
            <a:r>
              <a:rPr lang="en-US" sz="2100" dirty="0"/>
              <a:t>Addition of county names on registration transactions to assist REPs during weather moratoriums</a:t>
            </a:r>
          </a:p>
          <a:p>
            <a:pPr marL="841248" lvl="1" indent="-457200">
              <a:buFont typeface="Arial" panose="020B0604020202020204" pitchFamily="34" charset="0"/>
              <a:buChar char="•"/>
            </a:pPr>
            <a:r>
              <a:rPr lang="en-US" sz="2100" dirty="0"/>
              <a:t>Construction Hold will inform REP when MVIs are delayed for construction</a:t>
            </a:r>
          </a:p>
          <a:p>
            <a:pPr marL="841248" lvl="1" indent="-457200">
              <a:buFont typeface="Arial" panose="020B0604020202020204" pitchFamily="34" charset="0"/>
              <a:buChar char="•"/>
            </a:pPr>
            <a:r>
              <a:rPr lang="en-US" sz="2100" dirty="0"/>
              <a:t>REP can submit customer enrollment to TDU outage notification program</a:t>
            </a:r>
          </a:p>
          <a:p>
            <a:pPr marL="841248" lvl="1" indent="-457200">
              <a:buFont typeface="Arial" panose="020B0604020202020204" pitchFamily="34" charset="0"/>
              <a:buChar char="•"/>
            </a:pPr>
            <a:r>
              <a:rPr lang="en-US" sz="2100" dirty="0"/>
              <a:t>Inadvertent Gain Process Enhancements:</a:t>
            </a:r>
          </a:p>
          <a:p>
            <a:pPr marL="1207008" lvl="3" indent="-457200">
              <a:buFont typeface="Arial" panose="020B0604020202020204" pitchFamily="34" charset="0"/>
              <a:buChar char="•"/>
            </a:pPr>
            <a:r>
              <a:rPr lang="en-US" sz="1900" dirty="0"/>
              <a:t>Currently entire process involves MarkeTrak – very manual</a:t>
            </a:r>
          </a:p>
          <a:p>
            <a:pPr marL="1207008" lvl="3" indent="-457200">
              <a:buFont typeface="Arial" panose="020B0604020202020204" pitchFamily="34" charset="0"/>
              <a:buChar char="•"/>
            </a:pPr>
            <a:r>
              <a:rPr lang="en-US" sz="1900" dirty="0"/>
              <a:t>The transactional solution supports automated communications  </a:t>
            </a:r>
          </a:p>
        </p:txBody>
      </p:sp>
      <p:sp>
        <p:nvSpPr>
          <p:cNvPr id="7" name="Slide Number Placeholder 5">
            <a:extLst>
              <a:ext uri="{FF2B5EF4-FFF2-40B4-BE49-F238E27FC236}">
                <a16:creationId xmlns:a16="http://schemas.microsoft.com/office/drawing/2014/main" id="{D98F32FB-2F88-4810-9ACC-51C270E45392}"/>
              </a:ext>
            </a:extLst>
          </p:cNvPr>
          <p:cNvSpPr>
            <a:spLocks noGrp="1"/>
          </p:cNvSpPr>
          <p:nvPr>
            <p:ph type="sldNum" sz="quarter" idx="12"/>
          </p:nvPr>
        </p:nvSpPr>
        <p:spPr/>
        <p:txBody>
          <a:bodyPr/>
          <a:lstStyle/>
          <a:p>
            <a:fld id="{EDEDA31E-5185-4CB0-88E0-309A957138BF}" type="slidenum">
              <a:rPr lang="en-US" smtClean="0"/>
              <a:pPr/>
              <a:t>4</a:t>
            </a:fld>
            <a:endParaRPr lang="en-US" dirty="0"/>
          </a:p>
        </p:txBody>
      </p:sp>
    </p:spTree>
    <p:extLst>
      <p:ext uri="{BB962C8B-B14F-4D97-AF65-F5344CB8AC3E}">
        <p14:creationId xmlns:p14="http://schemas.microsoft.com/office/powerpoint/2010/main" val="2348924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Working Group Updates</a:t>
            </a:r>
          </a:p>
        </p:txBody>
      </p:sp>
      <p:sp>
        <p:nvSpPr>
          <p:cNvPr id="3" name="Content Placeholder 2"/>
          <p:cNvSpPr>
            <a:spLocks noGrp="1"/>
          </p:cNvSpPr>
          <p:nvPr>
            <p:ph idx="1"/>
          </p:nvPr>
        </p:nvSpPr>
        <p:spPr/>
        <p:txBody>
          <a:bodyPr>
            <a:normAutofit/>
          </a:bodyPr>
          <a:lstStyle/>
          <a:p>
            <a:r>
              <a:rPr lang="en-US" dirty="0">
                <a:hlinkClick r:id="rId3"/>
              </a:rPr>
              <a:t>Texas Data Transport &amp; MarkeTrak Systems (TDTMS)</a:t>
            </a:r>
            <a:r>
              <a:rPr lang="en-US" dirty="0"/>
              <a:t> – </a:t>
            </a:r>
          </a:p>
          <a:p>
            <a:pPr marL="514350" indent="-514350">
              <a:buFont typeface="Arial" panose="020B0604020202020204" pitchFamily="34" charset="0"/>
              <a:buChar char="•"/>
            </a:pPr>
            <a:r>
              <a:rPr lang="en-US" dirty="0"/>
              <a:t>Developing business case for enhancements to Inadvertent Gains</a:t>
            </a:r>
          </a:p>
          <a:p>
            <a:pPr marL="898398" lvl="1" indent="-514350">
              <a:buFont typeface="Arial" panose="020B0604020202020204" pitchFamily="34" charset="0"/>
              <a:buChar char="•"/>
            </a:pPr>
            <a:r>
              <a:rPr lang="en-US" dirty="0"/>
              <a:t>“Push” or “Pull” design</a:t>
            </a:r>
          </a:p>
          <a:p>
            <a:pPr marL="898398" lvl="1" indent="-514350">
              <a:buFont typeface="Arial" panose="020B0604020202020204" pitchFamily="34" charset="0"/>
              <a:buChar char="•"/>
            </a:pPr>
            <a:r>
              <a:rPr lang="en-US" dirty="0"/>
              <a:t>Both possible enhancement solutions include Rescissions</a:t>
            </a:r>
          </a:p>
          <a:p>
            <a:pPr marL="457200" indent="-457200">
              <a:buFont typeface="Arial" panose="020B0604020202020204" pitchFamily="34" charset="0"/>
              <a:buChar char="•"/>
            </a:pPr>
            <a:r>
              <a:rPr lang="en-US" dirty="0"/>
              <a:t>Compiling MarkeTrak enhancements representing the administrative “clean ups” for an SCR</a:t>
            </a:r>
          </a:p>
        </p:txBody>
      </p:sp>
      <p:sp>
        <p:nvSpPr>
          <p:cNvPr id="7" name="Slide Number Placeholder 5">
            <a:extLst>
              <a:ext uri="{FF2B5EF4-FFF2-40B4-BE49-F238E27FC236}">
                <a16:creationId xmlns:a16="http://schemas.microsoft.com/office/drawing/2014/main" id="{D98F32FB-2F88-4810-9ACC-51C270E45392}"/>
              </a:ext>
            </a:extLst>
          </p:cNvPr>
          <p:cNvSpPr>
            <a:spLocks noGrp="1"/>
          </p:cNvSpPr>
          <p:nvPr>
            <p:ph type="sldNum" sz="quarter" idx="12"/>
          </p:nvPr>
        </p:nvSpPr>
        <p:spPr/>
        <p:txBody>
          <a:bodyPr/>
          <a:lstStyle/>
          <a:p>
            <a:fld id="{EDEDA31E-5185-4CB0-88E0-309A957138BF}" type="slidenum">
              <a:rPr lang="en-US" smtClean="0"/>
              <a:pPr/>
              <a:t>5</a:t>
            </a:fld>
            <a:endParaRPr lang="en-US" dirty="0"/>
          </a:p>
        </p:txBody>
      </p:sp>
    </p:spTree>
    <p:extLst>
      <p:ext uri="{BB962C8B-B14F-4D97-AF65-F5344CB8AC3E}">
        <p14:creationId xmlns:p14="http://schemas.microsoft.com/office/powerpoint/2010/main" val="2692099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Working Group Updates</a:t>
            </a:r>
            <a:endParaRPr lang="en-US" dirty="0"/>
          </a:p>
        </p:txBody>
      </p:sp>
      <p:sp>
        <p:nvSpPr>
          <p:cNvPr id="3" name="Content Placeholder 2"/>
          <p:cNvSpPr>
            <a:spLocks noGrp="1"/>
          </p:cNvSpPr>
          <p:nvPr>
            <p:ph idx="1"/>
          </p:nvPr>
        </p:nvSpPr>
        <p:spPr>
          <a:xfrm>
            <a:off x="800099" y="1905000"/>
            <a:ext cx="7962901" cy="4343400"/>
          </a:xfrm>
        </p:spPr>
        <p:txBody>
          <a:bodyPr>
            <a:normAutofit fontScale="92500" lnSpcReduction="10000"/>
          </a:bodyPr>
          <a:lstStyle/>
          <a:p>
            <a:r>
              <a:rPr lang="en-US" sz="3000" dirty="0">
                <a:hlinkClick r:id="rId3"/>
              </a:rPr>
              <a:t>Profiling Working Group (PWG)</a:t>
            </a:r>
            <a:r>
              <a:rPr lang="en-US" sz="3000" dirty="0"/>
              <a:t> - </a:t>
            </a:r>
          </a:p>
          <a:p>
            <a:r>
              <a:rPr lang="en-US" altLang="en-US" sz="2400" dirty="0"/>
              <a:t>IDR Metered Premises to AMS Based Metering</a:t>
            </a:r>
          </a:p>
          <a:p>
            <a:pPr marL="457200" indent="-457200">
              <a:buFont typeface="Arial" panose="020B0604020202020204" pitchFamily="34" charset="0"/>
              <a:buChar char="•"/>
            </a:pPr>
            <a:r>
              <a:rPr lang="en-US" altLang="en-US" sz="2400" dirty="0"/>
              <a:t>Primary Goal – </a:t>
            </a:r>
          </a:p>
          <a:p>
            <a:pPr marL="841248" lvl="1" indent="-457200">
              <a:buFont typeface="Arial" panose="020B0604020202020204" pitchFamily="34" charset="0"/>
              <a:buChar char="•"/>
            </a:pPr>
            <a:r>
              <a:rPr lang="en-US" altLang="en-US" sz="1800" i="1" dirty="0"/>
              <a:t>“Improve accuracy of ERCOT initial settlement (actual vs estimated) by transitioning current IDR metered premises, where possible, to AMS profiled premises which allows for provision of post Operating Day interval data”</a:t>
            </a:r>
          </a:p>
          <a:p>
            <a:pPr marL="457200" indent="-457200">
              <a:buFont typeface="Arial" panose="020B0604020202020204" pitchFamily="34" charset="0"/>
              <a:buChar char="•"/>
            </a:pPr>
            <a:r>
              <a:rPr lang="en-US" altLang="en-US" sz="2400" dirty="0"/>
              <a:t>Requirements – </a:t>
            </a:r>
          </a:p>
          <a:p>
            <a:pPr marL="841248" lvl="1" indent="-457200">
              <a:buFont typeface="Arial" panose="020B0604020202020204" pitchFamily="34" charset="0"/>
              <a:buChar char="•"/>
            </a:pPr>
            <a:r>
              <a:rPr lang="en-US" altLang="en-US" sz="1800" dirty="0"/>
              <a:t>Maintain a 4CP INDICATOR for ERCOT and market participants</a:t>
            </a:r>
          </a:p>
          <a:p>
            <a:pPr marL="841248" lvl="1" indent="-457200">
              <a:buFont typeface="Arial" panose="020B0604020202020204" pitchFamily="34" charset="0"/>
              <a:buChar char="•"/>
            </a:pPr>
            <a:r>
              <a:rPr lang="en-US" altLang="en-US" sz="1800" dirty="0"/>
              <a:t>Ensure expected DATA STREAM is identifiable – LSE vs 867 w/interval data</a:t>
            </a:r>
          </a:p>
          <a:p>
            <a:pPr marL="841248" lvl="1" indent="-457200">
              <a:buFont typeface="Arial" panose="020B0604020202020204" pitchFamily="34" charset="0"/>
              <a:buChar char="•"/>
            </a:pPr>
            <a:r>
              <a:rPr lang="en-US" altLang="en-US" sz="1800" dirty="0"/>
              <a:t>Consider HISTORICAL DATA ACCESSIBILITY for previous BUSIDRRQ profiled ESIs</a:t>
            </a:r>
          </a:p>
          <a:p>
            <a:pPr marL="841248" lvl="1" indent="-457200">
              <a:buFont typeface="Arial" panose="020B0604020202020204" pitchFamily="34" charset="0"/>
              <a:buChar char="•"/>
            </a:pPr>
            <a:r>
              <a:rPr lang="en-US" altLang="en-US" sz="1800" dirty="0"/>
              <a:t>Identify a TRANSITION PLAN for converting IDR Metered and/or BUSIDRRQ ESIs to AMS metered profiles</a:t>
            </a:r>
          </a:p>
          <a:p>
            <a:pPr marL="457200" indent="-457200">
              <a:buFont typeface="Arial" panose="020B0604020202020204" pitchFamily="34" charset="0"/>
              <a:buChar char="•"/>
            </a:pPr>
            <a:r>
              <a:rPr lang="en-US" altLang="en-US" sz="2400" dirty="0"/>
              <a:t>AMS/IDR Meter Workshop – Oct 6 @ 1:30</a:t>
            </a:r>
          </a:p>
        </p:txBody>
      </p:sp>
      <p:sp>
        <p:nvSpPr>
          <p:cNvPr id="7" name="Slide Number Placeholder 5">
            <a:extLst>
              <a:ext uri="{FF2B5EF4-FFF2-40B4-BE49-F238E27FC236}">
                <a16:creationId xmlns:a16="http://schemas.microsoft.com/office/drawing/2014/main" id="{D98F32FB-2F88-4810-9ACC-51C270E45392}"/>
              </a:ext>
            </a:extLst>
          </p:cNvPr>
          <p:cNvSpPr>
            <a:spLocks noGrp="1"/>
          </p:cNvSpPr>
          <p:nvPr>
            <p:ph type="sldNum" sz="quarter" idx="12"/>
          </p:nvPr>
        </p:nvSpPr>
        <p:spPr/>
        <p:txBody>
          <a:bodyPr/>
          <a:lstStyle/>
          <a:p>
            <a:fld id="{EDEDA31E-5185-4CB0-88E0-309A957138BF}" type="slidenum">
              <a:rPr lang="en-US" smtClean="0"/>
              <a:pPr/>
              <a:t>6</a:t>
            </a:fld>
            <a:endParaRPr lang="en-US" dirty="0"/>
          </a:p>
        </p:txBody>
      </p:sp>
    </p:spTree>
    <p:extLst>
      <p:ext uri="{BB962C8B-B14F-4D97-AF65-F5344CB8AC3E}">
        <p14:creationId xmlns:p14="http://schemas.microsoft.com/office/powerpoint/2010/main" val="2008050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620000" cy="1219200"/>
          </a:xfrm>
        </p:spPr>
        <p:txBody>
          <a:bodyPr>
            <a:normAutofit/>
          </a:bodyPr>
          <a:lstStyle/>
          <a:p>
            <a:r>
              <a:rPr lang="en-US" dirty="0"/>
              <a:t>Working Group Updates</a:t>
            </a:r>
          </a:p>
        </p:txBody>
      </p:sp>
      <p:sp>
        <p:nvSpPr>
          <p:cNvPr id="3" name="Content Placeholder 2"/>
          <p:cNvSpPr>
            <a:spLocks noGrp="1"/>
          </p:cNvSpPr>
          <p:nvPr>
            <p:ph idx="1"/>
          </p:nvPr>
        </p:nvSpPr>
        <p:spPr>
          <a:xfrm>
            <a:off x="838200" y="1960682"/>
            <a:ext cx="7200901" cy="4059117"/>
          </a:xfrm>
        </p:spPr>
        <p:txBody>
          <a:bodyPr>
            <a:normAutofit/>
          </a:bodyPr>
          <a:lstStyle/>
          <a:p>
            <a:pPr fontAlgn="t"/>
            <a:r>
              <a:rPr lang="en-US" dirty="0">
                <a:hlinkClick r:id="rId3"/>
              </a:rPr>
              <a:t>Retail Market Training Task Force (RMTTF)</a:t>
            </a:r>
            <a:r>
              <a:rPr lang="en-US" dirty="0"/>
              <a:t>:</a:t>
            </a:r>
            <a:r>
              <a:rPr lang="en-US" b="1" u="sng" dirty="0"/>
              <a:t> </a:t>
            </a:r>
          </a:p>
          <a:p>
            <a:pPr marL="457200" indent="-457200" fontAlgn="t">
              <a:buFont typeface="Arial" panose="020B0604020202020204" pitchFamily="34" charset="0"/>
              <a:buChar char="•"/>
            </a:pPr>
            <a:r>
              <a:rPr lang="en-US" dirty="0"/>
              <a:t>WebEx</a:t>
            </a:r>
          </a:p>
          <a:p>
            <a:pPr marL="841248" lvl="1" indent="-457200" fontAlgn="t">
              <a:buFont typeface="Arial" panose="020B0604020202020204" pitchFamily="34" charset="0"/>
              <a:buChar char="•"/>
            </a:pPr>
            <a:r>
              <a:rPr lang="en-US" dirty="0"/>
              <a:t>Aug 6 - Retail 101; 60 Attendees</a:t>
            </a:r>
          </a:p>
          <a:p>
            <a:pPr marL="841248" lvl="1" indent="-457200" fontAlgn="t">
              <a:buFont typeface="Arial" panose="020B0604020202020204" pitchFamily="34" charset="0"/>
              <a:buChar char="•"/>
            </a:pPr>
            <a:r>
              <a:rPr lang="en-US" dirty="0"/>
              <a:t>Aug 12 - MarkeTrak/IAG; 31 Attendees</a:t>
            </a:r>
          </a:p>
          <a:p>
            <a:pPr marL="457200" indent="-457200" fontAlgn="t">
              <a:buFont typeface="Arial" panose="020B0604020202020204" pitchFamily="34" charset="0"/>
              <a:buChar char="•"/>
            </a:pPr>
            <a:r>
              <a:rPr lang="en-US" dirty="0"/>
              <a:t>Monitoring ERCOT/MP COVID-19 guidelines to determine when to resume in person classes </a:t>
            </a:r>
          </a:p>
          <a:p>
            <a:pPr marL="457200" indent="-457200" fontAlgn="t">
              <a:buFont typeface="Arial" panose="020B0604020202020204" pitchFamily="34" charset="0"/>
              <a:buChar char="•"/>
            </a:pPr>
            <a:r>
              <a:rPr lang="en-US" dirty="0"/>
              <a:t>New Mass Transition Module – Finalizing, expected release 4Q 2020</a:t>
            </a:r>
          </a:p>
        </p:txBody>
      </p:sp>
      <p:sp>
        <p:nvSpPr>
          <p:cNvPr id="7" name="Slide Number Placeholder 5">
            <a:extLst>
              <a:ext uri="{FF2B5EF4-FFF2-40B4-BE49-F238E27FC236}">
                <a16:creationId xmlns:a16="http://schemas.microsoft.com/office/drawing/2014/main" id="{D98F32FB-2F88-4810-9ACC-51C270E45392}"/>
              </a:ext>
            </a:extLst>
          </p:cNvPr>
          <p:cNvSpPr>
            <a:spLocks noGrp="1"/>
          </p:cNvSpPr>
          <p:nvPr>
            <p:ph type="sldNum" sz="quarter" idx="12"/>
          </p:nvPr>
        </p:nvSpPr>
        <p:spPr>
          <a:xfrm>
            <a:off x="7425344" y="6459786"/>
            <a:ext cx="984019" cy="365125"/>
          </a:xfrm>
        </p:spPr>
        <p:txBody>
          <a:bodyPr/>
          <a:lstStyle/>
          <a:p>
            <a:fld id="{EDEDA31E-5185-4CB0-88E0-309A957138BF}" type="slidenum">
              <a:rPr lang="en-US" smtClean="0"/>
              <a:pPr/>
              <a:t>7</a:t>
            </a:fld>
            <a:endParaRPr lang="en-US" dirty="0"/>
          </a:p>
        </p:txBody>
      </p:sp>
    </p:spTree>
    <p:extLst>
      <p:ext uri="{BB962C8B-B14F-4D97-AF65-F5344CB8AC3E}">
        <p14:creationId xmlns:p14="http://schemas.microsoft.com/office/powerpoint/2010/main" val="1252828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a:t>
            </a:r>
          </a:p>
        </p:txBody>
      </p:sp>
      <p:pic>
        <p:nvPicPr>
          <p:cNvPr id="307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a:xfrm>
            <a:off x="3633787" y="2700337"/>
            <a:ext cx="2143125" cy="2143125"/>
          </a:xfrm>
        </p:spPr>
      </p:pic>
      <p:sp>
        <p:nvSpPr>
          <p:cNvPr id="5" name="Slide Number Placeholder 4"/>
          <p:cNvSpPr>
            <a:spLocks noGrp="1"/>
          </p:cNvSpPr>
          <p:nvPr>
            <p:ph type="sldNum" sz="quarter" idx="12"/>
          </p:nvPr>
        </p:nvSpPr>
        <p:spPr>
          <a:xfrm>
            <a:off x="7425344" y="6459786"/>
            <a:ext cx="984019" cy="365125"/>
          </a:xfrm>
        </p:spPr>
        <p:txBody>
          <a:bodyPr/>
          <a:lstStyle/>
          <a:p>
            <a:fld id="{EDEDA31E-5185-4CB0-88E0-309A957138BF}" type="slidenum">
              <a:rPr lang="en-US" smtClean="0"/>
              <a:pPr/>
              <a:t>8</a:t>
            </a:fld>
            <a:endParaRPr lang="en-US" dirty="0"/>
          </a:p>
        </p:txBody>
      </p:sp>
      <p:sp>
        <p:nvSpPr>
          <p:cNvPr id="6" name="TextBox 5">
            <a:extLst>
              <a:ext uri="{FF2B5EF4-FFF2-40B4-BE49-F238E27FC236}">
                <a16:creationId xmlns:a16="http://schemas.microsoft.com/office/drawing/2014/main" id="{C369E70B-5620-41BA-81EE-0692A90DD04F}"/>
              </a:ext>
            </a:extLst>
          </p:cNvPr>
          <p:cNvSpPr txBox="1"/>
          <p:nvPr/>
        </p:nvSpPr>
        <p:spPr>
          <a:xfrm>
            <a:off x="914400" y="5715000"/>
            <a:ext cx="5616987" cy="523220"/>
          </a:xfrm>
          <a:prstGeom prst="rect">
            <a:avLst/>
          </a:prstGeom>
          <a:noFill/>
        </p:spPr>
        <p:txBody>
          <a:bodyPr wrap="none" rtlCol="0">
            <a:spAutoFit/>
          </a:bodyPr>
          <a:lstStyle/>
          <a:p>
            <a:r>
              <a:rPr lang="en-US" sz="2800" dirty="0"/>
              <a:t>Next RMS Meeting – </a:t>
            </a:r>
            <a:r>
              <a:rPr lang="en-US" sz="2800"/>
              <a:t>October 6, </a:t>
            </a:r>
            <a:r>
              <a:rPr lang="en-US" sz="2800" dirty="0"/>
              <a:t>2020</a:t>
            </a:r>
          </a:p>
        </p:txBody>
      </p:sp>
    </p:spTree>
    <p:extLst>
      <p:ext uri="{BB962C8B-B14F-4D97-AF65-F5344CB8AC3E}">
        <p14:creationId xmlns:p14="http://schemas.microsoft.com/office/powerpoint/2010/main" val="741379266"/>
      </p:ext>
    </p:extLst>
  </p:cSld>
  <p:clrMapOvr>
    <a:masterClrMapping/>
  </p:clrMapOvr>
</p:sld>
</file>

<file path=ppt/theme/theme1.xml><?xml version="1.0" encoding="utf-8"?>
<a:theme xmlns:a="http://schemas.openxmlformats.org/drawingml/2006/main" name="Retrospect">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E3DA18C2-75F1-4980-A5F0-165F6F71DE6D}"/>
    </a:ext>
  </a:ext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477</Words>
  <Application>Microsoft Office PowerPoint</Application>
  <PresentationFormat>On-screen Show (4:3)</PresentationFormat>
  <Paragraphs>73</Paragraphs>
  <Slides>8</Slides>
  <Notes>7</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8</vt:i4>
      </vt:variant>
    </vt:vector>
  </HeadingPairs>
  <TitlesOfParts>
    <vt:vector size="14" baseType="lpstr">
      <vt:lpstr>Arial</vt:lpstr>
      <vt:lpstr>Arial Black</vt:lpstr>
      <vt:lpstr>Calibri</vt:lpstr>
      <vt:lpstr>Calibri Light</vt:lpstr>
      <vt:lpstr>Retrospect</vt:lpstr>
      <vt:lpstr>Custom Design</vt:lpstr>
      <vt:lpstr>September 23, 2020 RMS Update to TAC</vt:lpstr>
      <vt:lpstr>Updates – Sept 1 RMS Meeting</vt:lpstr>
      <vt:lpstr>Updates – Sept 1 RMS Meeting</vt:lpstr>
      <vt:lpstr>Working Group Updates</vt:lpstr>
      <vt:lpstr>Working Group Updates</vt:lpstr>
      <vt:lpstr>Working Group Updates</vt:lpstr>
      <vt:lpstr>Working Group Updates</vt:lpstr>
      <vt:lpstr>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2020-03-06T14:03:31Z</dcterms:created>
  <dcterms:modified xsi:type="dcterms:W3CDTF">2020-09-16T15:11:25Z</dcterms:modified>
</cp:coreProperties>
</file>