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9"/>
  </p:notesMasterIdLst>
  <p:handoutMasterIdLst>
    <p:handoutMasterId r:id="rId20"/>
  </p:handoutMasterIdLst>
  <p:sldIdLst>
    <p:sldId id="260" r:id="rId5"/>
    <p:sldId id="296" r:id="rId6"/>
    <p:sldId id="342" r:id="rId7"/>
    <p:sldId id="350" r:id="rId8"/>
    <p:sldId id="294" r:id="rId9"/>
    <p:sldId id="301" r:id="rId10"/>
    <p:sldId id="338" r:id="rId11"/>
    <p:sldId id="344" r:id="rId12"/>
    <p:sldId id="345" r:id="rId13"/>
    <p:sldId id="352" r:id="rId14"/>
    <p:sldId id="355" r:id="rId15"/>
    <p:sldId id="353" r:id="rId16"/>
    <p:sldId id="354" r:id="rId17"/>
    <p:sldId id="356" r:id="rId18"/>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94595" autoAdjust="0"/>
  </p:normalViewPr>
  <p:slideViewPr>
    <p:cSldViewPr snapToGrid="0" snapToObjects="1">
      <p:cViewPr varScale="1">
        <p:scale>
          <a:sx n="70" d="100"/>
          <a:sy n="70" d="100"/>
        </p:scale>
        <p:origin x="1416" y="72"/>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1.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9/16/2020</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9/16/2020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9147392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4</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4037443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19941048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328133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pPr>
            <a:r>
              <a:rPr lang="en-US" sz="1000" dirty="0" smtClean="0">
                <a:solidFill>
                  <a:prstClr val="black"/>
                </a:solidFill>
              </a:rPr>
              <a:t>September 2020</a:t>
            </a:r>
            <a:endParaRPr lang="en-US" sz="1000" dirty="0">
              <a:solidFill>
                <a:prstClr val="black"/>
              </a:solidFill>
            </a:endParaRPr>
          </a:p>
        </p:txBody>
      </p:sp>
    </p:spTree>
    <p:extLst>
      <p:ext uri="{BB962C8B-B14F-4D97-AF65-F5344CB8AC3E}">
        <p14:creationId xmlns:p14="http://schemas.microsoft.com/office/powerpoint/2010/main" val="288106480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fld id="{1D93BD3E-1E9A-4970-A6F7-E7AC52762E0C}" type="slidenum">
              <a:rPr lang="en-US" smtClean="0">
                <a:solidFill>
                  <a:prstClr val="black">
                    <a:tint val="75000"/>
                  </a:prstClr>
                </a:solidFill>
                <a:latin typeface="Arial" panose="020B0604020202020204"/>
                <a:cs typeface="+mn-cs"/>
              </a:rPr>
              <a:pPr defTabSz="914400" eaLnBrk="1" fontAlgn="auto" hangingPunct="1">
                <a:spcBef>
                  <a:spcPts val="0"/>
                </a:spcBef>
                <a:spcAft>
                  <a:spcPts val="0"/>
                </a:spcAft>
              </a:pPr>
              <a:t>‹#›</a:t>
            </a:fld>
            <a:endParaRPr lang="en-US">
              <a:solidFill>
                <a:prstClr val="black">
                  <a:tint val="75000"/>
                </a:prstClr>
              </a:solidFill>
              <a:latin typeface="Arial" panose="020B0604020202020204"/>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defTabSz="914400" eaLnBrk="1" fontAlgn="auto" hangingPunct="1">
              <a:spcBef>
                <a:spcPts val="0"/>
              </a:spcBef>
              <a:spcAft>
                <a:spcPts val="0"/>
              </a:spcAft>
            </a:pPr>
            <a:r>
              <a:rPr lang="en-US" sz="1000" b="1" dirty="0" smtClean="0">
                <a:solidFill>
                  <a:srgbClr val="5B6770"/>
                </a:solidFill>
                <a:latin typeface="Arial" panose="020B0604020202020204"/>
                <a:cs typeface="+mn-cs"/>
              </a:rPr>
              <a:t>PUBLIC</a:t>
            </a:r>
            <a:endParaRPr lang="en-US" sz="1000" b="1" dirty="0">
              <a:solidFill>
                <a:srgbClr val="5B6770"/>
              </a:solidFill>
              <a:latin typeface="Arial" panose="020B0604020202020204"/>
              <a:cs typeface="+mn-cs"/>
            </a:endParaRPr>
          </a:p>
        </p:txBody>
      </p:sp>
    </p:spTree>
    <p:extLst>
      <p:ext uri="{BB962C8B-B14F-4D97-AF65-F5344CB8AC3E}">
        <p14:creationId xmlns:p14="http://schemas.microsoft.com/office/powerpoint/2010/main" val="726137373"/>
      </p:ext>
    </p:extLst>
  </p:cSld>
  <p:clrMap bg1="lt1" tx1="dk1" bg2="lt2" tx2="dk2" accent1="accent1" accent2="accent2" accent3="accent3" accent4="accent4" accent5="accent5" accent6="accent6" hlink="hlink" folHlink="folHlink"/>
  <p:sldLayoutIdLst>
    <p:sldLayoutId id="2147494278" r:id="rId1"/>
    <p:sldLayoutId id="2147494279"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4</a:t>
              </a:r>
              <a:r>
                <a:rPr lang="en-US" altLang="en-US" sz="3200" b="1" dirty="0" smtClean="0"/>
                <a:t>: </a:t>
              </a:r>
              <a:r>
                <a:rPr lang="en-US" altLang="en-US" sz="3200" b="1" dirty="0"/>
                <a:t>PRS Report </a:t>
              </a:r>
            </a:p>
            <a:p>
              <a:pPr eaLnBrk="1" hangingPunct="1"/>
              <a:endParaRPr lang="en-US" altLang="en-US" b="1" dirty="0"/>
            </a:p>
            <a:p>
              <a:pPr eaLnBrk="1" hangingPunct="1"/>
              <a:r>
                <a:rPr lang="en-US" altLang="en-US" sz="2000" dirty="0" smtClean="0"/>
                <a:t>Martha Henson</a:t>
              </a:r>
              <a:endParaRPr lang="en-US" altLang="en-US" sz="2000" dirty="0"/>
            </a:p>
            <a:p>
              <a:pPr eaLnBrk="1" hangingPunct="1"/>
              <a:r>
                <a:rPr lang="en-US" altLang="en-US" sz="2000" dirty="0"/>
                <a:t>PRS </a:t>
              </a:r>
              <a:r>
                <a:rPr lang="en-US" altLang="en-US" sz="2000" dirty="0" smtClean="0"/>
                <a:t>Chair</a:t>
              </a:r>
              <a:endParaRPr lang="en-US" altLang="en-US" sz="2000" dirty="0"/>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smtClean="0"/>
                <a:t>September 23, 2020</a:t>
              </a:r>
              <a:endParaRPr lang="en-US" altLang="en-US" dirty="0"/>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NPRR1036, Late Payment Enforcement Provisions [ERCOT]</a:t>
            </a:r>
            <a:endParaRPr lang="en-US" sz="1800" dirty="0"/>
          </a:p>
        </p:txBody>
      </p:sp>
      <p:sp>
        <p:nvSpPr>
          <p:cNvPr id="14339" name="Rectangle 2"/>
          <p:cNvSpPr>
            <a:spLocks noChangeArrowheads="1"/>
          </p:cNvSpPr>
          <p:nvPr/>
        </p:nvSpPr>
        <p:spPr bwMode="auto">
          <a:xfrm>
            <a:off x="346586" y="633811"/>
            <a:ext cx="8480323"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November 1, 2020</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clarifies certain processes associated with “Late Payments” and “Payment Breaches” and aligns Protocol language in Section 16, Registration and Qualification of Market Participants, with language in the Standard Form Market Participant Agreement.    </a:t>
            </a:r>
          </a:p>
          <a:p>
            <a:r>
              <a:rPr lang="en-US" b="1" dirty="0"/>
              <a:t>PRS Decision:</a:t>
            </a:r>
            <a:r>
              <a:rPr lang="en-US" dirty="0"/>
              <a:t>  On 8/13/20, PRS voted via roll call to recommend approval of NPRR1036 as submitted.  There was one abstention from the IOU (Lone Star Transmission) Market Segment.  On 9/10/20, PRS unanimously voted via roll call to endorse and forward to TAC the 8/13/20 PRS Report and Impact Analysis for NPRR1036.  </a:t>
            </a:r>
          </a:p>
          <a:p>
            <a:r>
              <a:rPr lang="en-US" b="1" dirty="0"/>
              <a:t>Credit WG Review</a:t>
            </a:r>
            <a:r>
              <a:rPr lang="x-none" b="1" dirty="0"/>
              <a:t>: </a:t>
            </a:r>
            <a:r>
              <a:rPr lang="en-US" dirty="0"/>
              <a:t> See 8/19/20 Credit WG Comments</a:t>
            </a:r>
            <a:r>
              <a:rPr lang="en-US" b="1" dirty="0"/>
              <a:t> </a:t>
            </a:r>
            <a:endParaRPr lang="en-US" dirty="0"/>
          </a:p>
        </p:txBody>
      </p:sp>
    </p:spTree>
    <p:extLst>
      <p:ext uri="{BB962C8B-B14F-4D97-AF65-F5344CB8AC3E}">
        <p14:creationId xmlns:p14="http://schemas.microsoft.com/office/powerpoint/2010/main" val="8646071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NPRR1037, Correction to the Settlement of Switchable Generation Resources (SWGRs) Instructed to Switch to ERCOT [ERCOT]</a:t>
            </a:r>
            <a:endParaRPr lang="en-US" sz="1800" dirty="0"/>
          </a:p>
        </p:txBody>
      </p:sp>
      <p:sp>
        <p:nvSpPr>
          <p:cNvPr id="14339" name="Rectangle 2"/>
          <p:cNvSpPr>
            <a:spLocks noChangeArrowheads="1"/>
          </p:cNvSpPr>
          <p:nvPr/>
        </p:nvSpPr>
        <p:spPr bwMode="auto">
          <a:xfrm>
            <a:off x="346586" y="633811"/>
            <a:ext cx="8480323"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November 1, 2020</a:t>
            </a:r>
          </a:p>
          <a:p>
            <a:r>
              <a:rPr lang="en-US" b="1" dirty="0"/>
              <a:t>ERCOT Impact Analysis:  </a:t>
            </a:r>
            <a:r>
              <a:rPr lang="en-US" dirty="0"/>
              <a:t>No budgetary impact; no impacts to ERCOT staffing; no impacts to ERCOT computer systems; E</a:t>
            </a:r>
            <a:r>
              <a:rPr lang="x-none" dirty="0"/>
              <a:t>RCOT business processes</a:t>
            </a:r>
            <a:r>
              <a:rPr lang="en-US" dirty="0"/>
              <a:t> will be updated; no impacts to ERCOT grid operations and practices.</a:t>
            </a:r>
          </a:p>
          <a:p>
            <a:r>
              <a:rPr lang="en-US" b="1" dirty="0"/>
              <a:t>Revision Description:  </a:t>
            </a:r>
            <a:r>
              <a:rPr lang="en-US" dirty="0"/>
              <a:t>This NPRR provides a correction to the Settlement of Switchable Generation Resources (SWGRs) when instructed by ERCOT to switch from a non-ERCOT Control Area to the ERCOT Control Area.  Specifically, this NPRR includes “Operational Costs” (“OPCs”) incurred by the SWGR in the non-ERCOT Control Area in the calculation of the “Switchable Generation Operating Cost” (“SWOC”) for Resources with approved verifiable costs.  OPC is currently included only for Resources without approved verifiable costs.</a:t>
            </a:r>
          </a:p>
          <a:p>
            <a:r>
              <a:rPr lang="en-US" b="1" dirty="0"/>
              <a:t>PRS Decision:</a:t>
            </a:r>
            <a:r>
              <a:rPr lang="en-US" dirty="0"/>
              <a:t>  On 8/13/20, PRS voted via roll call to recommend approval of NPRR1037 as submitted.  There was one abstention from the IOU (Lone Star Transmission) Market Segment.  On 9/10/20, PRS unanimously voted via roll call to endorse and forward to TAC the 8/13/20 PRS Report and Impact Analysis for NPRR1037.  </a:t>
            </a:r>
          </a:p>
        </p:txBody>
      </p:sp>
    </p:spTree>
    <p:extLst>
      <p:ext uri="{BB962C8B-B14F-4D97-AF65-F5344CB8AC3E}">
        <p14:creationId xmlns:p14="http://schemas.microsoft.com/office/powerpoint/2010/main" val="42676461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NPRR1038, BESTF-8 Limited Exemption from Reactive Power Requirements for Certain Energy Storage Resources - URGENT [ERCOT]</a:t>
            </a:r>
            <a:endParaRPr lang="en-US" sz="1800" dirty="0"/>
          </a:p>
        </p:txBody>
      </p:sp>
      <p:sp>
        <p:nvSpPr>
          <p:cNvPr id="14339" name="Rectangle 2"/>
          <p:cNvSpPr>
            <a:spLocks noChangeArrowheads="1"/>
          </p:cNvSpPr>
          <p:nvPr/>
        </p:nvSpPr>
        <p:spPr bwMode="auto">
          <a:xfrm>
            <a:off x="346586" y="633811"/>
            <a:ext cx="8480323"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of NPRR989, BESTF-1 Energy Storage Resource Technical Requirements</a:t>
            </a:r>
          </a:p>
          <a:p>
            <a:r>
              <a:rPr lang="en-US" b="1" dirty="0"/>
              <a:t>ERCOT Impact Analysis:  </a:t>
            </a:r>
            <a:r>
              <a:rPr lang="en-US" dirty="0"/>
              <a:t>No budgetary impact; no impacts to ERCOT staffing; no impacts to ERCOT computer systems; E</a:t>
            </a:r>
            <a:r>
              <a:rPr lang="x-none" dirty="0"/>
              <a:t>RCOT business processes</a:t>
            </a:r>
            <a:r>
              <a:rPr lang="en-US" dirty="0"/>
              <a:t> will be updated; no impacts to ERCOT grid operations and practices</a:t>
            </a:r>
            <a:r>
              <a:rPr lang="en-US" dirty="0" smtClean="0"/>
              <a:t>. (</a:t>
            </a:r>
            <a:r>
              <a:rPr lang="en-US" dirty="0"/>
              <a:t>There are no additional impacts to this NPRR beyond what was captured in the Impact Analysis for NPRR989.)</a:t>
            </a:r>
          </a:p>
          <a:p>
            <a:r>
              <a:rPr lang="en-US" b="1" dirty="0"/>
              <a:t>Revision Description:  </a:t>
            </a:r>
            <a:r>
              <a:rPr lang="en-US" dirty="0"/>
              <a:t>This NPRR establishes a limited exemption from Reactive Power requirements for certain Energy Storage Resources (ESRs).  The exemption is available only to an ESR that achieved Initial Synchronization prior to December 16, 2019 (the date NPRR989 was submitted) and applies only to the extent the ESR is unable to comply with the Reactive Power requirements when it is charging.  In order to qualify for the exemption, the Resource Entity for the ESR must submit a notarized attestation to ERCOT stating that the ESR would be unable to comply with the Reactive Power requirements without making physical or software changes.  The NPRR does not exempt any ESR from the responsibility to provide Reactive Power when discharging.</a:t>
            </a:r>
          </a:p>
          <a:p>
            <a:r>
              <a:rPr lang="en-US" b="1" dirty="0"/>
              <a:t>PRS Decision:</a:t>
            </a:r>
            <a:r>
              <a:rPr lang="en-US" dirty="0"/>
              <a:t>  On 9/10/20, PRS unanimously voted via roll call to grant NPRR1038 Urgent status; to recommend approval of NPRR1038 as submitted; and to forward NPRR1038 and the Impact Analysis to TAC.</a:t>
            </a:r>
          </a:p>
        </p:txBody>
      </p:sp>
    </p:spTree>
    <p:extLst>
      <p:ext uri="{BB962C8B-B14F-4D97-AF65-F5344CB8AC3E}">
        <p14:creationId xmlns:p14="http://schemas.microsoft.com/office/powerpoint/2010/main" val="7873635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SCR811, Addition of Intra-Hour </a:t>
            </a:r>
            <a:r>
              <a:rPr lang="en-US" sz="1800" i="1" dirty="0" err="1"/>
              <a:t>PhotoVoltaic</a:t>
            </a:r>
            <a:r>
              <a:rPr lang="en-US" sz="1800" i="1" dirty="0"/>
              <a:t> Power Forecast to GTBD Calculation – URGENT [ERCOT]</a:t>
            </a:r>
            <a:endParaRPr lang="en-US" sz="1800" dirty="0"/>
          </a:p>
        </p:txBody>
      </p:sp>
      <p:sp>
        <p:nvSpPr>
          <p:cNvPr id="14339" name="Rectangle 2"/>
          <p:cNvSpPr>
            <a:spLocks noChangeArrowheads="1"/>
          </p:cNvSpPr>
          <p:nvPr/>
        </p:nvSpPr>
        <p:spPr bwMode="auto">
          <a:xfrm>
            <a:off x="346586" y="633811"/>
            <a:ext cx="8480323"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3080</a:t>
            </a:r>
          </a:p>
          <a:p>
            <a:r>
              <a:rPr lang="en-US" b="1" dirty="0"/>
              <a:t>ERCOT Impact Analysis:  </a:t>
            </a:r>
            <a:r>
              <a:rPr lang="en-US" dirty="0"/>
              <a:t>Between $60k and $90k; no impacts to ERCOT staffing; impacts to </a:t>
            </a:r>
            <a:r>
              <a:rPr lang="x-none" dirty="0"/>
              <a:t>Market Management Systems (MMS) and Energy Management System (EMS)</a:t>
            </a:r>
            <a:r>
              <a:rPr lang="en-US" dirty="0"/>
              <a:t>; no impacts to </a:t>
            </a:r>
            <a:r>
              <a:rPr lang="x-none" dirty="0"/>
              <a:t>ERCOT business processes</a:t>
            </a:r>
            <a:r>
              <a:rPr lang="en-US" dirty="0"/>
              <a:t>; ERCOT grid operations and practices will be updated.</a:t>
            </a:r>
          </a:p>
          <a:p>
            <a:r>
              <a:rPr lang="en-US" b="1" dirty="0"/>
              <a:t>Revision Description:  </a:t>
            </a:r>
            <a:r>
              <a:rPr lang="en-US" dirty="0"/>
              <a:t>This SCR updates the formula used by the Resource Limit Calculator to calculate the Generation To Be Dispatched (GTBD) value to include a predicted five-minute solar ramp (PSRR) component.  A five-minute solar ramp rate will be calculated from the Intra-Hour </a:t>
            </a:r>
            <a:r>
              <a:rPr lang="en-US" dirty="0" err="1"/>
              <a:t>PhotoVoltaic</a:t>
            </a:r>
            <a:r>
              <a:rPr lang="en-US" dirty="0"/>
              <a:t> Power Forecast (IHPPF) and the Short-Term </a:t>
            </a:r>
            <a:r>
              <a:rPr lang="en-US" dirty="0" err="1"/>
              <a:t>PhotoVoltaic</a:t>
            </a:r>
            <a:r>
              <a:rPr lang="en-US" dirty="0"/>
              <a:t> Power Forecast (STPPF).</a:t>
            </a:r>
          </a:p>
          <a:p>
            <a:r>
              <a:rPr lang="en-US" b="1" dirty="0"/>
              <a:t>PRS Decision:</a:t>
            </a:r>
            <a:r>
              <a:rPr lang="en-US" dirty="0"/>
              <a:t>  On 9/10/20, PRS unanimously voted via roll call to grant SCR811 Urgent status; to recommend approval of SCR811 as submitted; and to forward SCR811 and its Impact Analysis to TAC with a recommended priority of 2020 and rank of 3080.</a:t>
            </a:r>
          </a:p>
        </p:txBody>
      </p:sp>
    </p:spTree>
    <p:extLst>
      <p:ext uri="{BB962C8B-B14F-4D97-AF65-F5344CB8AC3E}">
        <p14:creationId xmlns:p14="http://schemas.microsoft.com/office/powerpoint/2010/main" val="3079543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2020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14</a:t>
            </a:fld>
            <a:endParaRPr lang="en-US">
              <a:solidFill>
                <a:prstClr val="black">
                  <a:tint val="75000"/>
                </a:prstClr>
              </a:solidFill>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91321"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262008"/>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2/4 – 2/6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3/31 – 4/2</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5/26 – 5/29</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8/4 – 8/6</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10/13 – 10/15</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12/8 – 12/10</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SCR797</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3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NPRR877 </a:t>
                      </a:r>
                      <a:r>
                        <a:rPr kumimoji="0" lang="en-US" sz="1000" b="0" i="0" u="none" strike="noStrike" kern="1200" cap="none" normalizeH="0" baseline="0" dirty="0" smtClean="0">
                          <a:ln>
                            <a:noFill/>
                          </a:ln>
                          <a:solidFill>
                            <a:schemeClr val="tx1"/>
                          </a:solidFill>
                          <a:effectLst/>
                          <a:latin typeface="Courier New" pitchFamily="49" charset="0"/>
                          <a:ea typeface="+mn-ea"/>
                          <a:cs typeface="+mn-cs"/>
                        </a:rPr>
                        <a:t>Ph2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NPRR968</a:t>
                      </a:r>
                      <a:endParaRPr kumimoji="0" lang="en-US" sz="10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NPRR943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900" b="0" i="0" u="none" strike="noStrike" cap="none" normalizeH="0" baseline="0" dirty="0" smtClean="0">
                          <a:ln>
                            <a:noFill/>
                          </a:ln>
                          <a:solidFill>
                            <a:schemeClr val="tx1"/>
                          </a:solidFill>
                          <a:effectLst/>
                          <a:latin typeface="Courier New" pitchFamily="49" charset="0"/>
                        </a:rPr>
                        <a:t>EMIL Web Interface</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4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NPRR863</a:t>
                      </a:r>
                      <a:r>
                        <a:rPr kumimoji="0" lang="en-US" sz="900" b="0" i="0" u="none" strike="noStrike" cap="none" normalizeH="0" baseline="0" dirty="0" smtClean="0">
                          <a:ln>
                            <a:noFill/>
                          </a:ln>
                          <a:solidFill>
                            <a:schemeClr val="tx1"/>
                          </a:solidFill>
                          <a:effectLst/>
                          <a:latin typeface="Courier New" pitchFamily="49" charset="0"/>
                        </a:rPr>
                        <a:t> </a:t>
                      </a:r>
                      <a:r>
                        <a:rPr kumimoji="0" lang="en-US" sz="1000" b="0" i="0" u="none" strike="noStrike" cap="none" normalizeH="0" baseline="0" dirty="0" smtClean="0">
                          <a:ln>
                            <a:noFill/>
                          </a:ln>
                          <a:solidFill>
                            <a:schemeClr val="tx1"/>
                          </a:solidFill>
                          <a:effectLst/>
                          <a:latin typeface="Courier New" pitchFamily="49" charset="0"/>
                        </a:rPr>
                        <a:t>FFR</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NPRR960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NOGRR187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OBDRR011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SCR802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NPRR978</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NPRR988</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NPRR953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NPRR856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SCR803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NPRR985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RMGRR163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NPRR837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NPRR930</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NPRR933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RRGRR021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NPRR935</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NPRR951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NPRR977</a:t>
                      </a:r>
                      <a:endParaRPr kumimoji="0" lang="en-US" sz="1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RRGRR016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RRGRR019</a:t>
                      </a:r>
                      <a:endParaRPr kumimoji="0" lang="en-US" sz="18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NPRR902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MIS Go-Live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SCR804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RIOO R2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smtClean="0">
                          <a:ln>
                            <a:noFill/>
                          </a:ln>
                          <a:solidFill>
                            <a:schemeClr val="tx1"/>
                          </a:solidFill>
                          <a:effectLst/>
                          <a:latin typeface="Courier New" pitchFamily="49" charset="0"/>
                          <a:ea typeface="+mn-ea"/>
                          <a:cs typeface="+mn-cs"/>
                        </a:rPr>
                        <a:t>MMS/OS Refresh</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NPRR863</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 ECRS</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SCR806</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NPRR857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rgbClr val="FF0000"/>
                          </a:solidFill>
                          <a:effectLst/>
                          <a:latin typeface="Courier New" pitchFamily="49" charset="0"/>
                          <a:ea typeface="+mn-ea"/>
                          <a:cs typeface="+mn-cs"/>
                        </a:rPr>
                        <a:t>NPRR902</a:t>
                      </a:r>
                      <a:endParaRPr kumimoji="0" lang="en-US" sz="11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NPRR904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NPRR905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NPRR936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NPRR941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NPRR963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NPRR971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NPRR978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NPRR986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NPRR998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OBDRR009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PGRR070</a:t>
                      </a:r>
                      <a:r>
                        <a:rPr kumimoji="0" lang="en-US" sz="8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8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SCR799</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242489" y="5529940"/>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43" name="TextBox 42"/>
          <p:cNvSpPr txBox="1"/>
          <p:nvPr/>
        </p:nvSpPr>
        <p:spPr>
          <a:xfrm>
            <a:off x="7164760" y="1356091"/>
            <a:ext cx="320134" cy="1569660"/>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2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R1</a:t>
            </a:r>
            <a:endParaRPr lang="en-US" sz="1400" b="1" dirty="0">
              <a:solidFill>
                <a:srgbClr val="FFFFFF"/>
              </a:solidFill>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R2</a:t>
            </a:r>
            <a:endParaRPr lang="en-US" sz="1400" b="1" dirty="0">
              <a:solidFill>
                <a:srgbClr val="FFFFFF"/>
              </a:solidFill>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R3</a:t>
            </a:r>
            <a:endParaRPr lang="en-US" sz="1400" b="1" dirty="0">
              <a:solidFill>
                <a:srgbClr val="FFFFFF"/>
              </a:solidFill>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R4</a:t>
            </a:r>
            <a:endParaRPr lang="en-US" sz="1400" b="1" dirty="0">
              <a:solidFill>
                <a:srgbClr val="FFFFFF"/>
              </a:solidFill>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R5</a:t>
            </a:r>
            <a:endParaRPr lang="en-US" sz="1400" b="1" dirty="0">
              <a:solidFill>
                <a:srgbClr val="FFFFFF"/>
              </a:solidFill>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R6</a:t>
            </a:r>
            <a:endParaRPr lang="en-US" sz="1400" b="1" dirty="0">
              <a:solidFill>
                <a:srgbClr val="FFFFFF"/>
              </a:solidFill>
            </a:endParaRPr>
          </a:p>
        </p:txBody>
      </p:sp>
      <p:sp>
        <p:nvSpPr>
          <p:cNvPr id="17" name="TextBox 12"/>
          <p:cNvSpPr txBox="1">
            <a:spLocks noChangeArrowheads="1"/>
          </p:cNvSpPr>
          <p:nvPr/>
        </p:nvSpPr>
        <p:spPr bwMode="auto">
          <a:xfrm>
            <a:off x="160278" y="3904960"/>
            <a:ext cx="142646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/1</a:t>
            </a:r>
            <a:endParaRPr lang="en-US" sz="1200" kern="0" dirty="0">
              <a:solidFill>
                <a:prstClr val="black"/>
              </a:solidFill>
              <a:cs typeface="+mn-cs"/>
            </a:endParaRPr>
          </a:p>
        </p:txBody>
      </p:sp>
      <p:sp>
        <p:nvSpPr>
          <p:cNvPr id="18" name="TextBox 21"/>
          <p:cNvSpPr txBox="1">
            <a:spLocks noChangeArrowheads="1"/>
          </p:cNvSpPr>
          <p:nvPr/>
        </p:nvSpPr>
        <p:spPr bwMode="auto">
          <a:xfrm>
            <a:off x="6501462" y="5534749"/>
            <a:ext cx="2485392" cy="830997"/>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NPRR930(a) – O&amp;M portion</a:t>
            </a:r>
          </a:p>
          <a:p>
            <a:pPr defTabSz="914400" eaLnBrk="1" hangingPunct="1">
              <a:defRPr/>
            </a:pPr>
            <a:r>
              <a:rPr lang="en-US" sz="800" b="0" kern="0" dirty="0" smtClean="0">
                <a:solidFill>
                  <a:prstClr val="black"/>
                </a:solidFill>
                <a:cs typeface="+mn-cs"/>
              </a:rPr>
              <a:t>NPRR935(a) – Sections 4.2.2 (1) (6), 4.2.5</a:t>
            </a:r>
          </a:p>
          <a:p>
            <a:pPr defTabSz="914400" eaLnBrk="1" hangingPunct="1">
              <a:defRPr/>
            </a:pPr>
            <a:r>
              <a:rPr lang="en-US" sz="800" b="0" kern="0" dirty="0" smtClean="0">
                <a:solidFill>
                  <a:prstClr val="black"/>
                </a:solidFill>
                <a:cs typeface="+mn-cs"/>
              </a:rPr>
              <a:t>NPRR935(b) – Sections 2.1, 2.2, 4.2.3</a:t>
            </a:r>
          </a:p>
          <a:p>
            <a:pPr defTabSz="914400" eaLnBrk="1" hangingPunct="1">
              <a:defRPr/>
            </a:pPr>
            <a:r>
              <a:rPr lang="en-US" sz="800" b="0" kern="0" dirty="0" smtClean="0">
                <a:solidFill>
                  <a:prstClr val="black"/>
                </a:solidFill>
                <a:cs typeface="+mn-cs"/>
              </a:rPr>
              <a:t>NPRR978(a) – Initial report decommissions</a:t>
            </a:r>
          </a:p>
          <a:p>
            <a:pPr defTabSz="914400" eaLnBrk="1" hangingPunct="1">
              <a:defRPr/>
            </a:pPr>
            <a:r>
              <a:rPr lang="en-US" sz="800" b="0" kern="0" dirty="0" smtClean="0">
                <a:solidFill>
                  <a:prstClr val="black"/>
                </a:solidFill>
                <a:cs typeface="+mn-cs"/>
              </a:rPr>
              <a:t>PGRR070(b) – Remaining PGRR language</a:t>
            </a:r>
          </a:p>
          <a:p>
            <a:pPr defTabSz="914400" eaLnBrk="1" hangingPunct="1">
              <a:defRPr/>
            </a:pPr>
            <a:r>
              <a:rPr lang="en-US" sz="800" b="0" kern="0" dirty="0" smtClean="0">
                <a:solidFill>
                  <a:prstClr val="black"/>
                </a:solidFill>
                <a:cs typeface="+mn-cs"/>
              </a:rPr>
              <a:t>SCR781(a</a:t>
            </a:r>
            <a:r>
              <a:rPr lang="en-US" sz="800" b="0" kern="0" dirty="0">
                <a:solidFill>
                  <a:prstClr val="black"/>
                </a:solidFill>
                <a:cs typeface="+mn-cs"/>
              </a:rPr>
              <a:t>) – View / Edit </a:t>
            </a:r>
            <a:r>
              <a:rPr lang="en-US" sz="800" b="0" kern="0" dirty="0" smtClean="0">
                <a:solidFill>
                  <a:prstClr val="black"/>
                </a:solidFill>
                <a:cs typeface="+mn-cs"/>
              </a:rPr>
              <a:t>capability</a:t>
            </a:r>
          </a:p>
        </p:txBody>
      </p:sp>
      <p:sp>
        <p:nvSpPr>
          <p:cNvPr id="19" name="TextBox 13"/>
          <p:cNvSpPr txBox="1">
            <a:spLocks noChangeArrowheads="1"/>
          </p:cNvSpPr>
          <p:nvPr/>
        </p:nvSpPr>
        <p:spPr bwMode="auto">
          <a:xfrm>
            <a:off x="1586742" y="4797042"/>
            <a:ext cx="2977306" cy="249625"/>
          </a:xfrm>
          <a:prstGeom prst="rect">
            <a:avLst/>
          </a:prstGeom>
          <a:solidFill>
            <a:srgbClr val="A1D8FD"/>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000000"/>
                </a:solidFill>
                <a:cs typeface="+mn-cs"/>
              </a:rPr>
              <a:t>MMS/OS Upgrade “Chill”</a:t>
            </a:r>
            <a:endParaRPr lang="en-US" sz="1000" i="1" kern="0" dirty="0">
              <a:solidFill>
                <a:srgbClr val="000000"/>
              </a:solidFill>
              <a:cs typeface="+mn-cs"/>
            </a:endParaRPr>
          </a:p>
        </p:txBody>
      </p:sp>
      <p:sp>
        <p:nvSpPr>
          <p:cNvPr id="20" name="TextBox 13"/>
          <p:cNvSpPr txBox="1">
            <a:spLocks noChangeArrowheads="1"/>
          </p:cNvSpPr>
          <p:nvPr/>
        </p:nvSpPr>
        <p:spPr bwMode="auto">
          <a:xfrm>
            <a:off x="4564049" y="4800446"/>
            <a:ext cx="2903046" cy="246221"/>
          </a:xfrm>
          <a:prstGeom prst="rect">
            <a:avLst/>
          </a:prstGeom>
          <a:solidFill>
            <a:schemeClr val="accent1">
              <a:lumMod val="75000"/>
            </a:schemeClr>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FFFFFF"/>
                </a:solidFill>
                <a:cs typeface="+mn-cs"/>
              </a:rPr>
              <a:t>MMS/OS Upgrade “Freeze”</a:t>
            </a:r>
            <a:endParaRPr lang="en-US" sz="1000" i="1" kern="0" dirty="0">
              <a:solidFill>
                <a:srgbClr val="FFFFFF"/>
              </a:solidFill>
              <a:cs typeface="+mn-cs"/>
            </a:endParaRPr>
          </a:p>
        </p:txBody>
      </p:sp>
      <p:sp>
        <p:nvSpPr>
          <p:cNvPr id="23" name="TextBox 22"/>
          <p:cNvSpPr txBox="1"/>
          <p:nvPr/>
        </p:nvSpPr>
        <p:spPr>
          <a:xfrm>
            <a:off x="1293429" y="1366501"/>
            <a:ext cx="370549" cy="261610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1400" b="1" i="1" kern="0" dirty="0" smtClean="0">
              <a:solidFill>
                <a:srgbClr val="000000"/>
              </a:solidFill>
              <a:latin typeface="Arial" panose="020B0604020202020204"/>
              <a:cs typeface="+mn-cs"/>
            </a:endParaRPr>
          </a:p>
          <a:p>
            <a:pPr algn="ctr" defTabSz="914400" eaLnBrk="1" hangingPunct="1">
              <a:defRPr/>
            </a:pPr>
            <a:endParaRPr lang="en-US" sz="700" b="1" i="1" kern="0" dirty="0">
              <a:solidFill>
                <a:srgbClr val="000000"/>
              </a:solidFill>
              <a:latin typeface="Arial" panose="020B0604020202020204"/>
              <a:cs typeface="+mn-cs"/>
            </a:endParaRPr>
          </a:p>
          <a:p>
            <a:pPr algn="ctr" defTabSz="914400" eaLnBrk="1" hangingPunct="1">
              <a:defRPr/>
            </a:pPr>
            <a:r>
              <a:rPr lang="en-US" sz="11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12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r>
              <a:rPr lang="en-US" sz="1100" b="1" i="1" kern="0" dirty="0" smtClean="0">
                <a:solidFill>
                  <a:srgbClr val="000000"/>
                </a:solidFill>
                <a:latin typeface="Arial" panose="020B0604020202020204"/>
                <a:cs typeface="+mn-cs"/>
              </a:rPr>
              <a:t> </a:t>
            </a:r>
            <a:endParaRPr lang="en-US" sz="600" b="1" i="1" kern="0" dirty="0">
              <a:solidFill>
                <a:srgbClr val="000000"/>
              </a:solidFill>
              <a:latin typeface="Arial" panose="020B0604020202020204"/>
              <a:cs typeface="+mn-cs"/>
            </a:endParaRPr>
          </a:p>
          <a:p>
            <a:pPr algn="ctr" defTabSz="914400" eaLnBrk="1" hangingPunct="1">
              <a:defRPr/>
            </a:pPr>
            <a:r>
              <a:rPr lang="en-US" sz="12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
        <p:nvSpPr>
          <p:cNvPr id="27" name="TextBox 12"/>
          <p:cNvSpPr txBox="1">
            <a:spLocks noChangeArrowheads="1"/>
          </p:cNvSpPr>
          <p:nvPr/>
        </p:nvSpPr>
        <p:spPr bwMode="auto">
          <a:xfrm>
            <a:off x="6021174" y="3067331"/>
            <a:ext cx="1435608" cy="384721"/>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900" dirty="0" smtClean="0">
                <a:solidFill>
                  <a:prstClr val="black"/>
                </a:solidFill>
                <a:cs typeface="+mn-cs"/>
              </a:rPr>
              <a:t>November / December</a:t>
            </a:r>
          </a:p>
          <a:p>
            <a:pPr algn="ctr" defTabSz="914400" eaLnBrk="1" hangingPunct="1">
              <a:defRPr/>
            </a:pPr>
            <a:r>
              <a:rPr lang="en-US" sz="1000" dirty="0" smtClean="0">
                <a:solidFill>
                  <a:prstClr val="black"/>
                </a:solidFill>
                <a:cs typeface="+mn-cs"/>
              </a:rPr>
              <a:t>Off-Cycle</a:t>
            </a:r>
          </a:p>
        </p:txBody>
      </p:sp>
      <p:sp>
        <p:nvSpPr>
          <p:cNvPr id="25" name="TextBox 12"/>
          <p:cNvSpPr txBox="1">
            <a:spLocks noChangeArrowheads="1"/>
          </p:cNvSpPr>
          <p:nvPr/>
        </p:nvSpPr>
        <p:spPr bwMode="auto">
          <a:xfrm>
            <a:off x="146686" y="1902106"/>
            <a:ext cx="14536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a:t>
            </a:r>
            <a:endParaRPr lang="en-US" sz="1200" kern="0" dirty="0">
              <a:solidFill>
                <a:prstClr val="black"/>
              </a:solidFill>
              <a:cs typeface="+mn-cs"/>
            </a:endParaRPr>
          </a:p>
        </p:txBody>
      </p:sp>
      <p:sp>
        <p:nvSpPr>
          <p:cNvPr id="31" name="TextBox 12"/>
          <p:cNvSpPr txBox="1">
            <a:spLocks noChangeArrowheads="1"/>
          </p:cNvSpPr>
          <p:nvPr/>
        </p:nvSpPr>
        <p:spPr bwMode="auto">
          <a:xfrm>
            <a:off x="7467600" y="1676400"/>
            <a:ext cx="151247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2021 Go-Lives</a:t>
            </a:r>
            <a:endParaRPr lang="en-US" sz="1200" b="0" kern="0" dirty="0">
              <a:solidFill>
                <a:prstClr val="black"/>
              </a:solidFill>
              <a:cs typeface="+mn-cs"/>
            </a:endParaRPr>
          </a:p>
        </p:txBody>
      </p:sp>
      <p:sp>
        <p:nvSpPr>
          <p:cNvPr id="35" name="TextBox 34"/>
          <p:cNvSpPr txBox="1"/>
          <p:nvPr/>
        </p:nvSpPr>
        <p:spPr>
          <a:xfrm>
            <a:off x="8638633" y="1366500"/>
            <a:ext cx="370549" cy="3754874"/>
          </a:xfrm>
          <a:prstGeom prst="rect">
            <a:avLst/>
          </a:prstGeom>
          <a:noFill/>
        </p:spPr>
        <p:txBody>
          <a:bodyPr wrap="square" rtlCol="0">
            <a:spAutoFit/>
          </a:bodyPr>
          <a:lstStyle/>
          <a:p>
            <a:pPr algn="ctr" defTabSz="914400" eaLnBrk="1" hangingPunct="1">
              <a:defRPr/>
            </a:pPr>
            <a:r>
              <a:rPr lang="en-US" sz="200" b="1" i="1" kern="0" dirty="0" smtClean="0">
                <a:solidFill>
                  <a:srgbClr val="000000"/>
                </a:solidFill>
                <a:latin typeface="Arial" panose="020B0604020202020204"/>
                <a:cs typeface="+mn-cs"/>
              </a:rPr>
              <a:t> </a:t>
            </a:r>
            <a:r>
              <a:rPr lang="en-US" sz="1000" b="1" i="1" kern="0" dirty="0" smtClean="0">
                <a:solidFill>
                  <a:srgbClr val="000000"/>
                </a:solidFill>
                <a:latin typeface="Arial" panose="020B0604020202020204"/>
                <a:cs typeface="+mn-cs"/>
              </a:rPr>
              <a:t>P</a:t>
            </a:r>
          </a:p>
          <a:p>
            <a:pPr algn="ctr" defTabSz="914400" eaLnBrk="1" hangingPunct="1">
              <a:defRPr/>
            </a:pPr>
            <a:endParaRPr lang="en-US" sz="700" b="1" i="1" kern="0" dirty="0">
              <a:solidFill>
                <a:srgbClr val="000000"/>
              </a:solidFill>
              <a:latin typeface="Arial" panose="020B0604020202020204"/>
              <a:cs typeface="+mn-cs"/>
            </a:endParaRPr>
          </a:p>
          <a:p>
            <a:pPr algn="ctr" defTabSz="914400" eaLnBrk="1" hangingPunct="1">
              <a:defRPr/>
            </a:pPr>
            <a:endParaRPr lang="en-US" sz="11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a:t>
            </a:r>
            <a:endParaRPr lang="en-US" sz="1000" b="1" i="1" kern="0" dirty="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P</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 </a:t>
            </a: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a:t>
            </a: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a:t>
            </a: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E</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P</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E</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E </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E</a:t>
            </a:r>
            <a:endParaRPr lang="en-US" sz="10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a:t>
            </a:r>
          </a:p>
        </p:txBody>
      </p:sp>
      <p:sp>
        <p:nvSpPr>
          <p:cNvPr id="47" name="TextBox 46"/>
          <p:cNvSpPr txBox="1"/>
          <p:nvPr/>
        </p:nvSpPr>
        <p:spPr>
          <a:xfrm>
            <a:off x="5690887" y="1357972"/>
            <a:ext cx="370549" cy="2231380"/>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100" b="1" i="1" kern="0" dirty="0" smtClean="0">
              <a:solidFill>
                <a:srgbClr val="000000"/>
              </a:solidFill>
              <a:latin typeface="Arial" panose="020B0604020202020204"/>
              <a:cs typeface="+mn-cs"/>
            </a:endParaRPr>
          </a:p>
          <a:p>
            <a:pPr algn="ctr" defTabSz="914400" eaLnBrk="1" hangingPunct="1">
              <a:defRPr/>
            </a:pPr>
            <a:endParaRPr lang="en-US" sz="1300" b="1" i="1" kern="0" dirty="0" smtClean="0">
              <a:solidFill>
                <a:srgbClr val="000000"/>
              </a:solidFill>
              <a:latin typeface="Arial" panose="020B0604020202020204"/>
              <a:cs typeface="+mn-cs"/>
            </a:endParaRPr>
          </a:p>
          <a:p>
            <a:pPr algn="ctr" defTabSz="914400" eaLnBrk="1" hangingPunct="1">
              <a:defRPr/>
            </a:pPr>
            <a:endParaRPr lang="en-US" sz="1300" b="1" i="1" kern="0" dirty="0">
              <a:solidFill>
                <a:srgbClr val="000000"/>
              </a:solidFill>
              <a:latin typeface="Arial" panose="020B0604020202020204"/>
              <a:cs typeface="+mn-cs"/>
            </a:endParaRPr>
          </a:p>
          <a:p>
            <a:pPr algn="ctr" defTabSz="914400" eaLnBrk="1" hangingPunct="1">
              <a:defRPr/>
            </a:pPr>
            <a:endParaRPr lang="en-US" sz="13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4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39" name="TextBox 12"/>
          <p:cNvSpPr txBox="1">
            <a:spLocks noChangeArrowheads="1"/>
          </p:cNvSpPr>
          <p:nvPr/>
        </p:nvSpPr>
        <p:spPr bwMode="auto">
          <a:xfrm>
            <a:off x="147302" y="2720906"/>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1/19</a:t>
            </a:r>
            <a:endParaRPr lang="en-US" sz="1200" kern="0" dirty="0">
              <a:solidFill>
                <a:prstClr val="black"/>
              </a:solidFill>
              <a:cs typeface="+mn-cs"/>
            </a:endParaRPr>
          </a:p>
        </p:txBody>
      </p:sp>
      <p:sp>
        <p:nvSpPr>
          <p:cNvPr id="41" name="TextBox 40"/>
          <p:cNvSpPr txBox="1"/>
          <p:nvPr/>
        </p:nvSpPr>
        <p:spPr>
          <a:xfrm>
            <a:off x="7184983" y="3469999"/>
            <a:ext cx="370549" cy="461665"/>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40" name="TextBox 39"/>
          <p:cNvSpPr txBox="1"/>
          <p:nvPr/>
        </p:nvSpPr>
        <p:spPr>
          <a:xfrm>
            <a:off x="1290090" y="2229464"/>
            <a:ext cx="370549" cy="461665"/>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graphicFrame>
        <p:nvGraphicFramePr>
          <p:cNvPr id="38" name="Table 37"/>
          <p:cNvGraphicFramePr>
            <a:graphicFrameLocks noGrp="1"/>
          </p:cNvGraphicFramePr>
          <p:nvPr>
            <p:extLst/>
          </p:nvPr>
        </p:nvGraphicFramePr>
        <p:xfrm>
          <a:off x="176358" y="5047856"/>
          <a:ext cx="8807363" cy="464820"/>
        </p:xfrm>
        <a:graphic>
          <a:graphicData uri="http://schemas.openxmlformats.org/drawingml/2006/table">
            <a:tbl>
              <a:tblPr firstRow="1" bandRow="1"/>
              <a:tblGrid>
                <a:gridCol w="919754"/>
                <a:gridCol w="1189888"/>
                <a:gridCol w="1828800"/>
                <a:gridCol w="4868921"/>
              </a:tblGrid>
              <a:tr h="196622">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smtClean="0">
                          <a:solidFill>
                            <a:schemeClr val="tx1"/>
                          </a:solidFill>
                        </a:rPr>
                        <a:t>TBD Items</a:t>
                      </a:r>
                      <a:endParaRPr lang="en-US" sz="12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2017</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2018</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2019 / 2020</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r>
              <a:tr h="203547">
                <a:tc vMerge="1">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800" b="0" dirty="0" smtClean="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NPRR702, NPRR829</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baseline="0" dirty="0" smtClean="0">
                          <a:solidFill>
                            <a:schemeClr val="tx1"/>
                          </a:solidFill>
                        </a:rPr>
                        <a:t>NPRR825(b), NPRR867, NPRR841</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kern="1200" baseline="0" dirty="0" smtClean="0">
                          <a:solidFill>
                            <a:schemeClr val="tx1"/>
                          </a:solidFill>
                          <a:latin typeface="+mn-lt"/>
                          <a:ea typeface="+mn-ea"/>
                          <a:cs typeface="+mn-cs"/>
                        </a:rPr>
                        <a:t>NPRRs: 826, 879, 885, 918, 930, 935(b), 939, 962, 965, 974, PGRR066, SCR800, SCR805</a:t>
                      </a:r>
                      <a:endParaRPr lang="en-US" sz="800" b="0" strike="sngStrike" kern="1200" baseline="0" dirty="0">
                        <a:solidFill>
                          <a:schemeClr val="tx1"/>
                        </a:solidFill>
                        <a:latin typeface="+mn-lt"/>
                        <a:ea typeface="+mn-ea"/>
                        <a:cs typeface="+mn-cs"/>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sp>
        <p:nvSpPr>
          <p:cNvPr id="42" name="TextBox 41"/>
          <p:cNvSpPr txBox="1"/>
          <p:nvPr/>
        </p:nvSpPr>
        <p:spPr>
          <a:xfrm>
            <a:off x="1286994" y="3028336"/>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44" name="TextBox 43"/>
          <p:cNvSpPr txBox="1"/>
          <p:nvPr/>
        </p:nvSpPr>
        <p:spPr>
          <a:xfrm rot="16200000">
            <a:off x="2680588" y="2475144"/>
            <a:ext cx="1172116" cy="246221"/>
          </a:xfrm>
          <a:prstGeom prst="rect">
            <a:avLst/>
          </a:prstGeom>
          <a:noFill/>
        </p:spPr>
        <p:txBody>
          <a:bodyPr wrap="none" rtlCol="0">
            <a:spAutoFit/>
          </a:bodyPr>
          <a:lstStyle/>
          <a:p>
            <a:pPr defTabSz="914400" eaLnBrk="1" fontAlgn="auto" hangingPunct="1">
              <a:spcBef>
                <a:spcPts val="0"/>
              </a:spcBef>
              <a:spcAft>
                <a:spcPts val="0"/>
              </a:spcAft>
            </a:pPr>
            <a:r>
              <a:rPr lang="en-US" sz="1000" i="1" dirty="0" smtClean="0">
                <a:solidFill>
                  <a:prstClr val="black"/>
                </a:solidFill>
                <a:latin typeface="Arial" panose="020B0604020202020204"/>
                <a:cs typeface="+mn-cs"/>
              </a:rPr>
              <a:t>CMM Release 2a</a:t>
            </a:r>
            <a:endParaRPr lang="en-US" sz="1000" i="1" dirty="0">
              <a:solidFill>
                <a:prstClr val="black"/>
              </a:solidFill>
              <a:latin typeface="Arial" panose="020B0604020202020204"/>
              <a:cs typeface="+mn-cs"/>
            </a:endParaRPr>
          </a:p>
        </p:txBody>
      </p:sp>
      <p:sp>
        <p:nvSpPr>
          <p:cNvPr id="45" name="Left Brace 44"/>
          <p:cNvSpPr/>
          <p:nvPr/>
        </p:nvSpPr>
        <p:spPr>
          <a:xfrm>
            <a:off x="3337858" y="2235909"/>
            <a:ext cx="153463" cy="67861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48" name="TextBox 12"/>
          <p:cNvSpPr txBox="1">
            <a:spLocks noChangeArrowheads="1"/>
          </p:cNvSpPr>
          <p:nvPr/>
        </p:nvSpPr>
        <p:spPr bwMode="auto">
          <a:xfrm>
            <a:off x="152400" y="3304401"/>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1/30</a:t>
            </a:r>
            <a:endParaRPr lang="en-US" sz="1200" kern="0" dirty="0">
              <a:solidFill>
                <a:prstClr val="black"/>
              </a:solidFill>
              <a:cs typeface="+mn-cs"/>
            </a:endParaRPr>
          </a:p>
        </p:txBody>
      </p:sp>
      <p:sp>
        <p:nvSpPr>
          <p:cNvPr id="49" name="TextBox 12"/>
          <p:cNvSpPr txBox="1">
            <a:spLocks noChangeArrowheads="1"/>
          </p:cNvSpPr>
          <p:nvPr/>
        </p:nvSpPr>
        <p:spPr bwMode="auto">
          <a:xfrm>
            <a:off x="3125537" y="4053815"/>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8/1</a:t>
            </a:r>
            <a:endParaRPr lang="en-US" sz="1200" kern="0" dirty="0">
              <a:solidFill>
                <a:prstClr val="black"/>
              </a:solidFill>
              <a:cs typeface="+mn-cs"/>
            </a:endParaRPr>
          </a:p>
        </p:txBody>
      </p:sp>
      <p:sp>
        <p:nvSpPr>
          <p:cNvPr id="50" name="TextBox 12"/>
          <p:cNvSpPr txBox="1">
            <a:spLocks noChangeArrowheads="1"/>
          </p:cNvSpPr>
          <p:nvPr/>
        </p:nvSpPr>
        <p:spPr bwMode="auto">
          <a:xfrm>
            <a:off x="6022848" y="198120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November</a:t>
            </a:r>
            <a:endParaRPr lang="en-US" sz="1200" kern="0" dirty="0">
              <a:solidFill>
                <a:prstClr val="black"/>
              </a:solidFill>
              <a:cs typeface="+mn-cs"/>
            </a:endParaRPr>
          </a:p>
        </p:txBody>
      </p:sp>
      <p:sp>
        <p:nvSpPr>
          <p:cNvPr id="56" name="TextBox 12"/>
          <p:cNvSpPr txBox="1">
            <a:spLocks noChangeArrowheads="1"/>
          </p:cNvSpPr>
          <p:nvPr/>
        </p:nvSpPr>
        <p:spPr bwMode="auto">
          <a:xfrm>
            <a:off x="4488291" y="3717679"/>
            <a:ext cx="1683909" cy="4154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RIOO – 9/3</a:t>
            </a:r>
          </a:p>
          <a:p>
            <a:pPr algn="ctr" defTabSz="914400" eaLnBrk="1" hangingPunct="1">
              <a:defRPr/>
            </a:pPr>
            <a:r>
              <a:rPr lang="en-US" sz="900" b="0" kern="0" dirty="0" smtClean="0">
                <a:solidFill>
                  <a:prstClr val="black"/>
                </a:solidFill>
                <a:cs typeface="+mn-cs"/>
              </a:rPr>
              <a:t>RARF Go-Live - View/Update</a:t>
            </a:r>
            <a:endParaRPr lang="en-US" sz="900" b="0" kern="0" dirty="0">
              <a:solidFill>
                <a:prstClr val="black"/>
              </a:solidFill>
              <a:cs typeface="+mn-cs"/>
            </a:endParaRPr>
          </a:p>
        </p:txBody>
      </p:sp>
      <p:sp>
        <p:nvSpPr>
          <p:cNvPr id="58" name="TextBox 57"/>
          <p:cNvSpPr txBox="1"/>
          <p:nvPr/>
        </p:nvSpPr>
        <p:spPr>
          <a:xfrm>
            <a:off x="1293429" y="4206145"/>
            <a:ext cx="370549" cy="877163"/>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200" dirty="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a:p>
            <a:pPr algn="ctr" defTabSz="914400" eaLnBrk="1" hangingPunct="1">
              <a:defRPr/>
            </a:pPr>
            <a:endParaRPr lang="en-US" sz="300" b="1" i="1" kern="0" dirty="0">
              <a:solidFill>
                <a:srgbClr val="000000"/>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57" name="TextBox 56"/>
          <p:cNvSpPr txBox="1"/>
          <p:nvPr/>
        </p:nvSpPr>
        <p:spPr>
          <a:xfrm>
            <a:off x="2778095" y="1357405"/>
            <a:ext cx="370549" cy="1154162"/>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200" dirty="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a:p>
            <a:pPr algn="ctr" defTabSz="914400" eaLnBrk="1" hangingPunct="1">
              <a:defRPr/>
            </a:pPr>
            <a:endParaRPr lang="en-US" sz="400" b="1" i="1" kern="0" dirty="0">
              <a:solidFill>
                <a:srgbClr val="000000"/>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1000" b="1" i="1" kern="0" dirty="0">
              <a:solidFill>
                <a:srgbClr val="000000"/>
              </a:solidFill>
              <a:latin typeface="Wingdings" panose="05000000000000000000" pitchFamily="2" charset="2"/>
              <a:cs typeface="+mn-cs"/>
            </a:endParaRPr>
          </a:p>
          <a:p>
            <a:pPr algn="ctr" defTabSz="914400" eaLnBrk="1" hangingPunct="1">
              <a:defRPr/>
            </a:pPr>
            <a:endParaRPr lang="en-US" sz="5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700" b="1" i="1" kern="0" dirty="0">
              <a:solidFill>
                <a:srgbClr val="000000"/>
              </a:solidFill>
              <a:latin typeface="Arial" panose="020B0604020202020204"/>
              <a:cs typeface="+mn-cs"/>
            </a:endParaRPr>
          </a:p>
        </p:txBody>
      </p:sp>
      <p:sp>
        <p:nvSpPr>
          <p:cNvPr id="61" name="TextBox 12"/>
          <p:cNvSpPr txBox="1">
            <a:spLocks noChangeArrowheads="1"/>
          </p:cNvSpPr>
          <p:nvPr/>
        </p:nvSpPr>
        <p:spPr bwMode="auto">
          <a:xfrm>
            <a:off x="1590676" y="3906683"/>
            <a:ext cx="151790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5</a:t>
            </a:r>
            <a:r>
              <a:rPr lang="en-US" sz="1200" dirty="0" smtClean="0">
                <a:solidFill>
                  <a:prstClr val="black"/>
                </a:solidFill>
                <a:cs typeface="+mn-cs"/>
              </a:rPr>
              <a:t>/1</a:t>
            </a:r>
            <a:endParaRPr lang="en-US" sz="1200" kern="0" dirty="0">
              <a:solidFill>
                <a:prstClr val="black"/>
              </a:solidFill>
              <a:cs typeface="+mn-cs"/>
            </a:endParaRPr>
          </a:p>
        </p:txBody>
      </p:sp>
      <p:sp>
        <p:nvSpPr>
          <p:cNvPr id="62" name="TextBox 61"/>
          <p:cNvSpPr txBox="1"/>
          <p:nvPr/>
        </p:nvSpPr>
        <p:spPr>
          <a:xfrm>
            <a:off x="2807981" y="4206145"/>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63" name="TextBox 12"/>
          <p:cNvSpPr txBox="1">
            <a:spLocks noChangeArrowheads="1"/>
          </p:cNvSpPr>
          <p:nvPr/>
        </p:nvSpPr>
        <p:spPr bwMode="auto">
          <a:xfrm>
            <a:off x="3120074" y="3238212"/>
            <a:ext cx="145192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7/1</a:t>
            </a:r>
            <a:endParaRPr lang="en-US" sz="1200" kern="0" dirty="0">
              <a:solidFill>
                <a:prstClr val="black"/>
              </a:solidFill>
              <a:cs typeface="+mn-cs"/>
            </a:endParaRPr>
          </a:p>
        </p:txBody>
      </p:sp>
      <p:sp>
        <p:nvSpPr>
          <p:cNvPr id="66" name="TextBox 65"/>
          <p:cNvSpPr txBox="1"/>
          <p:nvPr/>
        </p:nvSpPr>
        <p:spPr>
          <a:xfrm>
            <a:off x="4272610" y="1346426"/>
            <a:ext cx="370549" cy="1154162"/>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200" dirty="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a:p>
            <a:pPr algn="ctr" defTabSz="914400" eaLnBrk="1" hangingPunct="1">
              <a:defRPr/>
            </a:pPr>
            <a:endParaRPr lang="en-US" sz="400" b="1" i="1" kern="0" dirty="0">
              <a:solidFill>
                <a:srgbClr val="000000"/>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1000" b="1" i="1" kern="0" dirty="0">
              <a:solidFill>
                <a:srgbClr val="000000"/>
              </a:solidFill>
              <a:latin typeface="Wingdings" panose="05000000000000000000" pitchFamily="2" charset="2"/>
              <a:cs typeface="+mn-cs"/>
            </a:endParaRPr>
          </a:p>
          <a:p>
            <a:pPr algn="ctr" defTabSz="914400" eaLnBrk="1" hangingPunct="1">
              <a:defRPr/>
            </a:pPr>
            <a:endParaRPr lang="en-US" sz="5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700" b="1" i="1" kern="0" dirty="0">
              <a:solidFill>
                <a:srgbClr val="000000"/>
              </a:solidFill>
              <a:latin typeface="Arial" panose="020B0604020202020204"/>
              <a:cs typeface="+mn-cs"/>
            </a:endParaRPr>
          </a:p>
        </p:txBody>
      </p:sp>
      <p:sp>
        <p:nvSpPr>
          <p:cNvPr id="67" name="TextBox 66"/>
          <p:cNvSpPr txBox="1"/>
          <p:nvPr/>
        </p:nvSpPr>
        <p:spPr>
          <a:xfrm>
            <a:off x="4278454" y="2462630"/>
            <a:ext cx="370549" cy="707886"/>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200" dirty="0" smtClean="0">
                <a:solidFill>
                  <a:prstClr val="black"/>
                </a:solidFill>
                <a:latin typeface="Wingdings" panose="05000000000000000000" pitchFamily="2" charset="2"/>
                <a:cs typeface="+mn-cs"/>
              </a:rPr>
              <a:t>ü</a:t>
            </a:r>
          </a:p>
        </p:txBody>
      </p:sp>
      <p:sp>
        <p:nvSpPr>
          <p:cNvPr id="68" name="TextBox 67"/>
          <p:cNvSpPr txBox="1"/>
          <p:nvPr/>
        </p:nvSpPr>
        <p:spPr>
          <a:xfrm>
            <a:off x="4224084" y="3566683"/>
            <a:ext cx="370549" cy="461665"/>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
        <p:nvSpPr>
          <p:cNvPr id="59" name="TextBox 12"/>
          <p:cNvSpPr txBox="1">
            <a:spLocks noChangeArrowheads="1"/>
          </p:cNvSpPr>
          <p:nvPr/>
        </p:nvSpPr>
        <p:spPr bwMode="auto">
          <a:xfrm>
            <a:off x="6010129" y="4121699"/>
            <a:ext cx="145365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2024 Go-Lives</a:t>
            </a:r>
            <a:endParaRPr lang="en-US" sz="1200" b="0" kern="0" dirty="0">
              <a:solidFill>
                <a:prstClr val="black"/>
              </a:solidFill>
              <a:cs typeface="+mn-cs"/>
            </a:endParaRPr>
          </a:p>
        </p:txBody>
      </p:sp>
      <p:sp>
        <p:nvSpPr>
          <p:cNvPr id="64" name="TextBox 63"/>
          <p:cNvSpPr txBox="1"/>
          <p:nvPr/>
        </p:nvSpPr>
        <p:spPr>
          <a:xfrm>
            <a:off x="5704481" y="1381119"/>
            <a:ext cx="370549" cy="677108"/>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200" dirty="0" smtClean="0">
                <a:solidFill>
                  <a:prstClr val="black"/>
                </a:solidFill>
                <a:latin typeface="Wingdings" panose="05000000000000000000" pitchFamily="2" charset="2"/>
                <a:cs typeface="+mn-cs"/>
              </a:rPr>
              <a:t>ü</a:t>
            </a:r>
          </a:p>
        </p:txBody>
      </p:sp>
      <p:sp>
        <p:nvSpPr>
          <p:cNvPr id="69" name="TextBox 68"/>
          <p:cNvSpPr txBox="1"/>
          <p:nvPr/>
        </p:nvSpPr>
        <p:spPr>
          <a:xfrm>
            <a:off x="8523977" y="4061652"/>
            <a:ext cx="513918" cy="184666"/>
          </a:xfrm>
          <a:prstGeom prst="rect">
            <a:avLst/>
          </a:prstGeom>
          <a:noFill/>
        </p:spPr>
        <p:txBody>
          <a:bodyPr wrap="square" rtlCol="0">
            <a:spAutoFit/>
          </a:bodyPr>
          <a:lstStyle/>
          <a:p>
            <a:pPr algn="ctr" defTabSz="914400" eaLnBrk="1" hangingPunct="1">
              <a:defRPr/>
            </a:pPr>
            <a:r>
              <a:rPr lang="en-US" sz="600" b="1" i="1" kern="0" dirty="0" smtClean="0">
                <a:solidFill>
                  <a:srgbClr val="000000"/>
                </a:solidFill>
                <a:latin typeface="Arial" panose="020B0604020202020204"/>
                <a:cs typeface="+mn-cs"/>
              </a:rPr>
              <a:t>On Hold</a:t>
            </a:r>
          </a:p>
        </p:txBody>
      </p:sp>
      <p:cxnSp>
        <p:nvCxnSpPr>
          <p:cNvPr id="60" name="Straight Arrow Connector 59"/>
          <p:cNvCxnSpPr/>
          <p:nvPr/>
        </p:nvCxnSpPr>
        <p:spPr>
          <a:xfrm>
            <a:off x="7108739" y="1519320"/>
            <a:ext cx="791637" cy="6734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4221480" y="4323695"/>
            <a:ext cx="370549" cy="461665"/>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
        <p:nvSpPr>
          <p:cNvPr id="65" name="TextBox 64"/>
          <p:cNvSpPr txBox="1"/>
          <p:nvPr/>
        </p:nvSpPr>
        <p:spPr>
          <a:xfrm>
            <a:off x="5670464" y="4124992"/>
            <a:ext cx="370549" cy="677108"/>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200" dirty="0" smtClean="0">
                <a:solidFill>
                  <a:prstClr val="black"/>
                </a:solidFill>
                <a:latin typeface="Wingdings" panose="05000000000000000000" pitchFamily="2" charset="2"/>
                <a:cs typeface="+mn-cs"/>
              </a:rPr>
              <a:t>ü</a:t>
            </a:r>
          </a:p>
        </p:txBody>
      </p:sp>
    </p:spTree>
    <p:extLst>
      <p:ext uri="{BB962C8B-B14F-4D97-AF65-F5344CB8AC3E}">
        <p14:creationId xmlns:p14="http://schemas.microsoft.com/office/powerpoint/2010/main" val="19659754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smtClean="0"/>
              <a:t>Revision Requests Recommended for Approval by PRS – Unopposed and No Impact (Vote):</a:t>
            </a:r>
          </a:p>
          <a:p>
            <a:pPr lvl="0"/>
            <a:r>
              <a:rPr lang="en-US" b="0" dirty="0"/>
              <a:t>NPRR1033, Clarification of Financial Security Interest Payment and Withholding Processes Upon Termination of Market Participant Standard Form Agreement [ERCOT]*</a:t>
            </a:r>
          </a:p>
          <a:p>
            <a:pPr lvl="0"/>
            <a:r>
              <a:rPr lang="en-US" b="0" dirty="0"/>
              <a:t>NPRR1036, Late Payment Enforcement Provisions [ERCOT]*</a:t>
            </a:r>
          </a:p>
          <a:p>
            <a:pPr lvl="0"/>
            <a:r>
              <a:rPr lang="en-US" b="0" dirty="0" smtClean="0"/>
              <a:t>NPRR1037</a:t>
            </a:r>
            <a:r>
              <a:rPr lang="en-US" b="0" dirty="0"/>
              <a:t>, Correction to the Settlement of Switchable Generation Resources (SWGRs) Instructed to Switch to ERCOT [ERCOT]*</a:t>
            </a:r>
          </a:p>
          <a:p>
            <a:pPr lvl="0"/>
            <a:r>
              <a:rPr lang="en-US" b="0" dirty="0" smtClean="0"/>
              <a:t>NPRR1038</a:t>
            </a:r>
            <a:r>
              <a:rPr lang="en-US" b="0" dirty="0"/>
              <a:t>, BESTF-8 Limited Exemption from Reactive Power Requirements for Certain Energy Storage Resources - URGENT [ERCOT</a:t>
            </a:r>
            <a:r>
              <a:rPr lang="en-US" b="0" dirty="0" smtClean="0"/>
              <a:t>]*</a:t>
            </a:r>
            <a:endParaRPr lang="en-US" b="0" dirty="0"/>
          </a:p>
          <a:p>
            <a:pPr lvl="0"/>
            <a:endParaRPr lang="en-US" sz="1600" i="1" dirty="0" smtClean="0"/>
          </a:p>
          <a:p>
            <a:pPr lvl="0"/>
            <a:endParaRPr lang="en-US" sz="1600" i="1" dirty="0"/>
          </a:p>
          <a:p>
            <a:pPr lvl="0"/>
            <a:endParaRPr lang="en-US" sz="1600" i="1" dirty="0" smtClean="0"/>
          </a:p>
          <a:p>
            <a:pPr lvl="0"/>
            <a:endParaRPr lang="en-US" sz="1600" i="1" dirty="0" smtClean="0"/>
          </a:p>
          <a:p>
            <a:pPr marL="0" indent="0" eaLnBrk="1">
              <a:spcBef>
                <a:spcPts val="300"/>
              </a:spcBef>
              <a:spcAft>
                <a:spcPts val="300"/>
              </a:spcAft>
              <a:buNone/>
              <a:defRPr/>
            </a:pPr>
            <a:r>
              <a:rPr lang="en-US" sz="1600" i="1" dirty="0" smtClean="0"/>
              <a:t>(* </a:t>
            </a:r>
            <a:r>
              <a:rPr lang="en-US" sz="1600" i="1" dirty="0"/>
              <a:t>denotes no impact</a:t>
            </a:r>
            <a:r>
              <a:rPr lang="en-US" sz="1600" i="1" dirty="0" smtClean="0"/>
              <a:t>)</a:t>
            </a:r>
            <a:endParaRPr lang="en-US"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a:t>Revision Requests Recommended for Approval by PRS – Unopposed with Impacts (Vote):</a:t>
            </a:r>
          </a:p>
          <a:p>
            <a:pPr marL="0" indent="0" eaLnBrk="1" hangingPunct="1">
              <a:spcBef>
                <a:spcPts val="0"/>
              </a:spcBef>
              <a:buFontTx/>
              <a:buNone/>
              <a:defRPr/>
            </a:pPr>
            <a:endParaRPr lang="en-US" sz="1100" dirty="0">
              <a:cs typeface="Arial" panose="020B0604020202020204" pitchFamily="34" charset="0"/>
            </a:endParaRPr>
          </a:p>
          <a:p>
            <a:pPr lvl="0"/>
            <a:r>
              <a:rPr lang="fr-FR" b="0" dirty="0" smtClean="0"/>
              <a:t>NPRR999</a:t>
            </a:r>
            <a:r>
              <a:rPr lang="fr-FR" b="0" dirty="0"/>
              <a:t>, DC </a:t>
            </a:r>
            <a:r>
              <a:rPr lang="fr-FR" b="0" dirty="0" err="1"/>
              <a:t>Tie</a:t>
            </a:r>
            <a:r>
              <a:rPr lang="fr-FR" b="0" dirty="0"/>
              <a:t> </a:t>
            </a:r>
            <a:r>
              <a:rPr lang="fr-FR" b="0" dirty="0" err="1"/>
              <a:t>Ramp</a:t>
            </a:r>
            <a:r>
              <a:rPr lang="fr-FR" b="0" dirty="0"/>
              <a:t> Limitations [ERCOT</a:t>
            </a:r>
            <a:r>
              <a:rPr lang="fr-FR" b="0" dirty="0" smtClean="0"/>
              <a:t>]</a:t>
            </a:r>
          </a:p>
          <a:p>
            <a:pPr lvl="1"/>
            <a:r>
              <a:rPr lang="en-US" dirty="0" smtClean="0"/>
              <a:t>IA</a:t>
            </a:r>
            <a:r>
              <a:rPr lang="en-US" dirty="0"/>
              <a:t>: </a:t>
            </a:r>
            <a:r>
              <a:rPr lang="en-US" dirty="0" smtClean="0"/>
              <a:t>Less than $5k O&amp;M</a:t>
            </a:r>
            <a:r>
              <a:rPr lang="en-US" dirty="0"/>
              <a:t>	</a:t>
            </a:r>
            <a:r>
              <a:rPr lang="en-US" dirty="0" smtClean="0"/>
              <a:t>		Priority N/A; </a:t>
            </a:r>
            <a:r>
              <a:rPr lang="en-US" dirty="0"/>
              <a:t>Rank </a:t>
            </a:r>
            <a:r>
              <a:rPr lang="en-US" dirty="0" smtClean="0"/>
              <a:t>N/A</a:t>
            </a:r>
            <a:endParaRPr lang="en-US" i="1" dirty="0" smtClean="0"/>
          </a:p>
          <a:p>
            <a:pPr marL="457200" lvl="1" indent="0">
              <a:buNone/>
            </a:pPr>
            <a:endParaRPr lang="en-US" dirty="0" smtClean="0"/>
          </a:p>
          <a:p>
            <a:pPr lvl="0"/>
            <a:r>
              <a:rPr lang="en-US" b="0" dirty="0" smtClean="0"/>
              <a:t>NPRR1035</a:t>
            </a:r>
            <a:r>
              <a:rPr lang="en-US" b="0" dirty="0"/>
              <a:t>, DC Tie Schedules Protected Information Expiry and Posting [ERCOT]</a:t>
            </a:r>
          </a:p>
          <a:p>
            <a:pPr lvl="1"/>
            <a:r>
              <a:rPr lang="en-US" dirty="0" smtClean="0"/>
              <a:t>IA</a:t>
            </a:r>
            <a:r>
              <a:rPr lang="en-US" dirty="0"/>
              <a:t>: Between </a:t>
            </a:r>
            <a:r>
              <a:rPr lang="en-US" dirty="0" smtClean="0"/>
              <a:t>$20k </a:t>
            </a:r>
            <a:r>
              <a:rPr lang="en-US" dirty="0"/>
              <a:t>and </a:t>
            </a:r>
            <a:r>
              <a:rPr lang="en-US" dirty="0" smtClean="0"/>
              <a:t>$40k</a:t>
            </a:r>
            <a:r>
              <a:rPr lang="en-US" dirty="0"/>
              <a:t>	</a:t>
            </a:r>
            <a:r>
              <a:rPr lang="en-US" dirty="0" smtClean="0"/>
              <a:t>	Priority 2021; </a:t>
            </a:r>
            <a:r>
              <a:rPr lang="en-US" dirty="0"/>
              <a:t>Rank </a:t>
            </a:r>
            <a:r>
              <a:rPr lang="en-US" dirty="0" smtClean="0"/>
              <a:t>3230</a:t>
            </a:r>
          </a:p>
          <a:p>
            <a:pPr marL="457200" lvl="1" indent="0">
              <a:buNone/>
            </a:pPr>
            <a:endParaRPr lang="en-US" dirty="0"/>
          </a:p>
          <a:p>
            <a:pPr lvl="0"/>
            <a:r>
              <a:rPr lang="en-US" b="0" dirty="0" smtClean="0"/>
              <a:t>SCR811</a:t>
            </a:r>
            <a:r>
              <a:rPr lang="en-US" b="0" dirty="0"/>
              <a:t>, Addition of Intra-Hour </a:t>
            </a:r>
            <a:r>
              <a:rPr lang="en-US" b="0" dirty="0" err="1"/>
              <a:t>PhotoVoltaic</a:t>
            </a:r>
            <a:r>
              <a:rPr lang="en-US" b="0" dirty="0"/>
              <a:t> Power Forecast to GTBD Calculation – URGENT [ERCOT</a:t>
            </a:r>
            <a:r>
              <a:rPr lang="en-US" b="0" dirty="0" smtClean="0"/>
              <a:t>]</a:t>
            </a:r>
          </a:p>
          <a:p>
            <a:pPr lvl="1"/>
            <a:r>
              <a:rPr lang="en-US" dirty="0" smtClean="0"/>
              <a:t>IA</a:t>
            </a:r>
            <a:r>
              <a:rPr lang="en-US" dirty="0"/>
              <a:t>: Between </a:t>
            </a:r>
            <a:r>
              <a:rPr lang="en-US" dirty="0" smtClean="0"/>
              <a:t>$</a:t>
            </a:r>
            <a:r>
              <a:rPr lang="en-US" dirty="0"/>
              <a:t>6</a:t>
            </a:r>
            <a:r>
              <a:rPr lang="en-US" dirty="0" smtClean="0"/>
              <a:t>0k </a:t>
            </a:r>
            <a:r>
              <a:rPr lang="en-US" dirty="0"/>
              <a:t>and </a:t>
            </a:r>
            <a:r>
              <a:rPr lang="en-US" dirty="0" smtClean="0"/>
              <a:t>$</a:t>
            </a:r>
            <a:r>
              <a:rPr lang="en-US" dirty="0"/>
              <a:t>9</a:t>
            </a:r>
            <a:r>
              <a:rPr lang="en-US" dirty="0" smtClean="0"/>
              <a:t>0k</a:t>
            </a:r>
            <a:r>
              <a:rPr lang="en-US" dirty="0"/>
              <a:t>	</a:t>
            </a:r>
            <a:r>
              <a:rPr lang="en-US" dirty="0" smtClean="0"/>
              <a:t>	Priority </a:t>
            </a:r>
            <a:r>
              <a:rPr lang="en-US" dirty="0"/>
              <a:t>2020; Rank </a:t>
            </a:r>
            <a:r>
              <a:rPr lang="en-US" dirty="0" smtClean="0"/>
              <a:t>3080</a:t>
            </a:r>
            <a:endParaRPr lang="en-US" i="1" dirty="0"/>
          </a:p>
          <a:p>
            <a:pPr marL="0" indent="0" eaLnBrk="1">
              <a:spcBef>
                <a:spcPts val="300"/>
              </a:spcBef>
              <a:spcAft>
                <a:spcPts val="300"/>
              </a:spcAft>
              <a:buNone/>
              <a:defRPr/>
            </a:pPr>
            <a:endParaRPr lang="en-US" sz="1600" i="1" dirty="0" smtClean="0"/>
          </a:p>
          <a:p>
            <a:pPr marL="0" indent="0" eaLnBrk="1">
              <a:spcBef>
                <a:spcPts val="300"/>
              </a:spcBef>
              <a:spcAft>
                <a:spcPts val="300"/>
              </a:spcAft>
              <a:buNone/>
              <a:defRPr/>
            </a:pPr>
            <a:endParaRPr lang="en-US" sz="1600" i="1"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extLst>
      <p:ext uri="{BB962C8B-B14F-4D97-AF65-F5344CB8AC3E}">
        <p14:creationId xmlns:p14="http://schemas.microsoft.com/office/powerpoint/2010/main" val="23391091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a:spcBef>
                <a:spcPct val="0"/>
              </a:spcBef>
              <a:buFontTx/>
              <a:buNone/>
              <a:defRPr/>
            </a:pPr>
            <a:r>
              <a:rPr lang="en-US" dirty="0"/>
              <a:t>Revision Requests Recommended for Approval by PRS – With Opposing Votes (Vote):</a:t>
            </a:r>
          </a:p>
          <a:p>
            <a:pPr marL="0" indent="0" eaLnBrk="1" hangingPunct="1">
              <a:spcBef>
                <a:spcPts val="0"/>
              </a:spcBef>
              <a:buFontTx/>
              <a:buNone/>
              <a:defRPr/>
            </a:pPr>
            <a:endParaRPr lang="en-US" sz="1200" dirty="0">
              <a:cs typeface="Arial" panose="020B0604020202020204" pitchFamily="34" charset="0"/>
            </a:endParaRPr>
          </a:p>
          <a:p>
            <a:pPr lvl="0"/>
            <a:r>
              <a:rPr lang="en-US" b="0" dirty="0" smtClean="0"/>
              <a:t>NPRR1025</a:t>
            </a:r>
            <a:r>
              <a:rPr lang="en-US" b="0" dirty="0"/>
              <a:t>, Remove Real-Time On-Line Reliability Deployment Price from Ancillary Service Imbalance Calculation – URGENT [LCRA</a:t>
            </a:r>
            <a:r>
              <a:rPr lang="en-US" b="0" dirty="0" smtClean="0"/>
              <a:t>]</a:t>
            </a:r>
          </a:p>
          <a:p>
            <a:pPr lvl="1"/>
            <a:r>
              <a:rPr lang="en-US" dirty="0" smtClean="0"/>
              <a:t>IA</a:t>
            </a:r>
            <a:r>
              <a:rPr lang="en-US" dirty="0"/>
              <a:t>: Between </a:t>
            </a:r>
            <a:r>
              <a:rPr lang="en-US" dirty="0" smtClean="0"/>
              <a:t>$15k </a:t>
            </a:r>
            <a:r>
              <a:rPr lang="en-US" dirty="0"/>
              <a:t>and </a:t>
            </a:r>
            <a:r>
              <a:rPr lang="en-US" dirty="0" smtClean="0"/>
              <a:t>$25k</a:t>
            </a:r>
            <a:r>
              <a:rPr lang="en-US" dirty="0"/>
              <a:t>	</a:t>
            </a:r>
            <a:r>
              <a:rPr lang="en-US" dirty="0" smtClean="0"/>
              <a:t>Priority </a:t>
            </a:r>
            <a:r>
              <a:rPr lang="en-US" dirty="0"/>
              <a:t>2020; Rank </a:t>
            </a:r>
            <a:r>
              <a:rPr lang="en-US" dirty="0" smtClean="0"/>
              <a:t>3015</a:t>
            </a:r>
            <a:endParaRPr lang="en-US" i="1" dirty="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Update</a:t>
            </a:r>
          </a:p>
        </p:txBody>
      </p:sp>
    </p:spTree>
    <p:extLst>
      <p:ext uri="{BB962C8B-B14F-4D97-AF65-F5344CB8AC3E}">
        <p14:creationId xmlns:p14="http://schemas.microsoft.com/office/powerpoint/2010/main" val="13488028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NPRR999, DC Tie Ramp Limitations [ERCOT]</a:t>
            </a:r>
            <a:endParaRPr lang="en-US" sz="1800" dirty="0"/>
          </a:p>
        </p:txBody>
      </p:sp>
      <p:sp>
        <p:nvSpPr>
          <p:cNvPr id="14339" name="Rectangle 2"/>
          <p:cNvSpPr>
            <a:spLocks noChangeArrowheads="1"/>
          </p:cNvSpPr>
          <p:nvPr/>
        </p:nvSpPr>
        <p:spPr bwMode="auto">
          <a:xfrm>
            <a:off x="346586" y="633811"/>
            <a:ext cx="8480323"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project implementation of the Intra-Hour Variability (</a:t>
            </a:r>
            <a:r>
              <a:rPr lang="en-US" dirty="0" err="1"/>
              <a:t>iCAT</a:t>
            </a:r>
            <a:r>
              <a:rPr lang="en-US" dirty="0"/>
              <a:t>) Tool</a:t>
            </a:r>
          </a:p>
          <a:p>
            <a:r>
              <a:rPr lang="en-US" b="1" dirty="0"/>
              <a:t>ERCOT Impact Analysis:  </a:t>
            </a:r>
            <a:r>
              <a:rPr lang="en-US" dirty="0"/>
              <a:t>Less than $5k (O&amp;M); no impacts to ERCOT staffing; impacts to </a:t>
            </a:r>
            <a:r>
              <a:rPr lang="x-none" dirty="0"/>
              <a:t>Energy Management System (EMS)</a:t>
            </a:r>
            <a:r>
              <a:rPr lang="en-US" dirty="0"/>
              <a:t>; no impacts to E</a:t>
            </a:r>
            <a:r>
              <a:rPr lang="x-none" dirty="0"/>
              <a:t>RCOT business processes</a:t>
            </a:r>
            <a:r>
              <a:rPr lang="en-US" dirty="0"/>
              <a:t>; ERCOT grid operations and practices will be updated.</a:t>
            </a:r>
          </a:p>
          <a:p>
            <a:r>
              <a:rPr lang="en-US" b="1" dirty="0"/>
              <a:t>Revision Description:  </a:t>
            </a:r>
            <a:r>
              <a:rPr lang="en-US" dirty="0"/>
              <a:t>This NPRR revises Section 4.4.4, DC Tie Schedules, and creates new Section 4.4.4.3, Management of DC Tie Schedules due to Ramp Limitations, to clarify that, in those cases where ERCOT determines that system conditions show insufficient ramp capability to meet the sum of all Direct Current Ties’ (DC Ties’) scheduled ramp, ERCOT shall curtail DC Tie Schedules on a last-in first-out basis.  Prior to curtailing DC Tie Schedules, if sufficient time exists, ERCOT may request one or more Qualified Scheduling Entities (QSEs) to voluntarily resubmit e-Tags with an adjusted ramp duration.  </a:t>
            </a:r>
          </a:p>
          <a:p>
            <a:r>
              <a:rPr lang="en-US" b="1" dirty="0"/>
              <a:t>PRS Decision:</a:t>
            </a:r>
            <a:r>
              <a:rPr lang="en-US" dirty="0"/>
              <a:t>  On 7/16/20, PRS unanimously voted via roll call to recommend approval of NPRR999 as amended by the 7/2/20 ERCOT comments.  On 9/10/20, PRS unanimously voted via roll call to endorse and forward to TAC the 8/13/20 PRS Report and Revised Impact Analysis for NPRR999.</a:t>
            </a:r>
          </a:p>
        </p:txBody>
      </p:sp>
    </p:spTree>
    <p:extLst>
      <p:ext uri="{BB962C8B-B14F-4D97-AF65-F5344CB8AC3E}">
        <p14:creationId xmlns:p14="http://schemas.microsoft.com/office/powerpoint/2010/main" val="1765362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NPRR1025, Remove Real-Time On-Line Reliability Deployment Price from Ancillary Service Imbalance Calculation – URGENT [LCRA]</a:t>
            </a:r>
            <a:endParaRPr lang="en-US" sz="1800" dirty="0"/>
          </a:p>
        </p:txBody>
      </p:sp>
      <p:sp>
        <p:nvSpPr>
          <p:cNvPr id="14339" name="Rectangle 2"/>
          <p:cNvSpPr>
            <a:spLocks noChangeArrowheads="1"/>
          </p:cNvSpPr>
          <p:nvPr/>
        </p:nvSpPr>
        <p:spPr bwMode="auto">
          <a:xfrm>
            <a:off x="190500" y="633811"/>
            <a:ext cx="873252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3015</a:t>
            </a:r>
          </a:p>
          <a:p>
            <a:r>
              <a:rPr lang="en-US" b="1" dirty="0"/>
              <a:t>ERCOT Impact Analysis:   </a:t>
            </a:r>
            <a:r>
              <a:rPr lang="en-US" dirty="0"/>
              <a:t>Between $15k - $25k; no impacts to ERCOT staffing; impacts to Settlements &amp; Billing (S&amp;B); no impacts to ERCOT business processes; no impacts to ERCOT grid operations and practices</a:t>
            </a:r>
            <a:r>
              <a:rPr lang="en-US" dirty="0" smtClean="0"/>
              <a:t>.</a:t>
            </a:r>
          </a:p>
          <a:p>
            <a:r>
              <a:rPr lang="en-US" b="1" dirty="0" smtClean="0"/>
              <a:t>Revision Description:  </a:t>
            </a:r>
            <a:r>
              <a:rPr lang="en-US" dirty="0" smtClean="0"/>
              <a:t>This NPRR amends Section 6.7.5, Real-Time Ancillary Service Imbalance Payment or Charge, and Section 6.7.6, Real-Time Ancillary Service Imbalance Revenue Neutrality Allocation, to remove the Real-Time On-Line Reliability Deployment Price (RTRDP) from Ancillary Service imbalance Settlement.</a:t>
            </a:r>
          </a:p>
          <a:p>
            <a:r>
              <a:rPr lang="en-US" b="1" dirty="0" smtClean="0"/>
              <a:t>PRS </a:t>
            </a:r>
            <a:r>
              <a:rPr lang="en-US" b="1" dirty="0"/>
              <a:t>Decision:</a:t>
            </a:r>
            <a:r>
              <a:rPr lang="en-US" dirty="0"/>
              <a:t>  On 8/13/20, PRS voted via roll call to recommend approval of NPRR1025 as submitted.  There were five opposing votes from the IPM (Shell Energy), Independent Retail Electric Provider (IREP) (Direct Energy), and Municipal (3) (DME, Austin Energy, CPS Energy) Market Segments, and three abstentions from the Consumer (Nucor), Cooperative (Golden Spread), and IPM (Tenaska) Market Segments.  On 9/10/20, PRS voted via roll call to endorse and forward to TAC the 8/13/20 PRS Report and the Impact Analysis for NPRR1025 with a recommended priority of 2020 and rank of 3015.  There were five opposing votes from the IPM (Morgan Stanley), IREP (Direct Energy), and Municipal (3) (DME, Austin Energy, CPS Energy) Market Segments, and three abstentions from the Cooperative (Golden Spread), Independent Generator (Broad Reach), and Investor Owned Utility (IOU) (</a:t>
            </a:r>
            <a:r>
              <a:rPr lang="en-US" dirty="0" err="1"/>
              <a:t>Lonestar</a:t>
            </a:r>
            <a:r>
              <a:rPr lang="en-US" dirty="0"/>
              <a:t> Transmission) Market Segments.</a:t>
            </a:r>
          </a:p>
        </p:txBody>
      </p:sp>
    </p:spTree>
    <p:extLst>
      <p:ext uri="{BB962C8B-B14F-4D97-AF65-F5344CB8AC3E}">
        <p14:creationId xmlns:p14="http://schemas.microsoft.com/office/powerpoint/2010/main" val="1003853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600" i="1" dirty="0"/>
              <a:t>NPRR1033, Clarification of Financial Security Interest Payment and Withholding Processes Upon Termination of Market Participant Standard Form Agreement [ERCOT]</a:t>
            </a:r>
            <a:endParaRPr lang="en-US" sz="1600" dirty="0"/>
          </a:p>
        </p:txBody>
      </p:sp>
      <p:sp>
        <p:nvSpPr>
          <p:cNvPr id="14339" name="Rectangle 2"/>
          <p:cNvSpPr>
            <a:spLocks noChangeArrowheads="1"/>
          </p:cNvSpPr>
          <p:nvPr/>
        </p:nvSpPr>
        <p:spPr bwMode="auto">
          <a:xfrm>
            <a:off x="346586" y="633811"/>
            <a:ext cx="8480323"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November 1, 2020</a:t>
            </a:r>
          </a:p>
          <a:p>
            <a:r>
              <a:rPr lang="en-US" b="1" dirty="0"/>
              <a:t>ERCOT Impact Analysis:  </a:t>
            </a:r>
            <a:r>
              <a:rPr lang="en-US" dirty="0"/>
              <a:t>No budgetary impact; no impacts to ERCOT staffing; no impacts to ERCOT computer systems; </a:t>
            </a:r>
            <a:r>
              <a:rPr lang="x-none" dirty="0"/>
              <a:t>ERCOT business processes</a:t>
            </a:r>
            <a:r>
              <a:rPr lang="en-US" dirty="0"/>
              <a:t> will be updated; no impacts to ERCOT grid operations and practices.</a:t>
            </a:r>
          </a:p>
          <a:p>
            <a:r>
              <a:rPr lang="en-US" b="1" dirty="0"/>
              <a:t>Revision Description:  </a:t>
            </a:r>
            <a:r>
              <a:rPr lang="en-US" dirty="0"/>
              <a:t>This NPRR specifies that ERCOT does not have an obligation to pay interest on Cash Collateral balances that belong to former Market Participants upon ERCOT’s determination that Financial Security is no longer necessary to cover the terminated Market Participant’s potential future obligations.</a:t>
            </a:r>
          </a:p>
          <a:p>
            <a:r>
              <a:rPr lang="en-US" b="1" dirty="0"/>
              <a:t>PRS Decision:</a:t>
            </a:r>
            <a:r>
              <a:rPr lang="en-US" dirty="0"/>
              <a:t>  On 8/13/20, PRS voted via roll call to recommend approval of NPRR1033 as submitted.  The motion carried with one abstention from the IOU (Lone Star Transmission) Market Segment.  On 9/10/20, PRS unanimously voted via roll call to endorse and forward to TAC the 8/13/20 PRS Report and the Impact Analysis for NPRR1033.</a:t>
            </a:r>
          </a:p>
          <a:p>
            <a:endParaRPr lang="en-US" dirty="0"/>
          </a:p>
        </p:txBody>
      </p:sp>
    </p:spTree>
    <p:extLst>
      <p:ext uri="{BB962C8B-B14F-4D97-AF65-F5344CB8AC3E}">
        <p14:creationId xmlns:p14="http://schemas.microsoft.com/office/powerpoint/2010/main" val="4115931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NPRR1035, DC Tie Schedules Protected Information Expiry and Posting [ERCOT]</a:t>
            </a:r>
            <a:endParaRPr lang="en-US" sz="1800" dirty="0"/>
          </a:p>
        </p:txBody>
      </p:sp>
      <p:sp>
        <p:nvSpPr>
          <p:cNvPr id="14339" name="Rectangle 2"/>
          <p:cNvSpPr>
            <a:spLocks noChangeArrowheads="1"/>
          </p:cNvSpPr>
          <p:nvPr/>
        </p:nvSpPr>
        <p:spPr bwMode="auto">
          <a:xfrm>
            <a:off x="346586" y="633811"/>
            <a:ext cx="8480323"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ERCOT Board approval for Section 1.3.1.1, Items Considered Protected Information, and upon system implementation (Priority 2021; Rank 3230) for Section 1.3.3, </a:t>
            </a:r>
            <a:r>
              <a:rPr lang="x-none" dirty="0"/>
              <a:t>Expiration of Confidentiality</a:t>
            </a:r>
            <a:endParaRPr lang="en-US" dirty="0"/>
          </a:p>
          <a:p>
            <a:r>
              <a:rPr lang="en-US" b="1" dirty="0"/>
              <a:t>ERCOT Impact Analysis:  </a:t>
            </a:r>
            <a:r>
              <a:rPr lang="en-US" dirty="0"/>
              <a:t>Between $20k and $40k; no impacts to ERCOT staffing; impacts to </a:t>
            </a:r>
            <a:r>
              <a:rPr lang="x-none" dirty="0"/>
              <a:t>Data and Information Products (DAIP), Data Access &amp; Transparency</a:t>
            </a:r>
            <a:r>
              <a:rPr lang="en-US" dirty="0"/>
              <a:t>, and External Public; no impacts to </a:t>
            </a:r>
            <a:r>
              <a:rPr lang="x-none" dirty="0"/>
              <a:t>ERCOT business processes</a:t>
            </a:r>
            <a:r>
              <a:rPr lang="en-US" dirty="0"/>
              <a:t>; no impacts to ERCOT grid operations and practices.</a:t>
            </a:r>
          </a:p>
          <a:p>
            <a:r>
              <a:rPr lang="en-US" b="1" dirty="0"/>
              <a:t>Revision Description:  </a:t>
            </a:r>
            <a:r>
              <a:rPr lang="en-US" dirty="0"/>
              <a:t>This NPRR requires ERCOT to publish all Direct Current Tie (DC Tie) Schedules 60 days after the Operating Day.</a:t>
            </a:r>
          </a:p>
          <a:p>
            <a:r>
              <a:rPr lang="en-US" b="1" dirty="0"/>
              <a:t>PRS Decision:</a:t>
            </a:r>
            <a:r>
              <a:rPr lang="en-US" dirty="0"/>
              <a:t>  On 8/13/20, PRS voted via roll call to recommend approval of NPRR1035 as submitted.  There was one abstention from the IOU (Lone Star Transmission) Market Segment.  On 9/10/20, PRS unanimously voted via roll call to endorse and forward to TAC the 8/13/20 PRS Report and Impact Analysis for NPRR1035 with a recommended effective date of upon ERCOT Board approval for Section 1.3.1.1 and upon system implementation for Section 1.3.3 with a recommended priority of 2021 and rank of 3230.  </a:t>
            </a:r>
          </a:p>
        </p:txBody>
      </p:sp>
    </p:spTree>
    <p:extLst>
      <p:ext uri="{BB962C8B-B14F-4D97-AF65-F5344CB8AC3E}">
        <p14:creationId xmlns:p14="http://schemas.microsoft.com/office/powerpoint/2010/main" val="1541309626"/>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purl.org/dc/dcmitype/"/>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8906</TotalTime>
  <Words>2326</Words>
  <Application>Microsoft Office PowerPoint</Application>
  <PresentationFormat>On-screen Show (4:3)</PresentationFormat>
  <Paragraphs>384</Paragraphs>
  <Slides>14</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14</vt:i4>
      </vt:variant>
    </vt:vector>
  </HeadingPairs>
  <TitlesOfParts>
    <vt:vector size="20" baseType="lpstr">
      <vt:lpstr>Arial</vt:lpstr>
      <vt:lpstr>Calibri</vt:lpstr>
      <vt:lpstr>Courier New</vt:lpstr>
      <vt:lpstr>Wingdings</vt:lpstr>
      <vt:lpstr>Custom Design</vt:lpstr>
      <vt:lpstr>Office Theme</vt:lpstr>
      <vt:lpstr>PowerPoint Presentation</vt:lpstr>
      <vt:lpstr>Summary of PRS Update</vt:lpstr>
      <vt:lpstr>Summary of PRS Update</vt:lpstr>
      <vt:lpstr>Summary of PRS Update</vt:lpstr>
      <vt:lpstr>Appendix</vt:lpstr>
      <vt:lpstr>NPRR999, DC Tie Ramp Limitations [ERCOT]</vt:lpstr>
      <vt:lpstr>NPRR1025, Remove Real-Time On-Line Reliability Deployment Price from Ancillary Service Imbalance Calculation – URGENT [LCRA]</vt:lpstr>
      <vt:lpstr>NPRR1033, Clarification of Financial Security Interest Payment and Withholding Processes Upon Termination of Market Participant Standard Form Agreement [ERCOT]</vt:lpstr>
      <vt:lpstr>NPRR1035, DC Tie Schedules Protected Information Expiry and Posting [ERCOT]</vt:lpstr>
      <vt:lpstr>NPRR1036, Late Payment Enforcement Provisions [ERCOT]</vt:lpstr>
      <vt:lpstr>NPRR1037, Correction to the Settlement of Switchable Generation Resources (SWGRs) Instructed to Switch to ERCOT [ERCOT]</vt:lpstr>
      <vt:lpstr>NPRR1038, BESTF-8 Limited Exemption from Reactive Power Requirements for Certain Energy Storage Resources - URGENT [ERCOT]</vt:lpstr>
      <vt:lpstr>SCR811, Addition of Intra-Hour PhotoVoltaic Power Forecast to GTBD Calculation – URGENT [ERCOT]</vt:lpstr>
      <vt:lpstr>2020 Release Targets – Board Approved NPRRs / SCRs / xGRRs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507</cp:revision>
  <cp:lastPrinted>2013-01-30T23:16:36Z</cp:lastPrinted>
  <dcterms:created xsi:type="dcterms:W3CDTF">2010-04-12T23:12:02Z</dcterms:created>
  <dcterms:modified xsi:type="dcterms:W3CDTF">2020-09-16T19:20:02Z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