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4"/>
    <p:sldMasterId id="2147483648" r:id="rId5"/>
    <p:sldMasterId id="2147483661" r:id="rId6"/>
  </p:sldMasterIdLst>
  <p:notesMasterIdLst>
    <p:notesMasterId r:id="rId11"/>
  </p:notesMasterIdLst>
  <p:handoutMasterIdLst>
    <p:handoutMasterId r:id="rId12"/>
  </p:handoutMasterIdLst>
  <p:sldIdLst>
    <p:sldId id="260" r:id="rId7"/>
    <p:sldId id="266" r:id="rId8"/>
    <p:sldId id="268" r:id="rId9"/>
    <p:sldId id="269"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033" autoAdjust="0"/>
  </p:normalViewPr>
  <p:slideViewPr>
    <p:cSldViewPr showGuides="1">
      <p:cViewPr varScale="1">
        <p:scale>
          <a:sx n="94" d="100"/>
          <a:sy n="94" d="100"/>
        </p:scale>
        <p:origin x="65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9/15/2020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9/15/2020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518318"/>
          </a:xfrm>
          <a:prstGeom prst="rect">
            <a:avLst/>
          </a:prstGeom>
        </p:spPr>
        <p:txBody>
          <a:bodyPr/>
          <a:lstStyle>
            <a:lvl1pPr algn="l">
              <a:defRPr sz="2000" b="1">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1D93BD3E-1E9A-4970-A6F7-E7AC52762E0C}" type="slidenum">
              <a:rPr lang="en-US" smtClean="0"/>
              <a:t>‹#›</a:t>
            </a:fld>
            <a:endParaRPr lang="en-US" dirty="0"/>
          </a:p>
        </p:txBody>
      </p:sp>
      <p:sp>
        <p:nvSpPr>
          <p:cNvPr id="4" name="Content Placeholder 2"/>
          <p:cNvSpPr>
            <a:spLocks noGrp="1"/>
          </p:cNvSpPr>
          <p:nvPr>
            <p:ph idx="1"/>
          </p:nvPr>
        </p:nvSpPr>
        <p:spPr>
          <a:xfrm>
            <a:off x="304800" y="304800"/>
            <a:ext cx="5257800" cy="5715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08174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1"/>
            <a:ext cx="9143999" cy="6857999"/>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5" name="Slide Number Placeholder 5"/>
          <p:cNvSpPr>
            <a:spLocks noGrp="1"/>
          </p:cNvSpPr>
          <p:nvPr>
            <p:ph type="sldNum" sz="quarter" idx="4"/>
          </p:nvPr>
        </p:nvSpPr>
        <p:spPr>
          <a:xfrm>
            <a:off x="4343400" y="6569075"/>
            <a:ext cx="457200" cy="212725"/>
          </a:xfrm>
          <a:prstGeom prst="rect">
            <a:avLst/>
          </a:prstGeom>
        </p:spPr>
        <p:txBody>
          <a:bodyPr vert="horz" lIns="91440" tIns="45720" rIns="91440" bIns="45720" rtlCol="0" anchor="ctr"/>
          <a:lstStyle>
            <a:lvl1pPr algn="ctr">
              <a:defRPr sz="1100">
                <a:solidFill>
                  <a:schemeClr val="tx1">
                    <a:tint val="75000"/>
                  </a:schemeClr>
                </a:solidFill>
              </a:defRPr>
            </a:lvl1pPr>
          </a:lstStyle>
          <a:p>
            <a:fld id="{1D93BD3E-1E9A-4970-A6F7-E7AC52762E0C}" type="slidenum">
              <a:rPr lang="en-US" smtClean="0"/>
              <a:pPr/>
              <a:t>‹#›</a:t>
            </a:fld>
            <a:endParaRPr lang="en-US" dirty="0"/>
          </a:p>
        </p:txBody>
      </p:sp>
      <p:sp>
        <p:nvSpPr>
          <p:cNvPr id="7" name="TextBox 6"/>
          <p:cNvSpPr txBox="1"/>
          <p:nvPr userDrawn="1"/>
        </p:nvSpPr>
        <p:spPr>
          <a:xfrm>
            <a:off x="54675" y="6527884"/>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4457700" y="6569075"/>
            <a:ext cx="228600" cy="212725"/>
          </a:xfrm>
          <a:prstGeom prst="rect">
            <a:avLst/>
          </a:prstGeom>
        </p:spPr>
        <p:txBody>
          <a:bodyPr vert="horz" lIns="91440" tIns="45720" rIns="91440" bIns="45720" rtlCol="0" anchor="ctr"/>
          <a:lstStyle>
            <a:lvl1pPr algn="r">
              <a:defRPr sz="1200">
                <a:solidFill>
                  <a:schemeClr val="tx1">
                    <a:tint val="75000"/>
                  </a:schemeClr>
                </a:solidFill>
              </a:defRPr>
            </a:lvl1pPr>
          </a:lstStyle>
          <a:p>
            <a:fld id="{1D93BD3E-1E9A-4970-A6F7-E7AC52762E0C}" type="slidenum">
              <a:rPr lang="en-US" smtClean="0"/>
              <a:t>‹#›</a:t>
            </a:fld>
            <a:endParaRPr lang="en-US"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Tree>
    <p:extLst>
      <p:ext uri="{BB962C8B-B14F-4D97-AF65-F5344CB8AC3E}">
        <p14:creationId xmlns:p14="http://schemas.microsoft.com/office/powerpoint/2010/main" val="401500823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971800"/>
            <a:ext cx="5410200" cy="954107"/>
          </a:xfrm>
          <a:prstGeom prst="rect">
            <a:avLst/>
          </a:prstGeom>
          <a:noFill/>
        </p:spPr>
        <p:txBody>
          <a:bodyPr wrap="square" rtlCol="0">
            <a:spAutoFit/>
          </a:bodyPr>
          <a:lstStyle/>
          <a:p>
            <a:r>
              <a:rPr lang="en-US" sz="2000" b="1" dirty="0" smtClean="0">
                <a:solidFill>
                  <a:schemeClr val="bg1"/>
                </a:solidFill>
              </a:rPr>
              <a:t>Proposed Changes for BUSNODEM Tariffs</a:t>
            </a:r>
            <a:endParaRPr lang="en-US" dirty="0">
              <a:solidFill>
                <a:schemeClr val="bg1"/>
              </a:solidFill>
            </a:endParaRPr>
          </a:p>
          <a:p>
            <a:r>
              <a:rPr lang="en-US" dirty="0" smtClean="0">
                <a:solidFill>
                  <a:schemeClr val="bg1"/>
                </a:solidFill>
              </a:rPr>
              <a:t>PWG WebEx</a:t>
            </a:r>
          </a:p>
          <a:p>
            <a:r>
              <a:rPr lang="en-US" dirty="0" smtClean="0">
                <a:solidFill>
                  <a:schemeClr val="bg1"/>
                </a:solidFill>
              </a:rPr>
              <a:t>September 17, 2020</a:t>
            </a:r>
            <a:endParaRPr lang="en-US" dirty="0">
              <a:solidFill>
                <a:schemeClr val="bg1"/>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442118"/>
          </a:xfrm>
        </p:spPr>
        <p:txBody>
          <a:bodyPr/>
          <a:lstStyle/>
          <a:p>
            <a:r>
              <a:rPr lang="en-US" sz="2400" dirty="0" smtClean="0"/>
              <a:t>Proposed Changes for BUSNODEM Tariffs</a:t>
            </a:r>
            <a:endParaRPr lang="en-US" sz="2400" dirty="0"/>
          </a:p>
        </p:txBody>
      </p:sp>
      <p:sp>
        <p:nvSpPr>
          <p:cNvPr id="8" name="Content Placeholder 7"/>
          <p:cNvSpPr>
            <a:spLocks noGrp="1"/>
          </p:cNvSpPr>
          <p:nvPr>
            <p:ph idx="1"/>
          </p:nvPr>
        </p:nvSpPr>
        <p:spPr>
          <a:xfrm>
            <a:off x="304800" y="1143000"/>
            <a:ext cx="8534400" cy="2895600"/>
          </a:xfrm>
        </p:spPr>
        <p:txBody>
          <a:bodyPr/>
          <a:lstStyle/>
          <a:p>
            <a:r>
              <a:rPr lang="en-US" sz="2400" dirty="0"/>
              <a:t>ERCOT does not receive </a:t>
            </a:r>
            <a:r>
              <a:rPr lang="en-US" sz="2400" dirty="0" smtClean="0"/>
              <a:t>TDSP </a:t>
            </a:r>
            <a:r>
              <a:rPr lang="en-US" sz="2400" dirty="0"/>
              <a:t>tariff assignments </a:t>
            </a:r>
            <a:r>
              <a:rPr lang="en-US" sz="2400" dirty="0" smtClean="0"/>
              <a:t>to </a:t>
            </a:r>
            <a:r>
              <a:rPr lang="en-US" sz="2400" dirty="0"/>
              <a:t>ESI IDs</a:t>
            </a:r>
            <a:r>
              <a:rPr lang="en-US" sz="2400" dirty="0" smtClean="0"/>
              <a:t>.</a:t>
            </a:r>
          </a:p>
          <a:p>
            <a:r>
              <a:rPr lang="en-US" sz="2400" dirty="0" smtClean="0"/>
              <a:t>In </a:t>
            </a:r>
            <a:r>
              <a:rPr lang="en-US" sz="2400" dirty="0"/>
              <a:t>the </a:t>
            </a:r>
            <a:r>
              <a:rPr lang="en-US" sz="2400" dirty="0" smtClean="0"/>
              <a:t>Profile Decision Tree, </a:t>
            </a:r>
            <a:r>
              <a:rPr lang="en-US" sz="2400" i="1" dirty="0"/>
              <a:t>Segment Assignment</a:t>
            </a:r>
            <a:r>
              <a:rPr lang="en-US" sz="2400" dirty="0"/>
              <a:t> </a:t>
            </a:r>
            <a:r>
              <a:rPr lang="en-US" sz="2400" dirty="0" smtClean="0"/>
              <a:t>tab </a:t>
            </a:r>
            <a:r>
              <a:rPr lang="en-US" sz="2400" dirty="0"/>
              <a:t>under </a:t>
            </a:r>
            <a:r>
              <a:rPr lang="en-US" sz="2400" dirty="0" smtClean="0"/>
              <a:t>III. BUS, C. </a:t>
            </a:r>
            <a:r>
              <a:rPr lang="en-US" sz="2400" dirty="0"/>
              <a:t>- it </a:t>
            </a:r>
            <a:r>
              <a:rPr lang="en-US" sz="2400" dirty="0" smtClean="0"/>
              <a:t>states: “Assign </a:t>
            </a:r>
            <a:r>
              <a:rPr lang="en-US" sz="2400" dirty="0"/>
              <a:t>the NODEM Profile Segment for </a:t>
            </a:r>
            <a:r>
              <a:rPr lang="en-US" sz="2400" dirty="0" smtClean="0"/>
              <a:t>non-residential ESI </a:t>
            </a:r>
            <a:r>
              <a:rPr lang="en-US" sz="2400" dirty="0"/>
              <a:t>IDs which are not billed demand</a:t>
            </a:r>
            <a:r>
              <a:rPr lang="en-US" sz="2400" dirty="0" smtClean="0"/>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279239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636" y="243682"/>
            <a:ext cx="8158163" cy="442118"/>
          </a:xfrm>
        </p:spPr>
        <p:txBody>
          <a:bodyPr/>
          <a:lstStyle/>
          <a:p>
            <a:r>
              <a:rPr lang="en-US" sz="2400" dirty="0"/>
              <a:t>Proposed Changes for BUSNODEM Tariffs</a:t>
            </a:r>
          </a:p>
        </p:txBody>
      </p:sp>
      <p:pic>
        <p:nvPicPr>
          <p:cNvPr id="5" name="Content Placeholder 4"/>
          <p:cNvPicPr>
            <a:picLocks noGrp="1" noChangeAspect="1"/>
          </p:cNvPicPr>
          <p:nvPr>
            <p:ph idx="1"/>
          </p:nvPr>
        </p:nvPicPr>
        <p:blipFill>
          <a:blip r:embed="rId2"/>
          <a:stretch>
            <a:fillRect/>
          </a:stretch>
        </p:blipFill>
        <p:spPr>
          <a:xfrm>
            <a:off x="600074" y="1143000"/>
            <a:ext cx="8086725" cy="4095750"/>
          </a:xfrm>
          <a:prstGeom prst="rect">
            <a:avLst/>
          </a:prstGeom>
        </p:spPr>
      </p:pic>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673306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43682"/>
            <a:ext cx="8382000" cy="442118"/>
          </a:xfrm>
        </p:spPr>
        <p:txBody>
          <a:bodyPr/>
          <a:lstStyle/>
          <a:p>
            <a:r>
              <a:rPr lang="en-US" sz="2400" dirty="0" smtClean="0"/>
              <a:t>Proposed Changes for BUSNODEM Tariffs</a:t>
            </a:r>
            <a:endParaRPr lang="en-US" sz="2400" dirty="0"/>
          </a:p>
        </p:txBody>
      </p:sp>
      <p:sp>
        <p:nvSpPr>
          <p:cNvPr id="8" name="Content Placeholder 7"/>
          <p:cNvSpPr>
            <a:spLocks noGrp="1"/>
          </p:cNvSpPr>
          <p:nvPr>
            <p:ph idx="1"/>
          </p:nvPr>
        </p:nvSpPr>
        <p:spPr>
          <a:xfrm>
            <a:off x="304800" y="914400"/>
            <a:ext cx="8534400" cy="5181600"/>
          </a:xfrm>
        </p:spPr>
        <p:txBody>
          <a:bodyPr/>
          <a:lstStyle/>
          <a:p>
            <a:r>
              <a:rPr lang="en-US" sz="2400" dirty="0" smtClean="0"/>
              <a:t>No changes need to be made to </a:t>
            </a:r>
            <a:r>
              <a:rPr lang="en-US" sz="2400" dirty="0"/>
              <a:t>the </a:t>
            </a:r>
            <a:r>
              <a:rPr lang="en-US" sz="2400" dirty="0" smtClean="0"/>
              <a:t>Profile Decision Tree (PDT) </a:t>
            </a:r>
            <a:r>
              <a:rPr lang="en-US" sz="2400" dirty="0"/>
              <a:t>to include </a:t>
            </a:r>
            <a:r>
              <a:rPr lang="en-US" sz="2400" dirty="0" smtClean="0"/>
              <a:t>specific TDSP tariff </a:t>
            </a:r>
            <a:r>
              <a:rPr lang="en-US" sz="2400" dirty="0" smtClean="0"/>
              <a:t>details. The </a:t>
            </a:r>
            <a:r>
              <a:rPr lang="en-US" sz="2400" dirty="0" smtClean="0"/>
              <a:t>PDT should remain a general statement on segment assignment.</a:t>
            </a:r>
          </a:p>
          <a:p>
            <a:r>
              <a:rPr lang="en-US" sz="2400" dirty="0" smtClean="0"/>
              <a:t>ERCOT will </a:t>
            </a:r>
            <a:r>
              <a:rPr lang="en-US" sz="2400" dirty="0" smtClean="0"/>
              <a:t>change the </a:t>
            </a:r>
            <a:r>
              <a:rPr lang="en-US" sz="2400" dirty="0" smtClean="0"/>
              <a:t>annual validation SAS code </a:t>
            </a:r>
            <a:r>
              <a:rPr lang="en-US" sz="2400" dirty="0"/>
              <a:t>to </a:t>
            </a:r>
            <a:r>
              <a:rPr lang="en-US" sz="2400" dirty="0" smtClean="0"/>
              <a:t>evaluate</a:t>
            </a:r>
            <a:r>
              <a:rPr lang="en-US" sz="2400" dirty="0" smtClean="0"/>
              <a:t> </a:t>
            </a:r>
            <a:r>
              <a:rPr lang="en-US" sz="2400" dirty="0" smtClean="0"/>
              <a:t>demand </a:t>
            </a:r>
            <a:r>
              <a:rPr lang="en-US" sz="2400" dirty="0"/>
              <a:t>thresholds &lt;10kW/kVA for AEP, CNP, and </a:t>
            </a:r>
            <a:r>
              <a:rPr lang="en-US" sz="2400" dirty="0" err="1"/>
              <a:t>Oncor</a:t>
            </a:r>
            <a:r>
              <a:rPr lang="en-US" sz="2400" dirty="0"/>
              <a:t> and &lt;5kW for </a:t>
            </a:r>
            <a:r>
              <a:rPr lang="en-US" sz="2400" dirty="0" smtClean="0"/>
              <a:t>TNMP</a:t>
            </a:r>
            <a:r>
              <a:rPr lang="en-US" sz="2400" dirty="0" smtClean="0"/>
              <a:t>. There are two options.</a:t>
            </a:r>
          </a:p>
          <a:p>
            <a:pPr lvl="1"/>
            <a:r>
              <a:rPr lang="en-US" sz="2000" dirty="0" smtClean="0"/>
              <a:t>Convert BUSNODEM to BUS LF Profile Type when the demand threshold is reached at least one time during the AV period. ERCOT would not return the ESI ID to BUSNODEM leaving a return to the discretion of the TDSP.</a:t>
            </a:r>
          </a:p>
          <a:p>
            <a:pPr lvl="1"/>
            <a:r>
              <a:rPr lang="en-US" sz="2000" dirty="0" smtClean="0"/>
              <a:t>Do not include BUSNODEM evaluation in annual validation leaving the conversion from BUSNODEM to a BUS LF Profile Type (and possible return) to the discretion of the TDSP.</a:t>
            </a:r>
          </a:p>
          <a:p>
            <a:endParaRPr lang="en-US" sz="2400" dirty="0"/>
          </a:p>
          <a:p>
            <a:endParaRPr lang="en-US" sz="2400" dirty="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1324858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7D44DB-2AE0-4249-B147-A7557EC862F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6C215A72-787F-41D3-8B2A-EB6708CB3E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625DC4-75AC-4019-A9C6-4DC532EFDC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1199</TotalTime>
  <Words>212</Words>
  <Application>Microsoft Office PowerPoint</Application>
  <PresentationFormat>On-screen Show (4:3)</PresentationFormat>
  <Paragraphs>16</Paragraphs>
  <Slides>4</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4</vt:i4>
      </vt:variant>
    </vt:vector>
  </HeadingPairs>
  <TitlesOfParts>
    <vt:vector size="9" baseType="lpstr">
      <vt:lpstr>Arial</vt:lpstr>
      <vt:lpstr>Calibri</vt:lpstr>
      <vt:lpstr>1_Custom Design</vt:lpstr>
      <vt:lpstr>Office Theme</vt:lpstr>
      <vt:lpstr>Custom Design</vt:lpstr>
      <vt:lpstr>PowerPoint Presentation</vt:lpstr>
      <vt:lpstr>Proposed Changes for BUSNODEM Tariffs</vt:lpstr>
      <vt:lpstr>Proposed Changes for BUSNODEM Tariffs</vt:lpstr>
      <vt:lpstr>Proposed Changes for BUSNODEM Tariffs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Boswell, Bill</cp:lastModifiedBy>
  <cp:revision>92</cp:revision>
  <cp:lastPrinted>2016-01-21T20:53:15Z</cp:lastPrinted>
  <dcterms:created xsi:type="dcterms:W3CDTF">2016-01-21T15:20:31Z</dcterms:created>
  <dcterms:modified xsi:type="dcterms:W3CDTF">2020-09-15T17:53:41Z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