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261" r:id="rId22"/>
    <p:sldId id="328" r:id="rId23"/>
    <p:sldId id="329" r:id="rId24"/>
    <p:sldId id="327" r:id="rId25"/>
    <p:sldId id="324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7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19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September 16,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Jul 2019 </a:t>
            </a:r>
            <a:r>
              <a:rPr lang="en-US" sz="1800" dirty="0" smtClean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Jul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219200"/>
            <a:ext cx="67818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Jul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029200"/>
            <a:ext cx="7008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Actual/invoice exposure slightly higher than TPEA except during summer peak and fall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086" y="1066800"/>
            <a:ext cx="6773243" cy="335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Jul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7170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exposure except during summer peak and fall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143000"/>
            <a:ext cx="6324600" cy="363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Jul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Jul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5400"/>
            <a:ext cx="6742760" cy="3273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Jul 2019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Jul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858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TPES mostly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19200"/>
            <a:ext cx="6425741" cy="319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Jul 2019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Jul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7080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exposure during winter and shoulder months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297544" cy="35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</a:t>
            </a:r>
            <a:r>
              <a:rPr lang="en-US" sz="1100" dirty="0" smtClean="0"/>
              <a:t>Excess </a:t>
            </a:r>
            <a:r>
              <a:rPr lang="en-US" sz="1100" dirty="0"/>
              <a:t>collateral doesn’t include Unsecured Credit </a:t>
            </a:r>
            <a:r>
              <a:rPr lang="en-US" sz="1100" dirty="0" smtClean="0"/>
              <a:t>Limit and is defined as Collateral in excess of TPE</a:t>
            </a:r>
            <a:endParaRPr lang="en-US" sz="1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7" y="1386682"/>
            <a:ext cx="74390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5400"/>
            <a:ext cx="74009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295400"/>
            <a:ext cx="836295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Jul 2020-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Aug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544.53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690.79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Real-Time and Day-Ahead Settlement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oint prices in August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compared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July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1,422.18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1,552.18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Secured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decreased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by 1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07" y="1143000"/>
            <a:ext cx="80581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Aug 2019- Aug </a:t>
            </a:r>
            <a:r>
              <a:rPr lang="en-US" sz="1600" dirty="0">
                <a:cs typeface="Times New Roman" panose="02020603050405020304" pitchFamily="18" charset="0"/>
              </a:rPr>
              <a:t>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19200"/>
            <a:ext cx="7852329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Aug 2019- Aug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43000"/>
            <a:ext cx="7773074" cy="38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 Numbers are as of month-end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71" y="1143000"/>
            <a:ext cx="8563429" cy="354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Jul </a:t>
            </a:r>
            <a:r>
              <a:rPr lang="en-US" sz="1800" dirty="0">
                <a:cs typeface="Times New Roman" panose="02020603050405020304" pitchFamily="18" charset="0"/>
              </a:rPr>
              <a:t>2020- </a:t>
            </a:r>
            <a:r>
              <a:rPr lang="en-US" sz="1800" dirty="0" smtClean="0">
                <a:cs typeface="Times New Roman" panose="02020603050405020304" pitchFamily="18" charset="0"/>
              </a:rPr>
              <a:t>Aug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459" y="1219200"/>
            <a:ext cx="7407282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Aug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323" y="1386682"/>
            <a:ext cx="6754953" cy="36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Number of Collateral Calls Jun 2020- Sep </a:t>
            </a:r>
            <a:r>
              <a:rPr lang="en-US" sz="1800" dirty="0" smtClean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43000"/>
            <a:ext cx="63246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8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Coverage </a:t>
            </a:r>
            <a:r>
              <a:rPr lang="en-US" sz="1800" dirty="0"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cs typeface="Times New Roman" panose="02020603050405020304" pitchFamily="18" charset="0"/>
              </a:rPr>
              <a:t>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TPEA covers </a:t>
            </a:r>
            <a:r>
              <a:rPr lang="en-US" sz="1800" dirty="0">
                <a:solidFill>
                  <a:srgbClr val="5B6770"/>
                </a:solidFill>
                <a:latin typeface="+mj-lt"/>
              </a:rPr>
              <a:t>S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The analysis was performed for the period,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Jul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2019 -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Jul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M1 values as of May 28, 2020 were used for the period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Jul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2019 -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800" b="1" u="sng" dirty="0" smtClean="0">
                <a:solidFill>
                  <a:srgbClr val="5B6770"/>
                </a:solidFill>
                <a:latin typeface="+mj-lt"/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94256</TotalTime>
  <Words>514</Words>
  <Application>Microsoft Office PowerPoint</Application>
  <PresentationFormat>On-screen Show (4:3)</PresentationFormat>
  <Paragraphs>101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Jul 2020- Aug 2020</vt:lpstr>
      <vt:lpstr>TPE/Real-Time &amp; Day-Ahead Daily Average Settlement Point Prices for HB_NORTH  Aug 2019- Aug 2020</vt:lpstr>
      <vt:lpstr>TPE and Forward Adjustment Factors Aug 2019- Aug 2020</vt:lpstr>
      <vt:lpstr>Available Credit by Type Compared to Total Potential Exposure (TPE)</vt:lpstr>
      <vt:lpstr>Discretionary Collateral Jul 2020- Aug 2020</vt:lpstr>
      <vt:lpstr>TPE and Discretionary Collateral by Market Segment- Aug 2020</vt:lpstr>
      <vt:lpstr>Number of Collateral Calls Jun 2020- Sep 2020</vt:lpstr>
      <vt:lpstr>TPE Coverage of Settlements</vt:lpstr>
      <vt:lpstr>TPE Coverage of Settlements Jul 2019 - Jul 2020</vt:lpstr>
      <vt:lpstr>TPE Coverage of Settlements Jul 2019 - Jul 2020</vt:lpstr>
      <vt:lpstr>TPE Coverage of Settlements Jul 2019 - Jul 2020</vt:lpstr>
      <vt:lpstr>TPE Coverage of Settlements Jul 2019 - Jul 2020</vt:lpstr>
      <vt:lpstr>TPE Coverage of Settlements Jul 2019 - Jul 2020</vt:lpstr>
      <vt:lpstr>TPE Coverage of Settlements Jul 2019 - Jul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628</cp:revision>
  <cp:lastPrinted>2019-06-18T19:02:16Z</cp:lastPrinted>
  <dcterms:created xsi:type="dcterms:W3CDTF">2016-01-21T15:20:31Z</dcterms:created>
  <dcterms:modified xsi:type="dcterms:W3CDTF">2020-09-14T23:22:59Z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