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301" r:id="rId8"/>
    <p:sldId id="300" r:id="rId9"/>
    <p:sldId id="303" r:id="rId10"/>
    <p:sldId id="299" r:id="rId11"/>
    <p:sldId id="280" r:id="rId12"/>
    <p:sldId id="304" r:id="rId13"/>
    <p:sldId id="307" r:id="rId14"/>
    <p:sldId id="305" r:id="rId15"/>
    <p:sldId id="306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1392" y="48"/>
      </p:cViewPr>
      <p:guideLst>
        <p:guide orient="horz" pos="816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2722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8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780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213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45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78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03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789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140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061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 smtClean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4.  Counter-Party Credit Risk Assessment and Enforcement</a:t>
            </a:r>
            <a:endParaRPr lang="en-US" dirty="0"/>
          </a:p>
          <a:p>
            <a:r>
              <a:rPr lang="en-US" i="1" dirty="0" smtClean="0"/>
              <a:t>Mark Ruane</a:t>
            </a:r>
            <a:endParaRPr lang="en-US" i="1" dirty="0"/>
          </a:p>
          <a:p>
            <a:r>
              <a:rPr lang="en-US" dirty="0" smtClean="0"/>
              <a:t>Director, Settlements, Retail and Credit</a:t>
            </a:r>
          </a:p>
          <a:p>
            <a:endParaRPr lang="en-US" dirty="0"/>
          </a:p>
          <a:p>
            <a:r>
              <a:rPr lang="en-US" dirty="0" smtClean="0"/>
              <a:t>CWG / MCWG</a:t>
            </a:r>
          </a:p>
          <a:p>
            <a:endParaRPr lang="en-US" dirty="0" smtClean="0"/>
          </a:p>
          <a:p>
            <a:r>
              <a:rPr lang="en-US" dirty="0" smtClean="0"/>
              <a:t>ERCOT Public</a:t>
            </a:r>
          </a:p>
          <a:p>
            <a:r>
              <a:rPr lang="en-US" dirty="0" smtClean="0"/>
              <a:t>September 16, 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192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MISO-based model ratio bounds.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and Enforcement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43" y="1745457"/>
            <a:ext cx="8535057" cy="342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8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85900" y="3124200"/>
            <a:ext cx="2209800" cy="5425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Discussion / next steps</a:t>
            </a: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284" y="1295400"/>
            <a:ext cx="5461454" cy="512445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and Enforcement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9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4337" y="12954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As discussed last month, </a:t>
            </a:r>
            <a:r>
              <a:rPr lang="en-US" sz="2400" dirty="0" smtClean="0"/>
              <a:t>it appeared the </a:t>
            </a:r>
            <a:r>
              <a:rPr lang="en-US" sz="2400" dirty="0" smtClean="0"/>
              <a:t>ERCOT credit scoring model results were skewed by extreme financial ratio values. The model was rerun and re-optimized with truncated ratios. </a:t>
            </a:r>
          </a:p>
          <a:p>
            <a:endParaRPr lang="en-US" sz="2400" dirty="0" smtClean="0"/>
          </a:p>
          <a:p>
            <a:r>
              <a:rPr lang="en-US" sz="2400" dirty="0" smtClean="0"/>
              <a:t>An error in the MISO-based model was fixed, which better aligned segment scores with ERCOT model results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The recalibrated MISO-based model retains a higher aggregate R^2 for model scores with respect to agency </a:t>
            </a:r>
            <a:r>
              <a:rPr lang="en-US" sz="2400" smtClean="0"/>
              <a:t>rating equivalents.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and Enforcement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43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1931" y="12954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Impact of truncating extreme ratio values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and Enforcement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802607"/>
            <a:ext cx="6172200" cy="4207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12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7415" y="1042986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MISO recalibrated model score distribution. This model also truncates extreme ratio values. 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and Enforcement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1639" y="2038350"/>
            <a:ext cx="6036919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02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192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ERCOT recalibrated model score results by ERCOT-defined segment.</a:t>
            </a:r>
            <a:endParaRPr lang="en-US" sz="20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81000" y="48768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Note that higher scores indicate higher credit quality. Scores can be duplicated when different CPs have same guarantor.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and Enforcement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057400"/>
            <a:ext cx="6781800" cy="266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0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192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MISO recalibrated model score results by ERCOT-defined segment. Public Power entities score higher in the aggregate. Score variance is similar to ERCOT model.</a:t>
            </a:r>
            <a:endParaRPr lang="en-US" sz="20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26231" y="5130798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Note that lower scores indicate higher credit quality. Scores can be duplicated when different CPs have same guarantor.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and Enforcement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177" y="2614614"/>
            <a:ext cx="8201645" cy="227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66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9315" y="8763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ERCOT model weightings.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and Enforcement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447800"/>
            <a:ext cx="4267200" cy="468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5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9315" y="8763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ERCOT model ratio bounds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and Enforcement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1890714"/>
            <a:ext cx="5327153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49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19200"/>
            <a:ext cx="86653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MISO-based model weightings.</a:t>
            </a:r>
            <a:endParaRPr lang="en-US" sz="2000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and Enforcement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714" y="1752600"/>
            <a:ext cx="7606571" cy="4140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67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7147</TotalTime>
  <Words>281</Words>
  <Application>Microsoft Office PowerPoint</Application>
  <PresentationFormat>On-screen Show (4:3)</PresentationFormat>
  <Paragraphs>56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Credit Risk Assessment and Enforcement</vt:lpstr>
      <vt:lpstr>Credit Risk Assessment and Enforcement</vt:lpstr>
      <vt:lpstr>Credit Risk Assessment and Enforcement</vt:lpstr>
      <vt:lpstr>Credit Risk Assessment and Enforcement</vt:lpstr>
      <vt:lpstr>Credit Risk Assessment and Enforcement</vt:lpstr>
      <vt:lpstr>Credit Risk Assessment and Enforcement</vt:lpstr>
      <vt:lpstr>Credit Risk Assessment and Enforcement</vt:lpstr>
      <vt:lpstr>Credit Risk Assessment and Enforcement</vt:lpstr>
      <vt:lpstr>Credit Risk Assessment and Enforcement</vt:lpstr>
      <vt:lpstr>Credit Risk Assessment and Enforcement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213</cp:revision>
  <cp:lastPrinted>2016-01-21T20:53:15Z</cp:lastPrinted>
  <dcterms:created xsi:type="dcterms:W3CDTF">2016-01-21T15:20:31Z</dcterms:created>
  <dcterms:modified xsi:type="dcterms:W3CDTF">2020-09-14T21:23:50Z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