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67" r:id="rId7"/>
    <p:sldId id="268" r:id="rId8"/>
    <p:sldId id="269" r:id="rId9"/>
    <p:sldId id="273" r:id="rId10"/>
    <p:sldId id="272" r:id="rId11"/>
    <p:sldId id="271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263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5626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ERCOT Transmission Planning 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Pipeline Disruption </a:t>
            </a:r>
            <a:r>
              <a:rPr lang="en-US" sz="2000" b="1" dirty="0">
                <a:solidFill>
                  <a:schemeClr val="tx2"/>
                </a:solidFill>
              </a:rPr>
              <a:t>C</a:t>
            </a:r>
            <a:r>
              <a:rPr lang="en-US" sz="2000" b="1" dirty="0" smtClean="0">
                <a:solidFill>
                  <a:schemeClr val="tx2"/>
                </a:solidFill>
              </a:rPr>
              <a:t>aused Generation Contingencies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Craig Wolf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Planning Engineer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September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Why </a:t>
            </a:r>
            <a:r>
              <a:rPr lang="en-US" dirty="0"/>
              <a:t>I</a:t>
            </a:r>
            <a:r>
              <a:rPr lang="en-US" dirty="0" smtClean="0"/>
              <a:t>s ERCOT Asking </a:t>
            </a:r>
            <a:r>
              <a:rPr lang="en-US" dirty="0"/>
              <a:t>F</a:t>
            </a:r>
            <a:r>
              <a:rPr lang="en-US" dirty="0" smtClean="0"/>
              <a:t>or This </a:t>
            </a:r>
            <a:r>
              <a:rPr lang="en-US" dirty="0"/>
              <a:t>I</a:t>
            </a:r>
            <a:r>
              <a:rPr lang="en-US" dirty="0" smtClean="0"/>
              <a:t>nformation</a:t>
            </a:r>
            <a:r>
              <a:rPr lang="en-US" b="1" dirty="0" smtClean="0">
                <a:solidFill>
                  <a:schemeClr val="accent1"/>
                </a:solidFill>
              </a:rPr>
              <a:t>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610600" cy="5257800"/>
          </a:xfrm>
        </p:spPr>
        <p:txBody>
          <a:bodyPr numCol="2"/>
          <a:lstStyle/>
          <a:p>
            <a:pPr algn="ctr"/>
            <a:r>
              <a:rPr lang="en-US" sz="2500" b="1" dirty="0" smtClean="0"/>
              <a:t>NERC TPL-001-4	</a:t>
            </a:r>
          </a:p>
          <a:p>
            <a:pPr algn="ctr"/>
            <a:r>
              <a:rPr lang="en-US" sz="1800" b="1" dirty="0" smtClean="0"/>
              <a:t>Applies to PCs and TPs</a:t>
            </a:r>
          </a:p>
          <a:p>
            <a:pPr algn="ctr"/>
            <a:endParaRPr lang="en-US" sz="1800" b="1" dirty="0" smtClean="0"/>
          </a:p>
          <a:p>
            <a:pPr algn="ctr">
              <a:lnSpc>
                <a:spcPct val="150000"/>
              </a:lnSpc>
            </a:pPr>
            <a:endParaRPr lang="en-US" sz="2500" b="1" dirty="0">
              <a:solidFill>
                <a:schemeClr val="tx2"/>
              </a:solidFill>
            </a:endParaRPr>
          </a:p>
          <a:p>
            <a:pPr algn="ctr">
              <a:lnSpc>
                <a:spcPct val="150000"/>
              </a:lnSpc>
            </a:pPr>
            <a:endParaRPr lang="en-US" sz="2500" b="1" dirty="0" smtClean="0"/>
          </a:p>
          <a:p>
            <a:pPr algn="ctr">
              <a:lnSpc>
                <a:spcPct val="150000"/>
              </a:lnSpc>
            </a:pPr>
            <a:endParaRPr lang="en-US" sz="2500" b="1" dirty="0">
              <a:solidFill>
                <a:schemeClr val="tx2"/>
              </a:solidFill>
            </a:endParaRPr>
          </a:p>
          <a:p>
            <a:pPr algn="ctr">
              <a:lnSpc>
                <a:spcPct val="150000"/>
              </a:lnSpc>
            </a:pPr>
            <a:endParaRPr lang="en-US" sz="2500" b="1" dirty="0" smtClean="0"/>
          </a:p>
          <a:p>
            <a:pPr algn="ctr">
              <a:lnSpc>
                <a:spcPct val="150000"/>
              </a:lnSpc>
            </a:pPr>
            <a:endParaRPr lang="en-US" sz="2500" b="1" dirty="0">
              <a:solidFill>
                <a:schemeClr val="tx2"/>
              </a:solidFill>
            </a:endParaRPr>
          </a:p>
          <a:p>
            <a:pPr algn="ctr">
              <a:lnSpc>
                <a:spcPct val="150000"/>
              </a:lnSpc>
            </a:pPr>
            <a:endParaRPr lang="en-US" sz="2500" b="1" dirty="0" smtClean="0"/>
          </a:p>
          <a:p>
            <a:pPr algn="ctr">
              <a:lnSpc>
                <a:spcPct val="150000"/>
              </a:lnSpc>
            </a:pPr>
            <a:endParaRPr lang="en-US" sz="500" b="1" dirty="0" smtClean="0"/>
          </a:p>
          <a:p>
            <a:pPr algn="ctr">
              <a:lnSpc>
                <a:spcPct val="150000"/>
              </a:lnSpc>
            </a:pPr>
            <a:endParaRPr lang="en-US" sz="100" b="1" dirty="0" smtClean="0"/>
          </a:p>
          <a:p>
            <a:pPr algn="ctr"/>
            <a:r>
              <a:rPr lang="en-US" sz="2400" b="1" dirty="0" smtClean="0"/>
              <a:t>March 2020 NERC Reliability Guide 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676400"/>
            <a:ext cx="7391399" cy="459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smtClean="0"/>
              <a:t>Contingency Creation Effort – Gas Fired Generators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915400" cy="5204621"/>
          </a:xfrm>
        </p:spPr>
        <p:txBody>
          <a:bodyPr/>
          <a:lstStyle/>
          <a:p>
            <a:endParaRPr lang="en-US" sz="800" dirty="0" smtClean="0"/>
          </a:p>
          <a:p>
            <a:r>
              <a:rPr lang="en-US" sz="1800" b="1" dirty="0" smtClean="0"/>
              <a:t>Prior to 2019:</a:t>
            </a:r>
          </a:p>
          <a:p>
            <a:pPr lvl="1"/>
            <a:r>
              <a:rPr lang="en-US" sz="1500" dirty="0" smtClean="0"/>
              <a:t>ERCOT studied the loss of gas pipeline supplied generation clusters identified in a 2017 NERC Single Point of Disturbance (SPOD) study </a:t>
            </a:r>
          </a:p>
          <a:p>
            <a:pPr lvl="1"/>
            <a:r>
              <a:rPr lang="en-US" sz="1500" dirty="0" smtClean="0"/>
              <a:t>These clusters were based on the proximity of gas generators to each other</a:t>
            </a:r>
          </a:p>
          <a:p>
            <a:pPr lvl="1"/>
            <a:r>
              <a:rPr lang="en-US" sz="1500" dirty="0" smtClean="0"/>
              <a:t>The resulting contingencies were quite severe, showing significant disruption potential</a:t>
            </a:r>
          </a:p>
          <a:p>
            <a:pPr marL="457200" lvl="1" indent="0">
              <a:buNone/>
            </a:pPr>
            <a:endParaRPr lang="en-US" sz="800" dirty="0" smtClean="0"/>
          </a:p>
          <a:p>
            <a:r>
              <a:rPr lang="en-US" sz="1800" b="1" dirty="0" smtClean="0"/>
              <a:t>In 2019:</a:t>
            </a:r>
          </a:p>
          <a:p>
            <a:pPr lvl="1"/>
            <a:r>
              <a:rPr lang="en-US" sz="1500" dirty="0" smtClean="0"/>
              <a:t>The 2018-2019 Winter Fuel Survey contained information about pipeline connectivity to generators</a:t>
            </a:r>
          </a:p>
          <a:p>
            <a:pPr lvl="1"/>
            <a:r>
              <a:rPr lang="en-US" sz="1500" dirty="0" smtClean="0"/>
              <a:t>This information </a:t>
            </a:r>
            <a:r>
              <a:rPr lang="en-US" sz="1400" dirty="0" smtClean="0"/>
              <a:t>(in addition to the gas pipeline connectivity map from the Railroad Commission) </a:t>
            </a:r>
            <a:r>
              <a:rPr lang="en-US" sz="1500" dirty="0" smtClean="0"/>
              <a:t>was used in the 2019 RTP to determine which generators may have redundant pipeline connections</a:t>
            </a:r>
          </a:p>
          <a:p>
            <a:endParaRPr lang="en-US" sz="800" dirty="0"/>
          </a:p>
          <a:p>
            <a:r>
              <a:rPr lang="en-US" sz="1800" b="1" dirty="0" smtClean="0"/>
              <a:t>Currently:</a:t>
            </a:r>
          </a:p>
          <a:p>
            <a:pPr lvl="1"/>
            <a:r>
              <a:rPr lang="en-US" sz="1500" dirty="0" smtClean="0"/>
              <a:t>The Winter Fuel Survey for 2019-2020 was simplified</a:t>
            </a:r>
          </a:p>
          <a:p>
            <a:pPr lvl="1"/>
            <a:r>
              <a:rPr lang="en-US" sz="1500" dirty="0" smtClean="0"/>
              <a:t>This simplified survey did not request information about gas pipeline connectivity</a:t>
            </a:r>
          </a:p>
          <a:p>
            <a:endParaRPr lang="en-US" sz="800" dirty="0"/>
          </a:p>
          <a:p>
            <a:r>
              <a:rPr lang="en-US" sz="1800" b="1" dirty="0" smtClean="0"/>
              <a:t>Going Forward:</a:t>
            </a:r>
          </a:p>
          <a:p>
            <a:pPr lvl="1"/>
            <a:r>
              <a:rPr lang="en-US" sz="1500" dirty="0"/>
              <a:t>ERCOT is looking for </a:t>
            </a:r>
            <a:r>
              <a:rPr lang="en-US" sz="1500" dirty="0" smtClean="0"/>
              <a:t>alternative ways </a:t>
            </a:r>
            <a:r>
              <a:rPr lang="en-US" sz="1500" dirty="0"/>
              <a:t>to </a:t>
            </a:r>
            <a:r>
              <a:rPr lang="en-US" sz="1500" dirty="0" smtClean="0"/>
              <a:t>gather </a:t>
            </a:r>
            <a:r>
              <a:rPr lang="en-US" sz="1500" dirty="0"/>
              <a:t>pipeline connectivity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47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smtClean="0"/>
              <a:t>Contingency Creation Effort – Pipeline Companies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204621"/>
          </a:xfrm>
        </p:spPr>
        <p:txBody>
          <a:bodyPr/>
          <a:lstStyle/>
          <a:p>
            <a:endParaRPr lang="en-US" sz="3200" dirty="0" smtClean="0"/>
          </a:p>
          <a:p>
            <a:r>
              <a:rPr lang="en-US" sz="2200" b="1" dirty="0" smtClean="0"/>
              <a:t>Prior to 2019:</a:t>
            </a:r>
          </a:p>
          <a:p>
            <a:pPr lvl="1"/>
            <a:r>
              <a:rPr lang="en-US" sz="2000" dirty="0" smtClean="0"/>
              <a:t>ERCOT had not contacted gas pipeline companies</a:t>
            </a:r>
          </a:p>
          <a:p>
            <a:endParaRPr lang="en-US" sz="3200" dirty="0" smtClean="0"/>
          </a:p>
          <a:p>
            <a:r>
              <a:rPr lang="en-US" sz="2200" b="1" dirty="0" smtClean="0"/>
              <a:t>In 2019:</a:t>
            </a:r>
          </a:p>
          <a:p>
            <a:pPr lvl="1"/>
            <a:r>
              <a:rPr lang="en-US" sz="2000" dirty="0" smtClean="0"/>
              <a:t>ERCOT contacted gas pipeline companies seeking information that could be used to meet the TPL-001-4 requirement pertaining to pipeline interruption scenarios which could impact multiple generation facilities</a:t>
            </a:r>
          </a:p>
          <a:p>
            <a:pPr lvl="1"/>
            <a:r>
              <a:rPr lang="en-US" sz="2000" dirty="0" smtClean="0"/>
              <a:t>Less than </a:t>
            </a:r>
            <a:r>
              <a:rPr lang="en-US" sz="2000" b="1" dirty="0" smtClean="0"/>
              <a:t>1/3</a:t>
            </a:r>
            <a:r>
              <a:rPr lang="en-US" sz="2100" dirty="0" smtClean="0"/>
              <a:t> </a:t>
            </a:r>
            <a:r>
              <a:rPr lang="en-US" sz="2000" dirty="0" smtClean="0"/>
              <a:t>of the companies contacted responded</a:t>
            </a:r>
            <a:endParaRPr lang="en-US" sz="14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36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We Asking?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991600" cy="5204621"/>
          </a:xfrm>
        </p:spPr>
        <p:txBody>
          <a:bodyPr/>
          <a:lstStyle/>
          <a:p>
            <a:endParaRPr lang="en-US" sz="1800" b="1" dirty="0" smtClean="0"/>
          </a:p>
          <a:p>
            <a:r>
              <a:rPr lang="en-US" sz="2300" b="1" dirty="0" smtClean="0"/>
              <a:t>Participation is Needed</a:t>
            </a:r>
          </a:p>
          <a:p>
            <a:pPr lvl="1"/>
            <a:r>
              <a:rPr lang="en-US" sz="2100" dirty="0" smtClean="0"/>
              <a:t>Railroad Commission data does not tell us everything</a:t>
            </a:r>
          </a:p>
          <a:p>
            <a:pPr lvl="2"/>
            <a:r>
              <a:rPr lang="en-US" sz="1900" dirty="0" smtClean="0"/>
              <a:t>Which way natural gas is flowing</a:t>
            </a:r>
          </a:p>
          <a:p>
            <a:pPr lvl="2"/>
            <a:r>
              <a:rPr lang="en-US" sz="1900" dirty="0" smtClean="0"/>
              <a:t>Which upstream pipelines are critical to downstream flow</a:t>
            </a:r>
          </a:p>
          <a:p>
            <a:pPr lvl="2"/>
            <a:r>
              <a:rPr lang="en-US" sz="1900" dirty="0" smtClean="0"/>
              <a:t>What mitigation measures can be taken</a:t>
            </a:r>
          </a:p>
          <a:p>
            <a:pPr lvl="1"/>
            <a:r>
              <a:rPr lang="en-US" sz="2100" dirty="0" smtClean="0"/>
              <a:t>Pipeline companies can more accurately model their pipeline network and loss of pipeline consequences</a:t>
            </a:r>
          </a:p>
          <a:p>
            <a:endParaRPr lang="en-US" sz="1600" dirty="0" smtClean="0"/>
          </a:p>
          <a:p>
            <a:r>
              <a:rPr lang="en-US" sz="2300" b="1" dirty="0" smtClean="0"/>
              <a:t>Accurate Outage Scenarios Are Also Beneficial to Pipeline </a:t>
            </a:r>
            <a:r>
              <a:rPr lang="en-US" sz="2300" b="1" dirty="0"/>
              <a:t>C</a:t>
            </a:r>
            <a:r>
              <a:rPr lang="en-US" sz="2300" b="1" dirty="0" smtClean="0"/>
              <a:t>ompanies</a:t>
            </a:r>
          </a:p>
          <a:p>
            <a:pPr lvl="1"/>
            <a:r>
              <a:rPr lang="en-US" sz="2100" dirty="0" smtClean="0"/>
              <a:t>Accurate outage scenarios would </a:t>
            </a:r>
            <a:r>
              <a:rPr lang="en-US" sz="2100" dirty="0" smtClean="0"/>
              <a:t>help</a:t>
            </a:r>
            <a:r>
              <a:rPr lang="en-US" sz="2100" dirty="0" smtClean="0"/>
              <a:t> </a:t>
            </a:r>
            <a:r>
              <a:rPr lang="en-US" sz="2100" dirty="0" smtClean="0"/>
              <a:t>us to appropriately represent the gas pipeline – electric grid risk</a:t>
            </a:r>
          </a:p>
          <a:p>
            <a:pPr lvl="1"/>
            <a:endParaRPr lang="en-US" sz="2200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17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204621"/>
          </a:xfrm>
        </p:spPr>
        <p:txBody>
          <a:bodyPr/>
          <a:lstStyle/>
          <a:p>
            <a:endParaRPr lang="en-US" sz="1000" dirty="0" smtClean="0"/>
          </a:p>
          <a:p>
            <a:r>
              <a:rPr lang="en-US" sz="2400" b="1" dirty="0" smtClean="0"/>
              <a:t>ERCOT Would </a:t>
            </a:r>
            <a:r>
              <a:rPr lang="en-US" sz="2400" b="1" dirty="0"/>
              <a:t>L</a:t>
            </a:r>
            <a:r>
              <a:rPr lang="en-US" sz="2400" b="1" dirty="0" smtClean="0"/>
              <a:t>ike to Improve </a:t>
            </a:r>
            <a:r>
              <a:rPr lang="en-US" sz="2400" b="1" dirty="0"/>
              <a:t>O</a:t>
            </a:r>
            <a:r>
              <a:rPr lang="en-US" sz="2400" b="1" dirty="0" smtClean="0"/>
              <a:t>ur </a:t>
            </a:r>
            <a:r>
              <a:rPr lang="en-US" sz="2400" b="1" dirty="0"/>
              <a:t>C</a:t>
            </a:r>
            <a:r>
              <a:rPr lang="en-US" sz="2400" b="1" dirty="0" smtClean="0"/>
              <a:t>ommunication </a:t>
            </a:r>
            <a:r>
              <a:rPr lang="en-US" sz="2400" b="1" dirty="0"/>
              <a:t>W</a:t>
            </a:r>
            <a:r>
              <a:rPr lang="en-US" sz="2400" b="1" dirty="0" smtClean="0"/>
              <a:t>ith </a:t>
            </a:r>
            <a:r>
              <a:rPr lang="en-US" sz="2400" b="1" dirty="0"/>
              <a:t>G</a:t>
            </a:r>
            <a:r>
              <a:rPr lang="en-US" sz="2400" b="1" dirty="0" smtClean="0"/>
              <a:t>as Pipeline </a:t>
            </a:r>
            <a:r>
              <a:rPr lang="en-US" sz="2400" b="1" dirty="0"/>
              <a:t>C</a:t>
            </a:r>
            <a:r>
              <a:rPr lang="en-US" sz="2400" b="1" dirty="0" smtClean="0"/>
              <a:t>ompanies</a:t>
            </a:r>
          </a:p>
          <a:p>
            <a:endParaRPr lang="en-US" sz="1600" dirty="0" smtClean="0"/>
          </a:p>
          <a:p>
            <a:pPr lvl="1"/>
            <a:r>
              <a:rPr lang="en-US" sz="2200" dirty="0"/>
              <a:t>ERCOT is asking GEWG members who represent natural gas pipeline companies to provide us contact information </a:t>
            </a:r>
            <a:r>
              <a:rPr lang="en-US" sz="2200" dirty="0" smtClean="0"/>
              <a:t>for </a:t>
            </a:r>
            <a:r>
              <a:rPr lang="en-US" sz="2200" dirty="0"/>
              <a:t>the subject matter experts that could best help us improve our analyses pertaining to pipeline outages</a:t>
            </a:r>
          </a:p>
          <a:p>
            <a:endParaRPr lang="en-US" sz="2000" dirty="0" smtClean="0"/>
          </a:p>
          <a:p>
            <a:pPr lvl="1"/>
            <a:r>
              <a:rPr lang="en-US" sz="2200" dirty="0" smtClean="0"/>
              <a:t>Is there another forum or venue where this type of information already exists?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100" dirty="0" smtClean="0"/>
              <a:t>Please </a:t>
            </a:r>
            <a:r>
              <a:rPr lang="en-US" sz="2100" dirty="0"/>
              <a:t>s</a:t>
            </a:r>
            <a:r>
              <a:rPr lang="en-US" sz="2100" dirty="0" smtClean="0"/>
              <a:t>end suggestions and contacts to </a:t>
            </a:r>
            <a:r>
              <a:rPr lang="en-US" sz="2100" b="1" dirty="0" smtClean="0"/>
              <a:t>Craig.Wolf@ercot.com</a:t>
            </a:r>
            <a:endParaRPr lang="en-US" sz="2100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70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7772400" cy="1470025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Questions/Comments/Suggestions?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232025"/>
            <a:ext cx="6400800" cy="1752600"/>
          </a:xfrm>
        </p:spPr>
        <p:txBody>
          <a:bodyPr/>
          <a:lstStyle/>
          <a:p>
            <a:r>
              <a:rPr lang="en-US" b="1" dirty="0"/>
              <a:t>Craig.Wolf@ercot.com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42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dcmitype/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6173</TotalTime>
  <Words>370</Words>
  <Application>Microsoft Office PowerPoint</Application>
  <PresentationFormat>On-screen Show (4:3)</PresentationFormat>
  <Paragraphs>91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Why Is ERCOT Asking For This Information?</vt:lpstr>
      <vt:lpstr>Contingency Creation Effort – Gas Fired Generators</vt:lpstr>
      <vt:lpstr>Contingency Creation Effort – Pipeline Companies</vt:lpstr>
      <vt:lpstr>Why Are We Asking?</vt:lpstr>
      <vt:lpstr>Going Forward</vt:lpstr>
      <vt:lpstr>Questions/Comments/Suggestions?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Wolf, Craig</cp:lastModifiedBy>
  <cp:revision>68</cp:revision>
  <cp:lastPrinted>2016-01-21T20:53:15Z</cp:lastPrinted>
  <dcterms:created xsi:type="dcterms:W3CDTF">2016-01-21T15:20:31Z</dcterms:created>
  <dcterms:modified xsi:type="dcterms:W3CDTF">2020-09-14T22:02:04Z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