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4"/>
    <p:sldMasterId id="2147483648" r:id="rId5"/>
    <p:sldMasterId id="2147483651" r:id="rId6"/>
    <p:sldMasterId id="2147483661" r:id="rId7"/>
    <p:sldMasterId id="2147483669" r:id="rId8"/>
    <p:sldMasterId id="2147483681" r:id="rId9"/>
    <p:sldMasterId id="2147483694" r:id="rId10"/>
  </p:sldMasterIdLst>
  <p:notesMasterIdLst>
    <p:notesMasterId r:id="rId31"/>
  </p:notesMasterIdLst>
  <p:handoutMasterIdLst>
    <p:handoutMasterId r:id="rId32"/>
  </p:handoutMasterIdLst>
  <p:sldIdLst>
    <p:sldId id="292" r:id="rId11"/>
    <p:sldId id="281" r:id="rId12"/>
    <p:sldId id="300" r:id="rId13"/>
    <p:sldId id="301" r:id="rId14"/>
    <p:sldId id="312" r:id="rId15"/>
    <p:sldId id="313" r:id="rId16"/>
    <p:sldId id="302" r:id="rId17"/>
    <p:sldId id="314" r:id="rId18"/>
    <p:sldId id="311" r:id="rId19"/>
    <p:sldId id="290" r:id="rId20"/>
    <p:sldId id="315" r:id="rId21"/>
    <p:sldId id="316" r:id="rId22"/>
    <p:sldId id="307" r:id="rId23"/>
    <p:sldId id="305" r:id="rId24"/>
    <p:sldId id="306" r:id="rId25"/>
    <p:sldId id="308" r:id="rId26"/>
    <p:sldId id="309" r:id="rId27"/>
    <p:sldId id="310" r:id="rId28"/>
    <p:sldId id="317" r:id="rId29"/>
    <p:sldId id="318" r:id="rId30"/>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ehead, Juliana" initials="MJ" lastIdx="2" clrIdx="0">
    <p:extLst>
      <p:ext uri="{19B8F6BF-5375-455C-9EA6-DF929625EA0E}">
        <p15:presenceInfo xmlns:p15="http://schemas.microsoft.com/office/powerpoint/2012/main" userId="S-1-5-21-639947351-343809578-3807592339-22631" providerId="AD"/>
      </p:ext>
    </p:extLst>
  </p:cmAuthor>
  <p:cmAuthor id="2" name="Allgower, Alan" initials="AA" lastIdx="3" clrIdx="1">
    <p:extLst>
      <p:ext uri="{19B8F6BF-5375-455C-9EA6-DF929625EA0E}">
        <p15:presenceInfo xmlns:p15="http://schemas.microsoft.com/office/powerpoint/2012/main" userId="S-1-5-21-639947351-343809578-3807592339-45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46" autoAdjust="0"/>
  </p:normalViewPr>
  <p:slideViewPr>
    <p:cSldViewPr showGuides="1">
      <p:cViewPr varScale="1">
        <p:scale>
          <a:sx n="136" d="100"/>
          <a:sy n="136" d="100"/>
        </p:scale>
        <p:origin x="1062" y="132"/>
      </p:cViewPr>
      <p:guideLst>
        <p:guide orient="horz" pos="2160"/>
        <p:guide pos="3840"/>
      </p:guideLst>
    </p:cSldViewPr>
  </p:slideViewPr>
  <p:notesTextViewPr>
    <p:cViewPr>
      <p:scale>
        <a:sx n="3" d="2"/>
        <a:sy n="3" d="2"/>
      </p:scale>
      <p:origin x="0" y="0"/>
    </p:cViewPr>
  </p:notesTextViewPr>
  <p:notesViewPr>
    <p:cSldViewPr showGuides="1">
      <p:cViewPr varScale="1">
        <p:scale>
          <a:sx n="99" d="100"/>
          <a:sy n="99" d="100"/>
        </p:scale>
        <p:origin x="352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smtClean="0"/>
              <a:t>Generation (MW) tripped or de-rated due to frozen instrumentation</a:t>
            </a:r>
          </a:p>
          <a:p>
            <a:pPr>
              <a:defRPr/>
            </a:pPr>
            <a:endParaRPr lang="en-US" dirty="0"/>
          </a:p>
        </c:rich>
      </c:tx>
      <c:layout>
        <c:manualLayout>
          <c:xMode val="edge"/>
          <c:yMode val="edge"/>
          <c:x val="0.16051951902096576"/>
          <c:y val="1.190476190476190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3880798785693957E-2"/>
          <c:y val="8.3516279215098119E-2"/>
          <c:w val="0.91804691205767952"/>
          <c:h val="0.76190382452193472"/>
        </c:manualLayout>
      </c:layout>
      <c:barChart>
        <c:barDir val="col"/>
        <c:grouping val="clustered"/>
        <c:varyColors val="0"/>
        <c:ser>
          <c:idx val="0"/>
          <c:order val="0"/>
          <c:tx>
            <c:strRef>
              <c:f>Sheet1!$A$1</c:f>
              <c:strCache>
                <c:ptCount val="1"/>
                <c:pt idx="0">
                  <c:v>Column1</c:v>
                </c:pt>
              </c:strCache>
            </c:strRef>
          </c:tx>
          <c:spPr>
            <a:solidFill>
              <a:schemeClr val="accent1"/>
            </a:solidFill>
            <a:ln>
              <a:solidFill>
                <a:schemeClr val="tx1"/>
              </a:solidFill>
            </a:ln>
            <a:effectLst/>
          </c:spPr>
          <c:invertIfNegative val="0"/>
          <c:dPt>
            <c:idx val="0"/>
            <c:invertIfNegative val="0"/>
            <c:bubble3D val="0"/>
            <c:spPr>
              <a:solidFill>
                <a:srgbClr val="FFC000"/>
              </a:solidFill>
              <a:ln>
                <a:solidFill>
                  <a:schemeClr val="tx1"/>
                </a:solidFill>
              </a:ln>
              <a:effectLst/>
            </c:spPr>
          </c:dPt>
          <c:dPt>
            <c:idx val="1"/>
            <c:invertIfNegative val="0"/>
            <c:bubble3D val="0"/>
            <c:spPr>
              <a:solidFill>
                <a:srgbClr val="FFC000"/>
              </a:solidFill>
              <a:ln>
                <a:solidFill>
                  <a:schemeClr val="tx1"/>
                </a:solidFill>
              </a:ln>
              <a:effectLst/>
            </c:spPr>
          </c:dPt>
          <c:dPt>
            <c:idx val="4"/>
            <c:invertIfNegative val="0"/>
            <c:bubble3D val="0"/>
            <c:spPr>
              <a:solidFill>
                <a:srgbClr val="FFC000"/>
              </a:solidFill>
              <a:ln>
                <a:solidFill>
                  <a:schemeClr val="tx1"/>
                </a:solidFill>
              </a:ln>
              <a:effectLst/>
            </c:spPr>
          </c:dPt>
          <c:dPt>
            <c:idx val="6"/>
            <c:invertIfNegative val="0"/>
            <c:bubble3D val="0"/>
            <c:spPr>
              <a:solidFill>
                <a:srgbClr val="FFC000"/>
              </a:solidFill>
              <a:ln>
                <a:solidFill>
                  <a:schemeClr val="tx1"/>
                </a:solidFill>
              </a:ln>
              <a:effectLst/>
            </c:spPr>
          </c:dPt>
          <c:val>
            <c:numRef>
              <c:f>Sheet1!$A$2:$A$11</c:f>
              <c:numCache>
                <c:formatCode>General</c:formatCode>
                <c:ptCount val="10"/>
                <c:pt idx="0">
                  <c:v>8000</c:v>
                </c:pt>
                <c:pt idx="1">
                  <c:v>3541</c:v>
                </c:pt>
                <c:pt idx="2">
                  <c:v>750</c:v>
                </c:pt>
                <c:pt idx="3">
                  <c:v>2836</c:v>
                </c:pt>
                <c:pt idx="4">
                  <c:v>1775</c:v>
                </c:pt>
                <c:pt idx="5">
                  <c:v>1669</c:v>
                </c:pt>
                <c:pt idx="6">
                  <c:v>961</c:v>
                </c:pt>
                <c:pt idx="7">
                  <c:v>535</c:v>
                </c:pt>
                <c:pt idx="8">
                  <c:v>979</c:v>
                </c:pt>
                <c:pt idx="9">
                  <c:v>231</c:v>
                </c:pt>
              </c:numCache>
            </c:numRef>
          </c:val>
        </c:ser>
        <c:dLbls>
          <c:showLegendKey val="0"/>
          <c:showVal val="0"/>
          <c:showCatName val="0"/>
          <c:showSerName val="0"/>
          <c:showPercent val="0"/>
          <c:showBubbleSize val="0"/>
        </c:dLbls>
        <c:gapWidth val="75"/>
        <c:overlap val="-28"/>
        <c:axId val="371484320"/>
        <c:axId val="371484712"/>
      </c:barChart>
      <c:catAx>
        <c:axId val="371484320"/>
        <c:scaling>
          <c:orientation val="minMax"/>
        </c:scaling>
        <c:delete val="1"/>
        <c:axPos val="b"/>
        <c:numFmt formatCode="m/d/yyyy" sourceLinked="1"/>
        <c:majorTickMark val="none"/>
        <c:minorTickMark val="none"/>
        <c:tickLblPos val="nextTo"/>
        <c:crossAx val="371484712"/>
        <c:crosses val="autoZero"/>
        <c:auto val="1"/>
        <c:lblAlgn val="ctr"/>
        <c:lblOffset val="100"/>
        <c:noMultiLvlLbl val="0"/>
      </c:catAx>
      <c:valAx>
        <c:axId val="371484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1484320"/>
        <c:crosses val="autoZero"/>
        <c:crossBetween val="between"/>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0.07229</cdr:x>
      <cdr:y>0.10714</cdr:y>
    </cdr:from>
    <cdr:to>
      <cdr:x>0.15361</cdr:x>
      <cdr:y>0.17857</cdr:y>
    </cdr:to>
    <cdr:sp macro="" textlink="">
      <cdr:nvSpPr>
        <cdr:cNvPr id="2" name="TextBox 1"/>
        <cdr:cNvSpPr txBox="1"/>
      </cdr:nvSpPr>
      <cdr:spPr>
        <a:xfrm xmlns:a="http://schemas.openxmlformats.org/drawingml/2006/main">
          <a:off x="609600" y="685800"/>
          <a:ext cx="685800" cy="457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smtClean="0">
              <a:solidFill>
                <a:srgbClr val="FF0000"/>
              </a:solidFill>
            </a:rPr>
            <a:t>8000MW</a:t>
          </a:r>
        </a:p>
        <a:p xmlns:a="http://schemas.openxmlformats.org/drawingml/2006/main">
          <a:r>
            <a:rPr lang="en-US" b="1" dirty="0" smtClean="0">
              <a:solidFill>
                <a:srgbClr val="FF0000"/>
              </a:solidFill>
            </a:rPr>
            <a:t>  EEA3</a:t>
          </a:r>
          <a:endParaRPr lang="en-US" sz="1100" b="1" dirty="0">
            <a:solidFill>
              <a:srgbClr val="FF0000"/>
            </a:solidFill>
          </a:endParaRPr>
        </a:p>
      </cdr:txBody>
    </cdr:sp>
  </cdr:relSizeAnchor>
  <cdr:relSizeAnchor xmlns:cdr="http://schemas.openxmlformats.org/drawingml/2006/chartDrawing">
    <cdr:from>
      <cdr:x>0.34337</cdr:x>
      <cdr:y>0.57143</cdr:y>
    </cdr:from>
    <cdr:to>
      <cdr:x>0.4247</cdr:x>
      <cdr:y>0.62081</cdr:y>
    </cdr:to>
    <cdr:sp macro="" textlink="">
      <cdr:nvSpPr>
        <cdr:cNvPr id="3" name="TextBox 2"/>
        <cdr:cNvSpPr txBox="1"/>
      </cdr:nvSpPr>
      <cdr:spPr>
        <a:xfrm xmlns:a="http://schemas.openxmlformats.org/drawingml/2006/main">
          <a:off x="2895600" y="3657600"/>
          <a:ext cx="685839" cy="3160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smtClean="0"/>
            <a:t>2836MW</a:t>
          </a:r>
          <a:endParaRPr lang="en-US" sz="1100" b="1" dirty="0"/>
        </a:p>
      </cdr:txBody>
    </cdr:sp>
  </cdr:relSizeAnchor>
  <cdr:relSizeAnchor xmlns:cdr="http://schemas.openxmlformats.org/drawingml/2006/chartDrawing">
    <cdr:from>
      <cdr:x>0.43373</cdr:x>
      <cdr:y>0.65476</cdr:y>
    </cdr:from>
    <cdr:to>
      <cdr:x>0.51506</cdr:x>
      <cdr:y>0.69529</cdr:y>
    </cdr:to>
    <cdr:sp macro="" textlink="">
      <cdr:nvSpPr>
        <cdr:cNvPr id="4" name="TextBox 3"/>
        <cdr:cNvSpPr txBox="1"/>
      </cdr:nvSpPr>
      <cdr:spPr>
        <a:xfrm xmlns:a="http://schemas.openxmlformats.org/drawingml/2006/main">
          <a:off x="3657600" y="4191000"/>
          <a:ext cx="685840" cy="2594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smtClean="0"/>
            <a:t>1775MW</a:t>
          </a:r>
          <a:endParaRPr lang="en-US" sz="1100" b="1" dirty="0"/>
        </a:p>
      </cdr:txBody>
    </cdr:sp>
  </cdr:relSizeAnchor>
  <cdr:relSizeAnchor xmlns:cdr="http://schemas.openxmlformats.org/drawingml/2006/chartDrawing">
    <cdr:from>
      <cdr:x>0.62559</cdr:x>
      <cdr:y>0.73232</cdr:y>
    </cdr:from>
    <cdr:to>
      <cdr:x>0.70691</cdr:x>
      <cdr:y>0.76768</cdr:y>
    </cdr:to>
    <cdr:sp macro="" textlink="">
      <cdr:nvSpPr>
        <cdr:cNvPr id="5" name="TextBox 4"/>
        <cdr:cNvSpPr txBox="1"/>
      </cdr:nvSpPr>
      <cdr:spPr>
        <a:xfrm xmlns:a="http://schemas.openxmlformats.org/drawingml/2006/main">
          <a:off x="5275510" y="4687433"/>
          <a:ext cx="685755" cy="2263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b="1" dirty="0" smtClean="0">
              <a:solidFill>
                <a:srgbClr val="FF0000"/>
              </a:solidFill>
            </a:rPr>
            <a:t>961</a:t>
          </a:r>
          <a:r>
            <a:rPr lang="en-US" sz="1100" b="1" dirty="0" smtClean="0">
              <a:solidFill>
                <a:srgbClr val="FF0000"/>
              </a:solidFill>
            </a:rPr>
            <a:t>MW</a:t>
          </a:r>
          <a:endParaRPr lang="en-US" sz="1100" b="1" dirty="0">
            <a:solidFill>
              <a:srgbClr val="FF0000"/>
            </a:solidFill>
          </a:endParaRPr>
        </a:p>
      </cdr:txBody>
    </cdr:sp>
  </cdr:relSizeAnchor>
  <cdr:relSizeAnchor xmlns:cdr="http://schemas.openxmlformats.org/drawingml/2006/chartDrawing">
    <cdr:from>
      <cdr:x>0.79518</cdr:x>
      <cdr:y>0.775</cdr:y>
    </cdr:from>
    <cdr:to>
      <cdr:x>0.90361</cdr:x>
      <cdr:y>0.925</cdr:y>
    </cdr:to>
    <cdr:sp macro="" textlink="">
      <cdr:nvSpPr>
        <cdr:cNvPr id="6" name="TextBox 5"/>
        <cdr:cNvSpPr txBox="1"/>
      </cdr:nvSpPr>
      <cdr:spPr>
        <a:xfrm xmlns:a="http://schemas.openxmlformats.org/drawingml/2006/main">
          <a:off x="6705600" y="47244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0.71386</cdr:x>
      <cdr:y>0.76503</cdr:y>
    </cdr:from>
    <cdr:to>
      <cdr:x>0.79518</cdr:x>
      <cdr:y>0.79516</cdr:y>
    </cdr:to>
    <cdr:sp macro="" textlink="">
      <cdr:nvSpPr>
        <cdr:cNvPr id="7" name="TextBox 6"/>
        <cdr:cNvSpPr txBox="1"/>
      </cdr:nvSpPr>
      <cdr:spPr>
        <a:xfrm xmlns:a="http://schemas.openxmlformats.org/drawingml/2006/main">
          <a:off x="6019800" y="4896786"/>
          <a:ext cx="685755" cy="1928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smtClean="0"/>
            <a:t>535MW</a:t>
          </a:r>
          <a:endParaRPr lang="en-US" sz="1100" b="1" dirty="0"/>
        </a:p>
      </cdr:txBody>
    </cdr:sp>
  </cdr:relSizeAnchor>
  <cdr:relSizeAnchor xmlns:cdr="http://schemas.openxmlformats.org/drawingml/2006/chartDrawing">
    <cdr:from>
      <cdr:x>0.89458</cdr:x>
      <cdr:y>0.79087</cdr:y>
    </cdr:from>
    <cdr:to>
      <cdr:x>0.9759</cdr:x>
      <cdr:y>0.83546</cdr:y>
    </cdr:to>
    <cdr:sp macro="" textlink="">
      <cdr:nvSpPr>
        <cdr:cNvPr id="8" name="TextBox 7"/>
        <cdr:cNvSpPr txBox="1"/>
      </cdr:nvSpPr>
      <cdr:spPr>
        <a:xfrm xmlns:a="http://schemas.openxmlformats.org/drawingml/2006/main">
          <a:off x="7543800" y="5062210"/>
          <a:ext cx="685756" cy="2854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smtClean="0"/>
            <a:t>231MW</a:t>
          </a:r>
          <a:endParaRPr lang="en-US" sz="1100" b="1" dirty="0"/>
        </a:p>
      </cdr:txBody>
    </cdr:sp>
  </cdr:relSizeAnchor>
  <cdr:relSizeAnchor xmlns:cdr="http://schemas.openxmlformats.org/drawingml/2006/chartDrawing">
    <cdr:from>
      <cdr:x>0.5241</cdr:x>
      <cdr:y>0.66667</cdr:y>
    </cdr:from>
    <cdr:to>
      <cdr:x>0.60542</cdr:x>
      <cdr:y>0.71667</cdr:y>
    </cdr:to>
    <cdr:sp macro="" textlink="">
      <cdr:nvSpPr>
        <cdr:cNvPr id="10" name="TextBox 9"/>
        <cdr:cNvSpPr txBox="1"/>
      </cdr:nvSpPr>
      <cdr:spPr>
        <a:xfrm xmlns:a="http://schemas.openxmlformats.org/drawingml/2006/main">
          <a:off x="4419600" y="4267200"/>
          <a:ext cx="685756" cy="32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smtClean="0"/>
            <a:t>1669MW</a:t>
          </a:r>
          <a:endParaRPr lang="en-US" sz="1100" b="1" dirty="0"/>
        </a:p>
      </cdr:txBody>
    </cdr:sp>
  </cdr:relSizeAnchor>
  <cdr:relSizeAnchor xmlns:cdr="http://schemas.openxmlformats.org/drawingml/2006/chartDrawing">
    <cdr:from>
      <cdr:x>0.80422</cdr:x>
      <cdr:y>0.72662</cdr:y>
    </cdr:from>
    <cdr:to>
      <cdr:x>0.87651</cdr:x>
      <cdr:y>0.76234</cdr:y>
    </cdr:to>
    <cdr:sp macro="" textlink="">
      <cdr:nvSpPr>
        <cdr:cNvPr id="11" name="TextBox 10"/>
        <cdr:cNvSpPr txBox="1"/>
      </cdr:nvSpPr>
      <cdr:spPr>
        <a:xfrm xmlns:a="http://schemas.openxmlformats.org/drawingml/2006/main">
          <a:off x="6781800" y="4650953"/>
          <a:ext cx="609608" cy="2286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smtClean="0"/>
            <a:t>979MW</a:t>
          </a:r>
          <a:endParaRPr lang="en-US" sz="1100" b="1" dirty="0"/>
        </a:p>
      </cdr:txBody>
    </cdr:sp>
  </cdr:relSizeAnchor>
  <cdr:relSizeAnchor xmlns:cdr="http://schemas.openxmlformats.org/drawingml/2006/chartDrawing">
    <cdr:from>
      <cdr:x>0.05422</cdr:x>
      <cdr:y>0.85216</cdr:y>
    </cdr:from>
    <cdr:to>
      <cdr:x>0.98494</cdr:x>
      <cdr:y>0.89544</cdr:y>
    </cdr:to>
    <cdr:sp macro="" textlink="">
      <cdr:nvSpPr>
        <cdr:cNvPr id="12" name="TextBox 11"/>
        <cdr:cNvSpPr txBox="1"/>
      </cdr:nvSpPr>
      <cdr:spPr>
        <a:xfrm xmlns:a="http://schemas.openxmlformats.org/drawingml/2006/main">
          <a:off x="457200" y="5454477"/>
          <a:ext cx="7848576" cy="27702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smtClean="0">
              <a:solidFill>
                <a:srgbClr val="FF0000"/>
              </a:solidFill>
            </a:rPr>
            <a:t>   *2/2/11        </a:t>
          </a:r>
          <a:r>
            <a:rPr lang="en-US" sz="1200" b="1" dirty="0" smtClean="0"/>
            <a:t>1/6/14        1/8/15      12/19/16      1/7/17         1/1/18     </a:t>
          </a:r>
          <a:r>
            <a:rPr lang="en-US" sz="1200" b="1" dirty="0" smtClean="0">
              <a:solidFill>
                <a:srgbClr val="FF0000"/>
              </a:solidFill>
            </a:rPr>
            <a:t> *1/17/18       </a:t>
          </a:r>
          <a:r>
            <a:rPr lang="en-US" sz="1200" b="1" dirty="0" smtClean="0"/>
            <a:t>3/3/19         3/5/19     11/12/19</a:t>
          </a:r>
          <a:endParaRPr lang="en-US" sz="1200" b="1" dirty="0"/>
        </a:p>
      </cdr:txBody>
    </cdr:sp>
  </cdr:relSizeAnchor>
  <cdr:relSizeAnchor xmlns:cdr="http://schemas.openxmlformats.org/drawingml/2006/chartDrawing">
    <cdr:from>
      <cdr:x>0.06325</cdr:x>
      <cdr:y>0.90476</cdr:y>
    </cdr:from>
    <cdr:to>
      <cdr:x>0.82229</cdr:x>
      <cdr:y>0.9881</cdr:y>
    </cdr:to>
    <cdr:sp macro="" textlink="">
      <cdr:nvSpPr>
        <cdr:cNvPr id="16" name="TextBox 15"/>
        <cdr:cNvSpPr txBox="1"/>
      </cdr:nvSpPr>
      <cdr:spPr>
        <a:xfrm xmlns:a="http://schemas.openxmlformats.org/drawingml/2006/main">
          <a:off x="533400" y="5791200"/>
          <a:ext cx="6400832" cy="533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smtClean="0">
              <a:solidFill>
                <a:srgbClr val="FF0000"/>
              </a:solidFill>
            </a:rPr>
            <a:t>*2/2/11 and *1/17/18 were the two coldest days this decade.</a:t>
          </a:r>
        </a:p>
        <a:p xmlns:a="http://schemas.openxmlformats.org/drawingml/2006/main">
          <a:r>
            <a:rPr lang="en-US" sz="1400" b="1" dirty="0" smtClean="0">
              <a:solidFill>
                <a:srgbClr val="FFC000"/>
              </a:solidFill>
            </a:rPr>
            <a:t>Salmon colored are the four coldest days in last nine years.</a:t>
          </a:r>
          <a:endParaRPr lang="en-US" sz="1400" b="1" dirty="0">
            <a:solidFill>
              <a:srgbClr val="FFC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F750BF31-E9A8-4E88-81E7-44C5092290FC}" type="datetimeFigureOut">
              <a:rPr lang="en-US" smtClean="0"/>
              <a:t>9/15/2020</a:t>
            </a:fld>
            <a:endParaRPr lang="en-US" dirty="0"/>
          </a:p>
        </p:txBody>
      </p:sp>
      <p:sp>
        <p:nvSpPr>
          <p:cNvPr id="4" name="Footer Placeholder 3"/>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2FB2BDB1-E95E-402D-B2EB-CA9CC1A3958C}" type="slidenum">
              <a:rPr lang="en-US" smtClean="0"/>
              <a:t>‹#›</a:t>
            </a:fld>
            <a:endParaRPr lang="en-US" dirty="0"/>
          </a:p>
        </p:txBody>
      </p:sp>
    </p:spTree>
    <p:extLst>
      <p:ext uri="{BB962C8B-B14F-4D97-AF65-F5344CB8AC3E}">
        <p14:creationId xmlns:p14="http://schemas.microsoft.com/office/powerpoint/2010/main" val="1109219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67EFB637-CCC9-4803-8851-F6915048CBB4}" type="datetimeFigureOut">
              <a:rPr lang="en-US" smtClean="0"/>
              <a:t>9/15/2020</a:t>
            </a:fld>
            <a:endParaRPr lang="en-US" dirty="0"/>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F62AC51D-6DAA-4455-8EA7-D54B64909A85}" type="slidenum">
              <a:rPr lang="en-US" smtClean="0"/>
              <a:t>‹#›</a:t>
            </a:fld>
            <a:endParaRPr lang="en-US" dirty="0"/>
          </a:p>
        </p:txBody>
      </p:sp>
    </p:spTree>
    <p:extLst>
      <p:ext uri="{BB962C8B-B14F-4D97-AF65-F5344CB8AC3E}">
        <p14:creationId xmlns:p14="http://schemas.microsoft.com/office/powerpoint/2010/main" val="31305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a:t>
            </a:fld>
            <a:endParaRPr lang="en-US" dirty="0"/>
          </a:p>
        </p:txBody>
      </p:sp>
    </p:spTree>
    <p:extLst>
      <p:ext uri="{BB962C8B-B14F-4D97-AF65-F5344CB8AC3E}">
        <p14:creationId xmlns:p14="http://schemas.microsoft.com/office/powerpoint/2010/main" val="836700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15</a:t>
            </a:fld>
            <a:endParaRPr lang="en-US" dirty="0"/>
          </a:p>
        </p:txBody>
      </p:sp>
    </p:spTree>
    <p:extLst>
      <p:ext uri="{BB962C8B-B14F-4D97-AF65-F5344CB8AC3E}">
        <p14:creationId xmlns:p14="http://schemas.microsoft.com/office/powerpoint/2010/main" val="2727714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332944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943020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931891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436621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3</a:t>
            </a:fld>
            <a:endParaRPr lang="en-US" dirty="0"/>
          </a:p>
        </p:txBody>
      </p:sp>
    </p:spTree>
    <p:extLst>
      <p:ext uri="{BB962C8B-B14F-4D97-AF65-F5344CB8AC3E}">
        <p14:creationId xmlns:p14="http://schemas.microsoft.com/office/powerpoint/2010/main" val="4195796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874300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956523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9</a:t>
            </a:fld>
            <a:endParaRPr lang="en-US" dirty="0"/>
          </a:p>
        </p:txBody>
      </p:sp>
    </p:spTree>
    <p:extLst>
      <p:ext uri="{BB962C8B-B14F-4D97-AF65-F5344CB8AC3E}">
        <p14:creationId xmlns:p14="http://schemas.microsoft.com/office/powerpoint/2010/main" val="2161338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10</a:t>
            </a:fld>
            <a:endParaRPr lang="en-US" dirty="0"/>
          </a:p>
        </p:txBody>
      </p:sp>
    </p:spTree>
    <p:extLst>
      <p:ext uri="{BB962C8B-B14F-4D97-AF65-F5344CB8AC3E}">
        <p14:creationId xmlns:p14="http://schemas.microsoft.com/office/powerpoint/2010/main" val="2735346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231576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62AC51D-6DAA-4455-8EA7-D54B64909A85}" type="slidenum">
              <a:rPr lang="en-US" smtClean="0"/>
              <a:t>14</a:t>
            </a:fld>
            <a:endParaRPr lang="en-US" dirty="0"/>
          </a:p>
        </p:txBody>
      </p:sp>
    </p:spTree>
    <p:extLst>
      <p:ext uri="{BB962C8B-B14F-4D97-AF65-F5344CB8AC3E}">
        <p14:creationId xmlns:p14="http://schemas.microsoft.com/office/powerpoint/2010/main" val="3291842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580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457200">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7C2E22-669B-41EA-953E-47EFC2B3D66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84109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129649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574994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1057217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7735911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4969492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2887330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11534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6981320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9250425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dirty="0"/>
          </a:p>
        </p:txBody>
      </p:sp>
      <p:sp>
        <p:nvSpPr>
          <p:cNvPr id="7" name="Slide Number Placeholder 5"/>
          <p:cNvSpPr>
            <a:spLocks noGrp="1"/>
          </p:cNvSpPr>
          <p:nvPr>
            <p:ph type="sldNum" sz="quarter" idx="4"/>
          </p:nvPr>
        </p:nvSpPr>
        <p:spPr>
          <a:xfrm>
            <a:off x="11480800" y="6561139"/>
            <a:ext cx="609600" cy="2127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dirty="0"/>
          </a:p>
        </p:txBody>
      </p:sp>
    </p:spTree>
    <p:extLst>
      <p:ext uri="{BB962C8B-B14F-4D97-AF65-F5344CB8AC3E}">
        <p14:creationId xmlns:p14="http://schemas.microsoft.com/office/powerpoint/2010/main" val="157445715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0324224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6311075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560798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5786232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5033923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68560682"/>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13507376"/>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33689470"/>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12404632"/>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0427016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243682"/>
            <a:ext cx="11277600" cy="1143000"/>
          </a:xfrm>
          <a:prstGeom prst="rect">
            <a:avLst/>
          </a:prstGeom>
        </p:spPr>
        <p:txBody>
          <a:bodyPr/>
          <a:lstStyle>
            <a:lvl1pPr algn="l">
              <a:defRPr sz="28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06400" y="1600201"/>
            <a:ext cx="11379200" cy="43198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406400" y="243682"/>
            <a:ext cx="1016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ooter Placeholder 4"/>
          <p:cNvSpPr>
            <a:spLocks noGrp="1"/>
          </p:cNvSpPr>
          <p:nvPr>
            <p:ph type="ftr" sz="quarter" idx="11"/>
          </p:nvPr>
        </p:nvSpPr>
        <p:spPr>
          <a:xfrm>
            <a:off x="3657600" y="6553200"/>
            <a:ext cx="5384800" cy="228600"/>
          </a:xfrm>
        </p:spPr>
        <p:txBody>
          <a:bodyPr/>
          <a:lstStyle/>
          <a:p>
            <a:endParaRPr lang="en-US" dirty="0"/>
          </a:p>
        </p:txBody>
      </p:sp>
      <p:cxnSp>
        <p:nvCxnSpPr>
          <p:cNvPr id="5" name="Straight Connector 4"/>
          <p:cNvCxnSpPr/>
          <p:nvPr userDrawn="1"/>
        </p:nvCxnSpPr>
        <p:spPr>
          <a:xfrm>
            <a:off x="406400" y="243682"/>
            <a:ext cx="1320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11480800" y="6561139"/>
            <a:ext cx="609600" cy="2127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dirty="0"/>
          </a:p>
        </p:txBody>
      </p:sp>
    </p:spTree>
    <p:extLst>
      <p:ext uri="{BB962C8B-B14F-4D97-AF65-F5344CB8AC3E}">
        <p14:creationId xmlns:p14="http://schemas.microsoft.com/office/powerpoint/2010/main" val="279008485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8827766"/>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820375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20019964"/>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5"/>
          <p:cNvSpPr>
            <a:spLocks noGrp="1"/>
          </p:cNvSpPr>
          <p:nvPr>
            <p:ph type="sldNum" sz="quarter" idx="4"/>
          </p:nvPr>
        </p:nvSpPr>
        <p:spPr>
          <a:xfrm>
            <a:off x="11480800" y="6561139"/>
            <a:ext cx="609600" cy="2127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62769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243682"/>
            <a:ext cx="11277600" cy="1143000"/>
          </a:xfrm>
          <a:prstGeom prst="rect">
            <a:avLst/>
          </a:prstGeom>
        </p:spPr>
        <p:txBody>
          <a:bodyPr/>
          <a:lstStyle>
            <a:lvl1pPr algn="l">
              <a:defRPr sz="28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06400" y="1600201"/>
            <a:ext cx="11379200" cy="43198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406400" y="243682"/>
            <a:ext cx="1016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Footer Placeholder 4"/>
          <p:cNvSpPr>
            <a:spLocks noGrp="1"/>
          </p:cNvSpPr>
          <p:nvPr>
            <p:ph type="ftr" sz="quarter" idx="11"/>
          </p:nvPr>
        </p:nvSpPr>
        <p:spPr>
          <a:xfrm>
            <a:off x="3657600" y="6553200"/>
            <a:ext cx="5384800" cy="228600"/>
          </a:xfrm>
        </p:spPr>
        <p:txBody>
          <a:bodyPr/>
          <a:lstStyle/>
          <a:p>
            <a:endParaRPr lang="en-US">
              <a:solidFill>
                <a:prstClr val="black">
                  <a:tint val="75000"/>
                </a:prstClr>
              </a:solidFill>
            </a:endParaRPr>
          </a:p>
        </p:txBody>
      </p:sp>
      <p:cxnSp>
        <p:nvCxnSpPr>
          <p:cNvPr id="5" name="Straight Connector 4"/>
          <p:cNvCxnSpPr/>
          <p:nvPr userDrawn="1"/>
        </p:nvCxnSpPr>
        <p:spPr>
          <a:xfrm>
            <a:off x="406400" y="243682"/>
            <a:ext cx="1320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11480800" y="6561139"/>
            <a:ext cx="609600" cy="2127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3238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2438400" y="685800"/>
            <a:ext cx="8432800" cy="54864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169451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Cover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3168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Cover Page">
    <p:spTree>
      <p:nvGrpSpPr>
        <p:cNvPr id="1" name=""/>
        <p:cNvGrpSpPr/>
        <p:nvPr/>
      </p:nvGrpSpPr>
      <p:grpSpPr>
        <a:xfrm>
          <a:off x="0" y="0"/>
          <a:ext cx="0" cy="0"/>
          <a:chOff x="0" y="0"/>
          <a:chExt cx="0" cy="0"/>
        </a:xfrm>
      </p:grpSpPr>
      <p:sp>
        <p:nvSpPr>
          <p:cNvPr id="2" name="Slide Number Placeholder 6"/>
          <p:cNvSpPr txBox="1">
            <a:spLocks/>
          </p:cNvSpPr>
          <p:nvPr userDrawn="1"/>
        </p:nvSpPr>
        <p:spPr>
          <a:xfrm>
            <a:off x="8940800" y="6068800"/>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z="1200" smtClean="0">
                <a:solidFill>
                  <a:prstClr val="black"/>
                </a:solidFill>
              </a:rPr>
              <a:pPr/>
              <a:t>‹#›</a:t>
            </a:fld>
            <a:endParaRPr lang="en-US" sz="1200" dirty="0">
              <a:solidFill>
                <a:prstClr val="black"/>
              </a:solidFill>
            </a:endParaRPr>
          </a:p>
        </p:txBody>
      </p:sp>
      <p:sp>
        <p:nvSpPr>
          <p:cNvPr id="5" name="Footer Placeholder 4"/>
          <p:cNvSpPr>
            <a:spLocks noGrp="1"/>
          </p:cNvSpPr>
          <p:nvPr>
            <p:ph type="ftr" sz="quarter" idx="3"/>
          </p:nvPr>
        </p:nvSpPr>
        <p:spPr>
          <a:xfrm>
            <a:off x="4165600" y="6194426"/>
            <a:ext cx="38608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Tree>
    <p:extLst>
      <p:ext uri="{BB962C8B-B14F-4D97-AF65-F5344CB8AC3E}">
        <p14:creationId xmlns:p14="http://schemas.microsoft.com/office/powerpoint/2010/main" val="33875230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7" name="Straight Connector 6"/>
          <p:cNvCxnSpPr/>
          <p:nvPr userDrawn="1"/>
        </p:nvCxnSpPr>
        <p:spPr>
          <a:xfrm>
            <a:off x="330200" y="640808"/>
            <a:ext cx="115316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6"/>
          <p:cNvSpPr txBox="1">
            <a:spLocks/>
          </p:cNvSpPr>
          <p:nvPr userDrawn="1"/>
        </p:nvSpPr>
        <p:spPr>
          <a:xfrm>
            <a:off x="8940800" y="6202150"/>
            <a:ext cx="2844800" cy="1825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z="1200" smtClean="0">
                <a:solidFill>
                  <a:prstClr val="black"/>
                </a:solidFill>
              </a:rPr>
              <a:pPr/>
              <a:t>‹#›</a:t>
            </a:fld>
            <a:endParaRPr lang="en-US" sz="1200" dirty="0">
              <a:solidFill>
                <a:prstClr val="black"/>
              </a:solidFill>
            </a:endParaRPr>
          </a:p>
        </p:txBody>
      </p:sp>
      <p:sp>
        <p:nvSpPr>
          <p:cNvPr id="11" name="Title Placeholder 1"/>
          <p:cNvSpPr>
            <a:spLocks noGrp="1"/>
          </p:cNvSpPr>
          <p:nvPr>
            <p:ph type="title"/>
          </p:nvPr>
        </p:nvSpPr>
        <p:spPr>
          <a:xfrm>
            <a:off x="506217" y="179144"/>
            <a:ext cx="11277600"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
        <p:nvSpPr>
          <p:cNvPr id="13" name="Footer Placeholder 4"/>
          <p:cNvSpPr>
            <a:spLocks noGrp="1"/>
          </p:cNvSpPr>
          <p:nvPr>
            <p:ph type="ftr" sz="quarter" idx="3"/>
          </p:nvPr>
        </p:nvSpPr>
        <p:spPr>
          <a:xfrm>
            <a:off x="4165600" y="6194426"/>
            <a:ext cx="38608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Tree>
    <p:extLst>
      <p:ext uri="{BB962C8B-B14F-4D97-AF65-F5344CB8AC3E}">
        <p14:creationId xmlns:p14="http://schemas.microsoft.com/office/powerpoint/2010/main" val="268198990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457200">
              <a:defRPr/>
            </a:pPr>
            <a:endParaRPr lang="en-US" dirty="0">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EEB813-C521-427F-BCF9-820284A6241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08717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457200">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AEF18A-6A38-4520-B3FC-F2271430D32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54624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6.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308467" y="0"/>
            <a:ext cx="7883533"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085" y="2876278"/>
            <a:ext cx="3810115" cy="1105445"/>
          </a:xfrm>
          <a:prstGeom prst="rect">
            <a:avLst/>
          </a:prstGeom>
        </p:spPr>
      </p:pic>
    </p:spTree>
    <p:extLst>
      <p:ext uri="{BB962C8B-B14F-4D97-AF65-F5344CB8AC3E}">
        <p14:creationId xmlns:p14="http://schemas.microsoft.com/office/powerpoint/2010/main" val="4283897219"/>
      </p:ext>
    </p:extLst>
  </p:cSld>
  <p:clrMap bg1="lt1" tx1="dk1" bg2="lt2" tx2="dk2" accent1="accent1" accent2="accent2" accent3="accent3" accent4="accent4" accent5="accent5" accent6="accent6" hlink="hlink" folHlink="folHlink"/>
  <p:sldLayoutIdLst>
    <p:sldLayoutId id="214748366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657600" y="6553200"/>
            <a:ext cx="53848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480800" y="6561139"/>
            <a:ext cx="609600" cy="2127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dirty="0"/>
          </a:p>
        </p:txBody>
      </p:sp>
      <p:cxnSp>
        <p:nvCxnSpPr>
          <p:cNvPr id="7" name="Straight Connector 6"/>
          <p:cNvCxnSpPr/>
          <p:nvPr userDrawn="1"/>
        </p:nvCxnSpPr>
        <p:spPr>
          <a:xfrm>
            <a:off x="101600" y="6477000"/>
            <a:ext cx="79248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926080" y="6477001"/>
            <a:ext cx="9144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600" y="6248400"/>
            <a:ext cx="1575824" cy="457200"/>
          </a:xfrm>
          <a:prstGeom prst="rect">
            <a:avLst/>
          </a:prstGeom>
        </p:spPr>
      </p:pic>
      <p:sp>
        <p:nvSpPr>
          <p:cNvPr id="9" name="TextBox 8"/>
          <p:cNvSpPr txBox="1"/>
          <p:nvPr userDrawn="1"/>
        </p:nvSpPr>
        <p:spPr>
          <a:xfrm>
            <a:off x="72901" y="6553200"/>
            <a:ext cx="943100" cy="253916"/>
          </a:xfrm>
          <a:prstGeom prst="rect">
            <a:avLst/>
          </a:prstGeom>
          <a:noFill/>
        </p:spPr>
        <p:txBody>
          <a:bodyPr wrap="square" rtlCol="0">
            <a:spAutoFit/>
          </a:bodyPr>
          <a:lstStyle/>
          <a:p>
            <a:pPr algn="l"/>
            <a:r>
              <a:rPr lang="en-US" sz="1000" b="1" baseline="0" dirty="0" smtClean="0">
                <a:solidFill>
                  <a:schemeClr val="tx2"/>
                </a:solidFill>
              </a:rPr>
              <a:t>PUBLIC</a:t>
            </a:r>
            <a:endParaRPr lang="en-US" sz="1000" b="1" dirty="0">
              <a:solidFill>
                <a:schemeClr val="tx2"/>
              </a:solidFill>
            </a:endParaRPr>
          </a:p>
        </p:txBody>
      </p:sp>
    </p:spTree>
    <p:extLst>
      <p:ext uri="{BB962C8B-B14F-4D97-AF65-F5344CB8AC3E}">
        <p14:creationId xmlns:p14="http://schemas.microsoft.com/office/powerpoint/2010/main" val="3058975864"/>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userDrawn="1"/>
        </p:nvCxnSpPr>
        <p:spPr>
          <a:xfrm flipH="1">
            <a:off x="1219201" y="2"/>
            <a:ext cx="1" cy="495299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288" y="5257800"/>
            <a:ext cx="1575824" cy="457200"/>
          </a:xfrm>
          <a:prstGeom prst="rect">
            <a:avLst/>
          </a:prstGeom>
        </p:spPr>
      </p:pic>
      <p:cxnSp>
        <p:nvCxnSpPr>
          <p:cNvPr id="12" name="Straight Connector 11"/>
          <p:cNvCxnSpPr/>
          <p:nvPr userDrawn="1"/>
        </p:nvCxnSpPr>
        <p:spPr>
          <a:xfrm flipH="1">
            <a:off x="1219201" y="6019800"/>
            <a:ext cx="1" cy="82296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309337"/>
      </p:ext>
    </p:extLst>
  </p:cSld>
  <p:clrMap bg1="lt1" tx1="dk1" bg2="lt2" tx2="dk2" accent1="accent1" accent2="accent2" accent3="accent3" accent4="accent4" accent5="accent5" accent6="accent6" hlink="hlink" folHlink="folHlink"/>
  <p:sldLayoutIdLst>
    <p:sldLayoutId id="2147483652"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4449" y="-138112"/>
            <a:ext cx="12280900" cy="713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3"/>
          </p:nvPr>
        </p:nvSpPr>
        <p:spPr>
          <a:xfrm>
            <a:off x="4165600" y="5975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5975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5E1B48D-6708-5141-8A45-C2E8F9E83312}" type="slidenum">
              <a:rPr lang="en-US" smtClean="0">
                <a:solidFill>
                  <a:prstClr val="black">
                    <a:tint val="75000"/>
                  </a:prstClr>
                </a:solidFill>
              </a:rPr>
              <a:pPr defTabSz="457200"/>
              <a:t>‹#›</a:t>
            </a:fld>
            <a:endParaRPr lang="en-US" dirty="0">
              <a:solidFill>
                <a:prstClr val="black">
                  <a:tint val="75000"/>
                </a:prstClr>
              </a:solidFill>
            </a:endParaRPr>
          </a:p>
        </p:txBody>
      </p:sp>
      <p:pic>
        <p:nvPicPr>
          <p:cNvPr id="7" name="Picture 6" descr="ERCOT cmyk-01.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44993" y="5975350"/>
            <a:ext cx="1090153" cy="346452"/>
          </a:xfrm>
          <a:prstGeom prst="rect">
            <a:avLst/>
          </a:prstGeom>
        </p:spPr>
      </p:pic>
    </p:spTree>
    <p:extLst>
      <p:ext uri="{BB962C8B-B14F-4D97-AF65-F5344CB8AC3E}">
        <p14:creationId xmlns:p14="http://schemas.microsoft.com/office/powerpoint/2010/main" val="3566126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 id="2147483668" r:id="rId6"/>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9/15/2020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p:cNvSpPr/>
          <p:nvPr userDrawn="1"/>
        </p:nvSpPr>
        <p:spPr>
          <a:xfrm>
            <a:off x="4308467" y="0"/>
            <a:ext cx="7883533"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2085" y="2876278"/>
            <a:ext cx="3810115" cy="1105445"/>
          </a:xfrm>
          <a:prstGeom prst="rect">
            <a:avLst/>
          </a:prstGeom>
        </p:spPr>
      </p:pic>
    </p:spTree>
    <p:extLst>
      <p:ext uri="{BB962C8B-B14F-4D97-AF65-F5344CB8AC3E}">
        <p14:creationId xmlns:p14="http://schemas.microsoft.com/office/powerpoint/2010/main" val="187154672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9/15/2020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cxnSp>
        <p:nvCxnSpPr>
          <p:cNvPr id="7" name="Straight Connector 6"/>
          <p:cNvCxnSpPr/>
          <p:nvPr userDrawn="1"/>
        </p:nvCxnSpPr>
        <p:spPr>
          <a:xfrm flipH="1">
            <a:off x="1219201" y="2"/>
            <a:ext cx="1" cy="495299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31288" y="5257800"/>
            <a:ext cx="1575824" cy="457200"/>
          </a:xfrm>
          <a:prstGeom prst="rect">
            <a:avLst/>
          </a:prstGeom>
        </p:spPr>
      </p:pic>
      <p:cxnSp>
        <p:nvCxnSpPr>
          <p:cNvPr id="9" name="Straight Connector 8"/>
          <p:cNvCxnSpPr/>
          <p:nvPr userDrawn="1"/>
        </p:nvCxnSpPr>
        <p:spPr>
          <a:xfrm flipH="1">
            <a:off x="1219201" y="6019800"/>
            <a:ext cx="1" cy="82296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06418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657600" y="6553200"/>
            <a:ext cx="53848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11480800" y="6561139"/>
            <a:ext cx="609600" cy="2127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101600" y="6477000"/>
            <a:ext cx="79248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926080" y="6477001"/>
            <a:ext cx="9144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600" y="6248400"/>
            <a:ext cx="1575824" cy="457200"/>
          </a:xfrm>
          <a:prstGeom prst="rect">
            <a:avLst/>
          </a:prstGeom>
        </p:spPr>
      </p:pic>
      <p:sp>
        <p:nvSpPr>
          <p:cNvPr id="9" name="TextBox 8"/>
          <p:cNvSpPr txBox="1"/>
          <p:nvPr userDrawn="1"/>
        </p:nvSpPr>
        <p:spPr>
          <a:xfrm>
            <a:off x="72901" y="6553200"/>
            <a:ext cx="943100" cy="253916"/>
          </a:xfrm>
          <a:prstGeom prst="rect">
            <a:avLst/>
          </a:prstGeom>
          <a:noFill/>
        </p:spPr>
        <p:txBody>
          <a:bodyPr wrap="square" rtlCol="0">
            <a:spAutoFit/>
          </a:bodyPr>
          <a:lstStyle/>
          <a:p>
            <a:r>
              <a:rPr lang="en-US" sz="1000" b="1" dirty="0" smtClean="0">
                <a:solidFill>
                  <a:srgbClr val="5B6770"/>
                </a:solidFill>
              </a:rPr>
              <a:t>PUBLIC</a:t>
            </a:r>
            <a:endParaRPr lang="en-US" sz="1000" b="1" dirty="0">
              <a:solidFill>
                <a:srgbClr val="5B6770"/>
              </a:solidFill>
            </a:endParaRPr>
          </a:p>
        </p:txBody>
      </p:sp>
    </p:spTree>
    <p:extLst>
      <p:ext uri="{BB962C8B-B14F-4D97-AF65-F5344CB8AC3E}">
        <p14:creationId xmlns:p14="http://schemas.microsoft.com/office/powerpoint/2010/main" val="1942057249"/>
      </p:ext>
    </p:extLst>
  </p:cSld>
  <p:clrMap bg1="lt1" tx1="dk1" bg2="lt2" tx2="dk2" accent1="accent1" accent2="accent2" accent3="accent3" accent4="accent4" accent5="accent5" accent6="accent6" hlink="hlink" folHlink="folHlink"/>
  <p:sldLayoutIdLst>
    <p:sldLayoutId id="2147483695" r:id="rId1"/>
    <p:sldLayoutId id="2147483696"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an.allgower@ercot.com"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hyperlink" Target="mailto:EOP@ercot.com" TargetMode="External"/><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0" y="1828801"/>
            <a:ext cx="4572000" cy="3293209"/>
          </a:xfrm>
          <a:prstGeom prst="rect">
            <a:avLst/>
          </a:prstGeom>
        </p:spPr>
        <p:txBody>
          <a:bodyPr>
            <a:spAutoFit/>
          </a:bodyPr>
          <a:lstStyle/>
          <a:p>
            <a:pPr>
              <a:defRPr/>
            </a:pPr>
            <a:r>
              <a:rPr lang="en-US" sz="2800" b="1" kern="0" dirty="0" smtClean="0">
                <a:solidFill>
                  <a:prstClr val="black"/>
                </a:solidFill>
              </a:rPr>
              <a:t>Gas Electric Working Group</a:t>
            </a:r>
            <a:endParaRPr lang="en-US" sz="2800" b="1" kern="0" dirty="0">
              <a:solidFill>
                <a:prstClr val="black"/>
              </a:solidFill>
            </a:endParaRPr>
          </a:p>
          <a:p>
            <a:pPr>
              <a:defRPr/>
            </a:pPr>
            <a:r>
              <a:rPr lang="en-US" sz="2600" kern="0" dirty="0">
                <a:solidFill>
                  <a:prstClr val="black"/>
                </a:solidFill>
              </a:rPr>
              <a:t>September </a:t>
            </a:r>
            <a:r>
              <a:rPr lang="en-US" sz="2600" kern="0" dirty="0" smtClean="0">
                <a:solidFill>
                  <a:prstClr val="black"/>
                </a:solidFill>
              </a:rPr>
              <a:t>18, 2020</a:t>
            </a:r>
            <a:endParaRPr lang="en-US" sz="2600" kern="0" dirty="0">
              <a:solidFill>
                <a:prstClr val="black"/>
              </a:solidFill>
            </a:endParaRPr>
          </a:p>
          <a:p>
            <a:pPr>
              <a:defRPr/>
            </a:pPr>
            <a:endParaRPr lang="en-US" sz="2600" kern="0" dirty="0">
              <a:solidFill>
                <a:prstClr val="black"/>
              </a:solidFill>
            </a:endParaRPr>
          </a:p>
          <a:p>
            <a:pPr>
              <a:defRPr/>
            </a:pPr>
            <a:r>
              <a:rPr lang="en-US" sz="2600" kern="0" dirty="0">
                <a:solidFill>
                  <a:prstClr val="black"/>
                </a:solidFill>
              </a:rPr>
              <a:t>Alan H. Allgower</a:t>
            </a:r>
          </a:p>
          <a:p>
            <a:pPr>
              <a:defRPr/>
            </a:pPr>
            <a:r>
              <a:rPr lang="en-US" sz="2600" kern="0" dirty="0">
                <a:solidFill>
                  <a:prstClr val="black"/>
                </a:solidFill>
              </a:rPr>
              <a:t>Operations Analyst, Senior</a:t>
            </a:r>
          </a:p>
          <a:p>
            <a:pPr>
              <a:defRPr/>
            </a:pPr>
            <a:r>
              <a:rPr lang="en-US" sz="2600" kern="0" dirty="0">
                <a:solidFill>
                  <a:prstClr val="black"/>
                </a:solidFill>
                <a:hlinkClick r:id="rId3"/>
              </a:rPr>
              <a:t>alan.allgower@ercot.com</a:t>
            </a:r>
            <a:endParaRPr lang="en-US" sz="2600" kern="0" dirty="0">
              <a:solidFill>
                <a:prstClr val="black"/>
              </a:solidFill>
            </a:endParaRPr>
          </a:p>
          <a:p>
            <a:pPr>
              <a:defRPr/>
            </a:pPr>
            <a:r>
              <a:rPr lang="en-US" sz="2600" kern="0" dirty="0">
                <a:solidFill>
                  <a:prstClr val="black"/>
                </a:solidFill>
              </a:rPr>
              <a:t>512-248-4613 (o)</a:t>
            </a:r>
          </a:p>
          <a:p>
            <a:pPr>
              <a:defRPr/>
            </a:pPr>
            <a:endParaRPr lang="en-US" sz="2600" kern="0" dirty="0">
              <a:solidFill>
                <a:prstClr val="black"/>
              </a:solidFill>
            </a:endParaRPr>
          </a:p>
        </p:txBody>
      </p:sp>
    </p:spTree>
    <p:extLst>
      <p:ext uri="{BB962C8B-B14F-4D97-AF65-F5344CB8AC3E}">
        <p14:creationId xmlns:p14="http://schemas.microsoft.com/office/powerpoint/2010/main" val="3792418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3682"/>
            <a:ext cx="9829800" cy="518318"/>
          </a:xfrm>
        </p:spPr>
        <p:txBody>
          <a:bodyPr/>
          <a:lstStyle/>
          <a:p>
            <a:r>
              <a:rPr lang="en-US" dirty="0"/>
              <a:t>N</a:t>
            </a:r>
            <a:r>
              <a:rPr lang="en-US" dirty="0" smtClean="0"/>
              <a:t>atural gas portion of ERCOT spot checks</a:t>
            </a:r>
            <a:endParaRPr lang="en-US" dirty="0"/>
          </a:p>
        </p:txBody>
      </p:sp>
      <p:sp>
        <p:nvSpPr>
          <p:cNvPr id="3" name="Content Placeholder 2"/>
          <p:cNvSpPr>
            <a:spLocks noGrp="1"/>
          </p:cNvSpPr>
          <p:nvPr>
            <p:ph idx="1"/>
          </p:nvPr>
        </p:nvSpPr>
        <p:spPr>
          <a:xfrm>
            <a:off x="533400" y="762000"/>
            <a:ext cx="10947400" cy="5410200"/>
          </a:xfrm>
        </p:spPr>
        <p:txBody>
          <a:bodyPr/>
          <a:lstStyle/>
          <a:p>
            <a:pPr lvl="1" fontAlgn="base">
              <a:spcAft>
                <a:spcPct val="0"/>
              </a:spcAft>
              <a:buFont typeface="Wingdings" panose="05000000000000000000" pitchFamily="2" charset="2"/>
              <a:buChar char="ü"/>
            </a:pPr>
            <a:r>
              <a:rPr lang="en-US" sz="2400" kern="0" dirty="0" smtClean="0">
                <a:solidFill>
                  <a:srgbClr val="000000"/>
                </a:solidFill>
              </a:rPr>
              <a:t>Preparations needed in gas yard prior to winter.</a:t>
            </a:r>
          </a:p>
          <a:p>
            <a:pPr lvl="1" fontAlgn="base">
              <a:spcAft>
                <a:spcPct val="0"/>
              </a:spcAft>
              <a:buFont typeface="Wingdings" panose="05000000000000000000" pitchFamily="2" charset="2"/>
              <a:buChar char="ü"/>
            </a:pPr>
            <a:r>
              <a:rPr lang="en-US" sz="2400" kern="0" dirty="0" smtClean="0">
                <a:solidFill>
                  <a:srgbClr val="000000"/>
                </a:solidFill>
              </a:rPr>
              <a:t>Alternate gas supplies that can be used during curtailments.</a:t>
            </a:r>
          </a:p>
          <a:p>
            <a:pPr lvl="1" fontAlgn="base">
              <a:spcAft>
                <a:spcPct val="0"/>
              </a:spcAft>
              <a:buFont typeface="Wingdings" panose="05000000000000000000" pitchFamily="2" charset="2"/>
              <a:buChar char="ü"/>
            </a:pPr>
            <a:r>
              <a:rPr lang="en-US" sz="2400" kern="0" dirty="0" smtClean="0">
                <a:solidFill>
                  <a:srgbClr val="000000"/>
                </a:solidFill>
              </a:rPr>
              <a:t>Communicating curtailments to ERCOT.</a:t>
            </a:r>
          </a:p>
          <a:p>
            <a:pPr lvl="1" fontAlgn="base">
              <a:spcAft>
                <a:spcPct val="0"/>
              </a:spcAft>
              <a:buFont typeface="Wingdings" panose="05000000000000000000" pitchFamily="2" charset="2"/>
              <a:buChar char="ü"/>
            </a:pPr>
            <a:r>
              <a:rPr lang="en-US" sz="2400" kern="0" dirty="0" smtClean="0">
                <a:solidFill>
                  <a:srgbClr val="000000"/>
                </a:solidFill>
              </a:rPr>
              <a:t>Sensing lines for main gas supply regulators.</a:t>
            </a:r>
          </a:p>
          <a:p>
            <a:pPr lvl="3" fontAlgn="base">
              <a:spcAft>
                <a:spcPct val="0"/>
              </a:spcAft>
              <a:buFont typeface="Arial" panose="020B0604020202020204" pitchFamily="34" charset="0"/>
              <a:buChar char="•"/>
            </a:pPr>
            <a:r>
              <a:rPr lang="en-US" sz="1800" kern="0" dirty="0" smtClean="0">
                <a:solidFill>
                  <a:srgbClr val="000000"/>
                </a:solidFill>
              </a:rPr>
              <a:t>Recently, a plant experienced an instance of frozen instrument air to main gas supply. regulator.</a:t>
            </a:r>
          </a:p>
          <a:p>
            <a:pPr lvl="3" fontAlgn="base">
              <a:spcAft>
                <a:spcPct val="0"/>
              </a:spcAft>
              <a:buFont typeface="Arial" panose="020B0604020202020204" pitchFamily="34" charset="0"/>
              <a:buChar char="•"/>
            </a:pPr>
            <a:endParaRPr lang="en-US" sz="1800" kern="0" dirty="0" smtClean="0">
              <a:solidFill>
                <a:srgbClr val="000000"/>
              </a:solidFill>
            </a:endParaRPr>
          </a:p>
          <a:p>
            <a:pPr lvl="2" fontAlgn="base">
              <a:spcAft>
                <a:spcPct val="0"/>
              </a:spcAft>
              <a:buFont typeface="Wingdings" panose="05000000000000000000" pitchFamily="2" charset="2"/>
              <a:buChar char="ü"/>
            </a:pPr>
            <a:endParaRPr lang="en-US" sz="2200" kern="0" dirty="0" smtClean="0">
              <a:solidFill>
                <a:srgbClr val="000000"/>
              </a:solidFill>
            </a:endParaRPr>
          </a:p>
          <a:p>
            <a:pPr lvl="2" fontAlgn="base">
              <a:spcAft>
                <a:spcPct val="0"/>
              </a:spcAft>
              <a:buFont typeface="Wingdings" panose="05000000000000000000" pitchFamily="2" charset="2"/>
              <a:buChar char="ü"/>
            </a:pPr>
            <a:endParaRPr lang="en-US" sz="2200" kern="0" dirty="0" smtClean="0">
              <a:solidFill>
                <a:srgbClr val="000000"/>
              </a:solidFill>
            </a:endParaRPr>
          </a:p>
          <a:p>
            <a:pPr marL="0" indent="0">
              <a:buNone/>
            </a:pP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10</a:t>
            </a:fld>
            <a:endParaRPr lang="en-US" dirty="0"/>
          </a:p>
        </p:txBody>
      </p:sp>
      <p:pic>
        <p:nvPicPr>
          <p:cNvPr id="6" name="Picture 5"/>
          <p:cNvPicPr>
            <a:picLocks noChangeAspect="1"/>
          </p:cNvPicPr>
          <p:nvPr/>
        </p:nvPicPr>
        <p:blipFill>
          <a:blip r:embed="rId3"/>
          <a:stretch>
            <a:fillRect/>
          </a:stretch>
        </p:blipFill>
        <p:spPr>
          <a:xfrm>
            <a:off x="2057400" y="2819400"/>
            <a:ext cx="4800600" cy="3352800"/>
          </a:xfrm>
          <a:prstGeom prst="rect">
            <a:avLst/>
          </a:prstGeom>
        </p:spPr>
      </p:pic>
    </p:spTree>
    <p:extLst>
      <p:ext uri="{BB962C8B-B14F-4D97-AF65-F5344CB8AC3E}">
        <p14:creationId xmlns:p14="http://schemas.microsoft.com/office/powerpoint/2010/main" val="39586220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43682"/>
            <a:ext cx="11277600" cy="518318"/>
          </a:xfrm>
        </p:spPr>
        <p:txBody>
          <a:bodyPr/>
          <a:lstStyle/>
          <a:p>
            <a:r>
              <a:rPr lang="en-US" dirty="0" smtClean="0"/>
              <a:t>Resistance temperature detector (RTD) failure – lesson learned</a:t>
            </a:r>
            <a:endParaRPr lang="en-US" dirty="0"/>
          </a:p>
        </p:txBody>
      </p:sp>
      <p:sp>
        <p:nvSpPr>
          <p:cNvPr id="3" name="Content Placeholder 2"/>
          <p:cNvSpPr>
            <a:spLocks noGrp="1"/>
          </p:cNvSpPr>
          <p:nvPr>
            <p:ph idx="1"/>
          </p:nvPr>
        </p:nvSpPr>
        <p:spPr>
          <a:xfrm>
            <a:off x="406400" y="914400"/>
            <a:ext cx="11379200" cy="5230368"/>
          </a:xfrm>
        </p:spPr>
        <p:txBody>
          <a:bodyPr/>
          <a:lstStyle/>
          <a:p>
            <a:r>
              <a:rPr lang="en-US" sz="2000" dirty="0" smtClean="0"/>
              <a:t>During the cold front on November 12, 2019 a CT experienced a trip due to transition steam flow showing a high reading.</a:t>
            </a:r>
          </a:p>
          <a:p>
            <a:r>
              <a:rPr lang="en-US" sz="2000" dirty="0" smtClean="0"/>
              <a:t>Inspection </a:t>
            </a:r>
            <a:r>
              <a:rPr lang="en-US" sz="2000" dirty="0"/>
              <a:t>of the transmitter </a:t>
            </a:r>
            <a:r>
              <a:rPr lang="en-US" sz="2000" dirty="0" smtClean="0"/>
              <a:t>box </a:t>
            </a:r>
            <a:r>
              <a:rPr lang="en-US" sz="2000" dirty="0"/>
              <a:t>showed that the heater and heat trace was not </a:t>
            </a:r>
            <a:r>
              <a:rPr lang="en-US" sz="2000" dirty="0" smtClean="0"/>
              <a:t>energized.</a:t>
            </a:r>
          </a:p>
          <a:p>
            <a:pPr lvl="1"/>
            <a:r>
              <a:rPr lang="en-US" sz="1600" dirty="0" smtClean="0"/>
              <a:t>I&amp;C technician found </a:t>
            </a:r>
            <a:r>
              <a:rPr lang="en-US" sz="1600" dirty="0"/>
              <a:t>that the RTD that senses the ambient temperature </a:t>
            </a:r>
            <a:r>
              <a:rPr lang="en-US" sz="1600" dirty="0" smtClean="0"/>
              <a:t>for the heat </a:t>
            </a:r>
            <a:r>
              <a:rPr lang="en-US" sz="1600" dirty="0"/>
              <a:t>trace panel had failed</a:t>
            </a:r>
            <a:r>
              <a:rPr lang="en-US" sz="1600" dirty="0" smtClean="0"/>
              <a:t>.</a:t>
            </a:r>
          </a:p>
          <a:p>
            <a:pPr lvl="1"/>
            <a:r>
              <a:rPr lang="en-US" sz="1600" dirty="0" smtClean="0"/>
              <a:t>RTD measures ambient temperature to energize heat trace circuits.</a:t>
            </a:r>
            <a:r>
              <a:rPr lang="en-US" sz="1600" dirty="0"/>
              <a:t> </a:t>
            </a:r>
            <a:endParaRPr lang="en-US" sz="1600" dirty="0" smtClean="0"/>
          </a:p>
          <a:p>
            <a:pPr lvl="1"/>
            <a:r>
              <a:rPr lang="en-US" sz="1600" dirty="0" smtClean="0"/>
              <a:t>Manufacturer </a:t>
            </a:r>
            <a:r>
              <a:rPr lang="en-US" sz="1600" dirty="0"/>
              <a:t>default for a RTD failure is to </a:t>
            </a:r>
            <a:r>
              <a:rPr lang="en-US" sz="1600" dirty="0" smtClean="0"/>
              <a:t>de-energize heat </a:t>
            </a:r>
            <a:r>
              <a:rPr lang="en-US" sz="1600" dirty="0"/>
              <a:t>trace circuits. </a:t>
            </a:r>
            <a:endParaRPr lang="en-US" sz="1600" dirty="0" smtClean="0"/>
          </a:p>
          <a:p>
            <a:r>
              <a:rPr lang="en-US" sz="2000" dirty="0" smtClean="0"/>
              <a:t>It was also discovered that the thermometer that measures inside transmitter box temperature was reading 15DegF higher than enclosure temperature. This temperature is recorded by operators on rounds and gave the operator a false reading.</a:t>
            </a:r>
          </a:p>
          <a:p>
            <a:r>
              <a:rPr lang="en-US" sz="2000" dirty="0" smtClean="0"/>
              <a:t>Corrective action:</a:t>
            </a:r>
          </a:p>
          <a:p>
            <a:pPr lvl="1"/>
            <a:r>
              <a:rPr lang="en-US" sz="1600" dirty="0" smtClean="0"/>
              <a:t>RTD replaced on all heat trace panels of this type.</a:t>
            </a:r>
          </a:p>
          <a:p>
            <a:pPr lvl="1"/>
            <a:r>
              <a:rPr lang="en-US" sz="1600" dirty="0"/>
              <a:t>A</a:t>
            </a:r>
            <a:r>
              <a:rPr lang="en-US" sz="1600" dirty="0" smtClean="0"/>
              <a:t>ll heat trace panels of this type were re-programmed to energize heat trace circuits for an RTD failure.</a:t>
            </a:r>
          </a:p>
          <a:p>
            <a:pPr lvl="1"/>
            <a:r>
              <a:rPr lang="en-US" sz="1600" dirty="0" smtClean="0"/>
              <a:t>All transmitter box thermometers that measure the inside temperature have been replaced.</a:t>
            </a:r>
          </a:p>
          <a:p>
            <a:pPr lvl="1"/>
            <a:r>
              <a:rPr lang="en-US" sz="1600" dirty="0"/>
              <a:t>During the spring 2020 </a:t>
            </a:r>
            <a:r>
              <a:rPr lang="en-US" sz="1600" dirty="0" smtClean="0"/>
              <a:t>outage, GMS was upgraded to telemeter internal box temperatures for all critical transmitters into </a:t>
            </a:r>
            <a:r>
              <a:rPr lang="en-US" sz="1600" dirty="0"/>
              <a:t>the control system for </a:t>
            </a:r>
            <a:r>
              <a:rPr lang="en-US" sz="1600" dirty="0" smtClean="0"/>
              <a:t>monitoring by the control room operators.</a:t>
            </a:r>
          </a:p>
          <a:p>
            <a:r>
              <a:rPr lang="en-US" sz="2000" dirty="0" smtClean="0"/>
              <a:t>Lessons learned shared with the remainder of company fleet. </a:t>
            </a:r>
          </a:p>
          <a:p>
            <a:endParaRPr lang="en-US" sz="1800" dirty="0" smtClean="0"/>
          </a:p>
        </p:txBody>
      </p:sp>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11</a:t>
            </a:fld>
            <a:endParaRPr lang="en-US" dirty="0">
              <a:solidFill>
                <a:prstClr val="black">
                  <a:tint val="75000"/>
                </a:prstClr>
              </a:solidFill>
            </a:endParaRPr>
          </a:p>
        </p:txBody>
      </p:sp>
    </p:spTree>
    <p:extLst>
      <p:ext uri="{BB962C8B-B14F-4D97-AF65-F5344CB8AC3E}">
        <p14:creationId xmlns:p14="http://schemas.microsoft.com/office/powerpoint/2010/main" val="1192121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43682"/>
            <a:ext cx="11277600" cy="518318"/>
          </a:xfrm>
        </p:spPr>
        <p:txBody>
          <a:bodyPr/>
          <a:lstStyle/>
          <a:p>
            <a:r>
              <a:rPr lang="en-US" dirty="0" smtClean="0"/>
              <a:t>Heat trace panel – resistance temperature detector (RTD) failure</a:t>
            </a:r>
            <a:endParaRPr lang="en-US" dirty="0"/>
          </a:p>
        </p:txBody>
      </p:sp>
      <p:pic>
        <p:nvPicPr>
          <p:cNvPr id="5" name="Content Placeholder 4"/>
          <p:cNvPicPr>
            <a:picLocks noGrp="1" noChangeAspect="1"/>
          </p:cNvPicPr>
          <p:nvPr>
            <p:ph idx="1"/>
          </p:nvPr>
        </p:nvPicPr>
        <p:blipFill>
          <a:blip r:embed="rId2"/>
          <a:stretch>
            <a:fillRect/>
          </a:stretch>
        </p:blipFill>
        <p:spPr>
          <a:xfrm>
            <a:off x="609600" y="914400"/>
            <a:ext cx="10973751" cy="4950381"/>
          </a:xfrm>
          <a:prstGeom prst="rect">
            <a:avLst/>
          </a:prstGeom>
        </p:spPr>
      </p:pic>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12</a:t>
            </a:fld>
            <a:endParaRPr lang="en-US" dirty="0">
              <a:solidFill>
                <a:prstClr val="black">
                  <a:tint val="75000"/>
                </a:prstClr>
              </a:solidFill>
            </a:endParaRPr>
          </a:p>
        </p:txBody>
      </p:sp>
      <p:sp>
        <p:nvSpPr>
          <p:cNvPr id="7" name="Oval 6"/>
          <p:cNvSpPr/>
          <p:nvPr/>
        </p:nvSpPr>
        <p:spPr>
          <a:xfrm>
            <a:off x="8001000" y="3400129"/>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9" name="Straight Arrow Connector 8"/>
          <p:cNvCxnSpPr/>
          <p:nvPr/>
        </p:nvCxnSpPr>
        <p:spPr>
          <a:xfrm>
            <a:off x="8001000" y="762000"/>
            <a:ext cx="381000" cy="2638129"/>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863441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504092" y="304800"/>
            <a:ext cx="10976707" cy="533400"/>
          </a:xfrm>
        </p:spPr>
        <p:txBody>
          <a:bodyPr/>
          <a:lstStyle/>
          <a:p>
            <a:r>
              <a:rPr lang="en-US" altLang="en-US" sz="2500" dirty="0" smtClean="0"/>
              <a:t>Common causes of transmitter manifolds and/or sensing lines freezing</a:t>
            </a:r>
            <a:r>
              <a:rPr lang="en-US" altLang="en-US" dirty="0"/>
              <a:t/>
            </a:r>
            <a:br>
              <a:rPr lang="en-US" altLang="en-US" dirty="0"/>
            </a:br>
            <a:endParaRPr lang="en-US" altLang="en-US" dirty="0" smtClean="0"/>
          </a:p>
        </p:txBody>
      </p:sp>
      <p:sp>
        <p:nvSpPr>
          <p:cNvPr id="18435" name="Content Placeholder 2"/>
          <p:cNvSpPr>
            <a:spLocks noGrp="1"/>
          </p:cNvSpPr>
          <p:nvPr>
            <p:ph idx="1"/>
          </p:nvPr>
        </p:nvSpPr>
        <p:spPr>
          <a:xfrm>
            <a:off x="380999" y="1032669"/>
            <a:ext cx="11099801" cy="5334000"/>
          </a:xfrm>
        </p:spPr>
        <p:txBody>
          <a:bodyPr/>
          <a:lstStyle/>
          <a:p>
            <a:pPr lvl="1">
              <a:buClr>
                <a:schemeClr val="tx1"/>
              </a:buClr>
              <a:buFont typeface="Arial" panose="020B0604020202020204" pitchFamily="34" charset="0"/>
              <a:buChar char="•"/>
              <a:defRPr/>
            </a:pPr>
            <a:r>
              <a:rPr lang="en-US" altLang="en-US" sz="2400" dirty="0" smtClean="0"/>
              <a:t>Tripped </a:t>
            </a:r>
            <a:r>
              <a:rPr lang="en-US" altLang="en-US" sz="2400" dirty="0"/>
              <a:t>heat trace circuit breaker.</a:t>
            </a:r>
          </a:p>
          <a:p>
            <a:pPr lvl="1">
              <a:buClr>
                <a:schemeClr val="tx1"/>
              </a:buClr>
              <a:buFont typeface="Arial" panose="020B0604020202020204" pitchFamily="34" charset="0"/>
              <a:buChar char="•"/>
              <a:defRPr/>
            </a:pPr>
            <a:r>
              <a:rPr lang="en-US" altLang="en-US" sz="2400" dirty="0"/>
              <a:t>Blown fuse in heat trace panel.</a:t>
            </a:r>
          </a:p>
          <a:p>
            <a:pPr lvl="1">
              <a:buClr>
                <a:schemeClr val="tx1"/>
              </a:buClr>
              <a:buFont typeface="Arial" panose="020B0604020202020204" pitchFamily="34" charset="0"/>
              <a:buChar char="•"/>
              <a:defRPr/>
            </a:pPr>
            <a:r>
              <a:rPr lang="en-US" altLang="en-US" sz="2400" dirty="0"/>
              <a:t>Contractor error when terminating heat trace after testing.</a:t>
            </a:r>
          </a:p>
          <a:p>
            <a:pPr lvl="1">
              <a:buClr>
                <a:schemeClr val="tx1"/>
              </a:buClr>
              <a:buFont typeface="Arial" panose="020B0604020202020204" pitchFamily="34" charset="0"/>
              <a:buChar char="•"/>
              <a:defRPr/>
            </a:pPr>
            <a:r>
              <a:rPr lang="en-US" altLang="en-US" sz="2400" dirty="0"/>
              <a:t>Insulating contractor damage to heat trace. </a:t>
            </a:r>
          </a:p>
          <a:p>
            <a:pPr lvl="1">
              <a:buClr>
                <a:schemeClr val="tx1"/>
              </a:buClr>
              <a:buFont typeface="Arial" panose="020B0604020202020204" pitchFamily="34" charset="0"/>
              <a:buChar char="•"/>
              <a:defRPr/>
            </a:pPr>
            <a:r>
              <a:rPr lang="en-US" altLang="en-US" sz="2400" dirty="0"/>
              <a:t>Section of heat trace not functioning.</a:t>
            </a:r>
          </a:p>
          <a:p>
            <a:pPr lvl="1">
              <a:buClr>
                <a:schemeClr val="tx1"/>
              </a:buClr>
              <a:buFont typeface="Arial" panose="020B0604020202020204" pitchFamily="34" charset="0"/>
              <a:buChar char="•"/>
              <a:defRPr/>
            </a:pPr>
            <a:r>
              <a:rPr lang="en-US" altLang="en-US" sz="2400" dirty="0"/>
              <a:t>Incorrect heat trace for application. </a:t>
            </a:r>
            <a:endParaRPr lang="en-US" altLang="en-US" sz="2400" dirty="0" smtClean="0"/>
          </a:p>
          <a:p>
            <a:pPr lvl="1">
              <a:buClr>
                <a:schemeClr val="tx1"/>
              </a:buClr>
              <a:buFont typeface="Arial" panose="020B0604020202020204" pitchFamily="34" charset="0"/>
              <a:buChar char="•"/>
              <a:defRPr/>
            </a:pPr>
            <a:r>
              <a:rPr lang="en-US" altLang="en-US" sz="2400" dirty="0" smtClean="0"/>
              <a:t>Heat </a:t>
            </a:r>
            <a:r>
              <a:rPr lang="en-US" altLang="en-US" sz="2400" dirty="0"/>
              <a:t>trace open ended and not grounded</a:t>
            </a:r>
            <a:r>
              <a:rPr lang="en-US" altLang="en-US" sz="2400" dirty="0" smtClean="0"/>
              <a:t>.</a:t>
            </a:r>
            <a:endParaRPr lang="en-US" altLang="en-US" sz="2400" dirty="0"/>
          </a:p>
          <a:p>
            <a:pPr lvl="1">
              <a:buClr>
                <a:schemeClr val="tx1"/>
              </a:buClr>
              <a:buFont typeface="Arial" panose="020B0604020202020204" pitchFamily="34" charset="0"/>
              <a:buChar char="•"/>
              <a:defRPr/>
            </a:pPr>
            <a:r>
              <a:rPr lang="en-US" altLang="en-US" sz="2400" dirty="0" smtClean="0"/>
              <a:t>Transmitter </a:t>
            </a:r>
            <a:r>
              <a:rPr lang="en-US" altLang="en-US" sz="2400" dirty="0"/>
              <a:t>cabinet heater not functioning.</a:t>
            </a:r>
          </a:p>
          <a:p>
            <a:pPr lvl="1">
              <a:buClr>
                <a:schemeClr val="tx1"/>
              </a:buClr>
              <a:buFont typeface="Arial" panose="020B0604020202020204" pitchFamily="34" charset="0"/>
              <a:buChar char="•"/>
              <a:defRPr/>
            </a:pPr>
            <a:r>
              <a:rPr lang="en-US" altLang="en-US" sz="2400" dirty="0"/>
              <a:t>Poor </a:t>
            </a:r>
            <a:r>
              <a:rPr lang="en-US" altLang="en-US" sz="2400" dirty="0" smtClean="0"/>
              <a:t>or lack of wind </a:t>
            </a:r>
            <a:r>
              <a:rPr lang="en-US" altLang="en-US" sz="2400" dirty="0"/>
              <a:t>break measures.</a:t>
            </a:r>
          </a:p>
          <a:p>
            <a:pPr lvl="1">
              <a:buClr>
                <a:schemeClr val="tx1"/>
              </a:buClr>
              <a:buFont typeface="Arial" panose="020B0604020202020204" pitchFamily="34" charset="0"/>
              <a:buChar char="•"/>
              <a:defRPr/>
            </a:pPr>
            <a:r>
              <a:rPr lang="en-US" altLang="en-US" sz="2400" dirty="0"/>
              <a:t>Transmitter(s) exposed to the elements</a:t>
            </a:r>
            <a:r>
              <a:rPr lang="en-US" altLang="en-US" sz="2400" dirty="0" smtClean="0"/>
              <a:t>.</a:t>
            </a:r>
          </a:p>
          <a:p>
            <a:pPr lvl="1">
              <a:buClr>
                <a:schemeClr val="tx1"/>
              </a:buClr>
              <a:buFont typeface="Arial" panose="020B0604020202020204" pitchFamily="34" charset="0"/>
              <a:buChar char="•"/>
              <a:defRPr/>
            </a:pPr>
            <a:r>
              <a:rPr lang="en-US" altLang="en-US" sz="2400" dirty="0" smtClean="0"/>
              <a:t>Gaps in insulation.</a:t>
            </a:r>
          </a:p>
          <a:p>
            <a:pPr lvl="1">
              <a:buClr>
                <a:schemeClr val="tx1"/>
              </a:buClr>
              <a:buFont typeface="Wingdings" panose="05000000000000000000" pitchFamily="2" charset="2"/>
              <a:buChar char="Ø"/>
              <a:defRPr/>
            </a:pPr>
            <a:endParaRPr lang="en-US" altLang="en-US" sz="2000" dirty="0"/>
          </a:p>
          <a:p>
            <a:pPr marL="0" indent="0">
              <a:buClr>
                <a:schemeClr val="tx1"/>
              </a:buClr>
              <a:buNone/>
              <a:defRPr/>
            </a:pPr>
            <a:endParaRPr lang="en-US" altLang="en-US" sz="2400" i="1" dirty="0"/>
          </a:p>
          <a:p>
            <a:pPr marL="0" indent="0">
              <a:buClr>
                <a:schemeClr val="tx1"/>
              </a:buClr>
              <a:buNone/>
              <a:defRPr/>
            </a:pPr>
            <a:endParaRPr lang="en-US" altLang="en-US" sz="2400" i="1" dirty="0"/>
          </a:p>
          <a:p>
            <a:pPr>
              <a:buClr>
                <a:schemeClr val="tx1"/>
              </a:buClr>
              <a:defRPr/>
            </a:pPr>
            <a:endParaRPr lang="en-US" altLang="en-US" sz="2400" dirty="0"/>
          </a:p>
        </p:txBody>
      </p:sp>
      <p:sp>
        <p:nvSpPr>
          <p:cNvPr id="2" name="Slide Number Placeholder 1"/>
          <p:cNvSpPr>
            <a:spLocks noGrp="1"/>
          </p:cNvSpPr>
          <p:nvPr>
            <p:ph type="sldNum" sz="quarter" idx="4"/>
          </p:nvPr>
        </p:nvSpPr>
        <p:spPr/>
        <p:txBody>
          <a:bodyPr/>
          <a:lstStyle/>
          <a:p>
            <a:fld id="{1D93BD3E-1E9A-4970-A6F7-E7AC52762E0C}" type="slidenum">
              <a:rPr lang="en-US" smtClean="0">
                <a:solidFill>
                  <a:prstClr val="black">
                    <a:tint val="75000"/>
                  </a:prstClr>
                </a:solidFill>
              </a:rPr>
              <a:pPr/>
              <a:t>13</a:t>
            </a:fld>
            <a:endParaRPr lang="en-US" dirty="0">
              <a:solidFill>
                <a:prstClr val="black">
                  <a:tint val="75000"/>
                </a:prstClr>
              </a:solidFill>
            </a:endParaRPr>
          </a:p>
        </p:txBody>
      </p:sp>
    </p:spTree>
    <p:extLst>
      <p:ext uri="{BB962C8B-B14F-4D97-AF65-F5344CB8AC3E}">
        <p14:creationId xmlns:p14="http://schemas.microsoft.com/office/powerpoint/2010/main" val="25223952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43682"/>
            <a:ext cx="11277600" cy="518318"/>
          </a:xfrm>
        </p:spPr>
        <p:txBody>
          <a:bodyPr/>
          <a:lstStyle/>
          <a:p>
            <a:r>
              <a:rPr lang="en-US" dirty="0">
                <a:solidFill>
                  <a:srgbClr val="00ACC8"/>
                </a:solidFill>
              </a:rPr>
              <a:t>What have we learned since February 2011?</a:t>
            </a:r>
            <a:endParaRPr lang="en-US" dirty="0"/>
          </a:p>
        </p:txBody>
      </p:sp>
      <p:sp>
        <p:nvSpPr>
          <p:cNvPr id="3" name="Content Placeholder 2"/>
          <p:cNvSpPr>
            <a:spLocks noGrp="1"/>
          </p:cNvSpPr>
          <p:nvPr>
            <p:ph idx="1"/>
          </p:nvPr>
        </p:nvSpPr>
        <p:spPr>
          <a:xfrm>
            <a:off x="423985" y="990600"/>
            <a:ext cx="11361615" cy="5105400"/>
          </a:xfrm>
        </p:spPr>
        <p:txBody>
          <a:bodyPr/>
          <a:lstStyle/>
          <a:p>
            <a:pPr lvl="0">
              <a:buFont typeface="Wingdings" panose="05000000000000000000" pitchFamily="2" charset="2"/>
              <a:buChar char="ü"/>
            </a:pPr>
            <a:r>
              <a:rPr lang="en-US" sz="2000" dirty="0">
                <a:solidFill>
                  <a:prstClr val="black"/>
                </a:solidFill>
              </a:rPr>
              <a:t>Identify critical </a:t>
            </a:r>
            <a:r>
              <a:rPr lang="en-US" sz="2000" dirty="0" smtClean="0">
                <a:solidFill>
                  <a:prstClr val="black"/>
                </a:solidFill>
              </a:rPr>
              <a:t>components if frozen, will </a:t>
            </a:r>
            <a:r>
              <a:rPr lang="en-US" sz="2000" dirty="0">
                <a:solidFill>
                  <a:prstClr val="black"/>
                </a:solidFill>
              </a:rPr>
              <a:t>derate, trip or fail to start the unit </a:t>
            </a:r>
            <a:r>
              <a:rPr lang="en-US" sz="2000" dirty="0" smtClean="0">
                <a:solidFill>
                  <a:prstClr val="black"/>
                </a:solidFill>
              </a:rPr>
              <a:t>and </a:t>
            </a:r>
            <a:r>
              <a:rPr lang="en-US" sz="2000" dirty="0">
                <a:solidFill>
                  <a:prstClr val="black"/>
                </a:solidFill>
              </a:rPr>
              <a:t>incorporate the </a:t>
            </a:r>
            <a:r>
              <a:rPr lang="en-US" sz="2000" dirty="0" smtClean="0">
                <a:solidFill>
                  <a:prstClr val="black"/>
                </a:solidFill>
              </a:rPr>
              <a:t>measures to prevent from freezing into weatherization </a:t>
            </a:r>
            <a:r>
              <a:rPr lang="en-US" sz="2000" dirty="0">
                <a:solidFill>
                  <a:prstClr val="black"/>
                </a:solidFill>
              </a:rPr>
              <a:t>plan. </a:t>
            </a:r>
            <a:endParaRPr lang="en-US" sz="2000" dirty="0" smtClean="0">
              <a:solidFill>
                <a:prstClr val="black"/>
              </a:solidFill>
            </a:endParaRPr>
          </a:p>
          <a:p>
            <a:pPr marL="0" lvl="0" indent="0">
              <a:buNone/>
            </a:pPr>
            <a:endParaRPr lang="en-US" sz="2000" dirty="0">
              <a:solidFill>
                <a:prstClr val="black"/>
              </a:solidFill>
            </a:endParaRPr>
          </a:p>
          <a:p>
            <a:pPr lvl="0">
              <a:buFont typeface="Wingdings" panose="05000000000000000000" pitchFamily="2" charset="2"/>
              <a:buChar char="ü"/>
            </a:pPr>
            <a:r>
              <a:rPr lang="en-US" sz="2000" dirty="0">
                <a:solidFill>
                  <a:prstClr val="black"/>
                </a:solidFill>
              </a:rPr>
              <a:t>Heat trace failure rates in Texas on average are 10-15% from previous season</a:t>
            </a:r>
            <a:r>
              <a:rPr lang="en-US" sz="2000" dirty="0" smtClean="0">
                <a:solidFill>
                  <a:prstClr val="black"/>
                </a:solidFill>
              </a:rPr>
              <a:t>.</a:t>
            </a:r>
          </a:p>
          <a:p>
            <a:pPr marL="0" lvl="0" indent="0">
              <a:buNone/>
            </a:pPr>
            <a:r>
              <a:rPr lang="en-US" sz="2000" dirty="0" smtClean="0">
                <a:solidFill>
                  <a:prstClr val="black"/>
                </a:solidFill>
              </a:rPr>
              <a:t> </a:t>
            </a:r>
            <a:endParaRPr lang="en-US" sz="2000" dirty="0">
              <a:solidFill>
                <a:prstClr val="black"/>
              </a:solidFill>
            </a:endParaRPr>
          </a:p>
          <a:p>
            <a:pPr lvl="0">
              <a:buFont typeface="Wingdings" panose="05000000000000000000" pitchFamily="2" charset="2"/>
              <a:buChar char="ü"/>
            </a:pPr>
            <a:r>
              <a:rPr lang="en-US" sz="2000" dirty="0">
                <a:solidFill>
                  <a:prstClr val="black"/>
                </a:solidFill>
              </a:rPr>
              <a:t>Detailed testing of heat trace is necessary, identifying critical circuits. Repair at minimum, critical circuits</a:t>
            </a:r>
            <a:r>
              <a:rPr lang="en-US" sz="2000" dirty="0" smtClean="0">
                <a:solidFill>
                  <a:prstClr val="black"/>
                </a:solidFill>
              </a:rPr>
              <a:t>.</a:t>
            </a:r>
          </a:p>
          <a:p>
            <a:pPr marL="0" lvl="0" indent="0">
              <a:buNone/>
            </a:pPr>
            <a:endParaRPr lang="en-US" sz="2000" dirty="0">
              <a:solidFill>
                <a:prstClr val="black"/>
              </a:solidFill>
            </a:endParaRPr>
          </a:p>
          <a:p>
            <a:pPr lvl="0">
              <a:buFont typeface="Wingdings" panose="05000000000000000000" pitchFamily="2" charset="2"/>
              <a:buChar char="ü"/>
            </a:pPr>
            <a:r>
              <a:rPr lang="en-US" sz="2000" dirty="0">
                <a:solidFill>
                  <a:prstClr val="black"/>
                </a:solidFill>
              </a:rPr>
              <a:t>Verify critical heat trace circuits are </a:t>
            </a:r>
            <a:r>
              <a:rPr lang="en-US" sz="2000" dirty="0" smtClean="0">
                <a:solidFill>
                  <a:prstClr val="black"/>
                </a:solidFill>
              </a:rPr>
              <a:t>functioning </a:t>
            </a:r>
            <a:r>
              <a:rPr lang="en-US" sz="2000" dirty="0">
                <a:solidFill>
                  <a:prstClr val="black"/>
                </a:solidFill>
              </a:rPr>
              <a:t>prior to every extreme cold weather event</a:t>
            </a:r>
            <a:r>
              <a:rPr lang="en-US" sz="2000" dirty="0" smtClean="0">
                <a:solidFill>
                  <a:prstClr val="black"/>
                </a:solidFill>
              </a:rPr>
              <a:t>.</a:t>
            </a:r>
          </a:p>
          <a:p>
            <a:pPr marL="0" lvl="0" indent="0">
              <a:buNone/>
            </a:pPr>
            <a:endParaRPr lang="en-US" sz="2000" dirty="0">
              <a:solidFill>
                <a:prstClr val="black"/>
              </a:solidFill>
            </a:endParaRPr>
          </a:p>
          <a:p>
            <a:pPr lvl="0">
              <a:buFont typeface="Wingdings" panose="05000000000000000000" pitchFamily="2" charset="2"/>
              <a:buChar char="ü"/>
            </a:pPr>
            <a:r>
              <a:rPr lang="en-US" sz="2000" dirty="0">
                <a:solidFill>
                  <a:prstClr val="black"/>
                </a:solidFill>
              </a:rPr>
              <a:t>Insulation inspections, focusing on critical components</a:t>
            </a:r>
            <a:r>
              <a:rPr lang="en-US" sz="2000" dirty="0" smtClean="0">
                <a:solidFill>
                  <a:prstClr val="black"/>
                </a:solidFill>
              </a:rPr>
              <a:t>.</a:t>
            </a:r>
          </a:p>
          <a:p>
            <a:pPr>
              <a:buFont typeface="Wingdings" panose="05000000000000000000" pitchFamily="2" charset="2"/>
              <a:buChar char="ü"/>
            </a:pPr>
            <a:endParaRPr lang="en-US" sz="2000" dirty="0" smtClean="0">
              <a:solidFill>
                <a:prstClr val="black"/>
              </a:solidFill>
            </a:endParaRPr>
          </a:p>
          <a:p>
            <a:pPr>
              <a:buFont typeface="Wingdings" panose="05000000000000000000" pitchFamily="2" charset="2"/>
              <a:buChar char="ü"/>
            </a:pPr>
            <a:r>
              <a:rPr lang="en-US" sz="2000" dirty="0" smtClean="0">
                <a:solidFill>
                  <a:prstClr val="black"/>
                </a:solidFill>
              </a:rPr>
              <a:t>As </a:t>
            </a:r>
            <a:r>
              <a:rPr lang="en-US" sz="2000" dirty="0">
                <a:solidFill>
                  <a:prstClr val="black"/>
                </a:solidFill>
              </a:rPr>
              <a:t>an additional measure, install wind breaks and/or space heaters protecting critical components, focusing on the N and NE sides of unit. Avoid off the shelf tarps.</a:t>
            </a:r>
          </a:p>
          <a:p>
            <a:pPr lvl="0">
              <a:buFont typeface="Wingdings" panose="05000000000000000000" pitchFamily="2" charset="2"/>
              <a:buChar char="ü"/>
            </a:pPr>
            <a:endParaRPr lang="en-US" sz="2100" dirty="0">
              <a:solidFill>
                <a:prstClr val="black"/>
              </a:solidFill>
            </a:endParaRPr>
          </a:p>
          <a:p>
            <a:pPr lvl="0">
              <a:buFont typeface="Wingdings" panose="05000000000000000000" pitchFamily="2" charset="2"/>
              <a:buChar char="ü"/>
            </a:pPr>
            <a:endParaRPr lang="en-US" sz="2100" dirty="0" smtClean="0">
              <a:solidFill>
                <a:prstClr val="black"/>
              </a:solidFill>
            </a:endParaRPr>
          </a:p>
          <a:p>
            <a:pPr marL="0" lvl="0" indent="0">
              <a:buNone/>
            </a:pPr>
            <a:endParaRPr lang="en-US" sz="2100" dirty="0">
              <a:solidFill>
                <a:prstClr val="black"/>
              </a:solidFill>
            </a:endParaRPr>
          </a:p>
          <a:p>
            <a:pPr marL="0" indent="0">
              <a:buNone/>
            </a:pP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14</a:t>
            </a:fld>
            <a:endParaRPr lang="en-US" dirty="0"/>
          </a:p>
        </p:txBody>
      </p:sp>
    </p:spTree>
    <p:extLst>
      <p:ext uri="{BB962C8B-B14F-4D97-AF65-F5344CB8AC3E}">
        <p14:creationId xmlns:p14="http://schemas.microsoft.com/office/powerpoint/2010/main" val="29696540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43682"/>
            <a:ext cx="11277600" cy="518318"/>
          </a:xfrm>
        </p:spPr>
        <p:txBody>
          <a:bodyPr/>
          <a:lstStyle/>
          <a:p>
            <a:r>
              <a:rPr lang="en-US" dirty="0">
                <a:solidFill>
                  <a:srgbClr val="00ACC8"/>
                </a:solidFill>
              </a:rPr>
              <a:t>What have we learned since February 2011</a:t>
            </a:r>
            <a:r>
              <a:rPr lang="en-US" dirty="0" smtClean="0">
                <a:solidFill>
                  <a:srgbClr val="00ACC8"/>
                </a:solidFill>
              </a:rPr>
              <a:t>? (continued)</a:t>
            </a:r>
            <a:endParaRPr lang="en-US" dirty="0"/>
          </a:p>
        </p:txBody>
      </p:sp>
      <p:sp>
        <p:nvSpPr>
          <p:cNvPr id="3" name="Content Placeholder 2"/>
          <p:cNvSpPr>
            <a:spLocks noGrp="1"/>
          </p:cNvSpPr>
          <p:nvPr>
            <p:ph idx="1"/>
          </p:nvPr>
        </p:nvSpPr>
        <p:spPr>
          <a:xfrm>
            <a:off x="508000" y="1066800"/>
            <a:ext cx="11277600" cy="5019431"/>
          </a:xfrm>
        </p:spPr>
        <p:txBody>
          <a:bodyPr/>
          <a:lstStyle/>
          <a:p>
            <a:pPr lvl="0">
              <a:buFont typeface="Wingdings" panose="05000000000000000000" pitchFamily="2" charset="2"/>
              <a:buChar char="ü"/>
            </a:pPr>
            <a:r>
              <a:rPr lang="en-US" sz="2000" dirty="0" smtClean="0">
                <a:solidFill>
                  <a:prstClr val="black"/>
                </a:solidFill>
              </a:rPr>
              <a:t>Review </a:t>
            </a:r>
            <a:r>
              <a:rPr lang="en-US" sz="2000" dirty="0">
                <a:solidFill>
                  <a:prstClr val="black"/>
                </a:solidFill>
              </a:rPr>
              <a:t>scope of contractor work and verify acceptable completion</a:t>
            </a:r>
            <a:r>
              <a:rPr lang="en-US" sz="2000" dirty="0" smtClean="0">
                <a:solidFill>
                  <a:prstClr val="black"/>
                </a:solidFill>
              </a:rPr>
              <a:t>.</a:t>
            </a:r>
          </a:p>
          <a:p>
            <a:pPr lvl="0">
              <a:buFont typeface="Wingdings" panose="05000000000000000000" pitchFamily="2" charset="2"/>
              <a:buChar char="ü"/>
            </a:pPr>
            <a:endParaRPr lang="en-US" sz="2000" dirty="0">
              <a:solidFill>
                <a:prstClr val="black"/>
              </a:solidFill>
            </a:endParaRPr>
          </a:p>
          <a:p>
            <a:pPr lvl="0">
              <a:buFont typeface="Wingdings" panose="05000000000000000000" pitchFamily="2" charset="2"/>
              <a:buChar char="ü"/>
            </a:pPr>
            <a:r>
              <a:rPr lang="en-US" sz="2000" dirty="0">
                <a:solidFill>
                  <a:prstClr val="black"/>
                </a:solidFill>
              </a:rPr>
              <a:t>Verify instrument air dryers, dew point monitoring, blow downs are all operating correctly</a:t>
            </a:r>
            <a:r>
              <a:rPr lang="en-US" sz="2000" dirty="0" smtClean="0">
                <a:solidFill>
                  <a:prstClr val="black"/>
                </a:solidFill>
              </a:rPr>
              <a:t>.</a:t>
            </a:r>
          </a:p>
          <a:p>
            <a:pPr lvl="0">
              <a:buFont typeface="Wingdings" panose="05000000000000000000" pitchFamily="2" charset="2"/>
              <a:buChar char="ü"/>
            </a:pPr>
            <a:endParaRPr lang="en-US" sz="2000" dirty="0">
              <a:solidFill>
                <a:prstClr val="black"/>
              </a:solidFill>
            </a:endParaRPr>
          </a:p>
          <a:p>
            <a:pPr lvl="0">
              <a:buFont typeface="Wingdings" panose="05000000000000000000" pitchFamily="2" charset="2"/>
              <a:buChar char="ü"/>
            </a:pPr>
            <a:r>
              <a:rPr lang="en-US" sz="2000" dirty="0">
                <a:solidFill>
                  <a:prstClr val="black"/>
                </a:solidFill>
              </a:rPr>
              <a:t>Conduct a </a:t>
            </a:r>
            <a:r>
              <a:rPr lang="en-US" sz="2000" dirty="0" smtClean="0">
                <a:solidFill>
                  <a:prstClr val="black"/>
                </a:solidFill>
              </a:rPr>
              <a:t>refresher training </a:t>
            </a:r>
            <a:r>
              <a:rPr lang="en-US" sz="2000" dirty="0">
                <a:solidFill>
                  <a:prstClr val="black"/>
                </a:solidFill>
              </a:rPr>
              <a:t>drill in the fall with operators on extreme cold weather procedures</a:t>
            </a:r>
            <a:r>
              <a:rPr lang="en-US" sz="2000" dirty="0" smtClean="0">
                <a:solidFill>
                  <a:prstClr val="black"/>
                </a:solidFill>
              </a:rPr>
              <a:t>.</a:t>
            </a:r>
          </a:p>
          <a:p>
            <a:pPr marL="0" lvl="0" indent="0">
              <a:buNone/>
            </a:pPr>
            <a:endParaRPr lang="en-US" sz="2000" dirty="0">
              <a:solidFill>
                <a:prstClr val="black"/>
              </a:solidFill>
            </a:endParaRPr>
          </a:p>
          <a:p>
            <a:pPr>
              <a:buFont typeface="Wingdings" panose="05000000000000000000" pitchFamily="2" charset="2"/>
              <a:buChar char="ü"/>
            </a:pPr>
            <a:r>
              <a:rPr lang="en-US" sz="2000" dirty="0" smtClean="0">
                <a:solidFill>
                  <a:prstClr val="black"/>
                </a:solidFill>
              </a:rPr>
              <a:t>Ensure critical transmitters are in a heated enclosure and inspect </a:t>
            </a:r>
            <a:r>
              <a:rPr lang="en-US" sz="2000" dirty="0">
                <a:solidFill>
                  <a:prstClr val="black"/>
                </a:solidFill>
              </a:rPr>
              <a:t>integrity </a:t>
            </a:r>
            <a:r>
              <a:rPr lang="en-US" sz="2000" dirty="0" smtClean="0">
                <a:solidFill>
                  <a:prstClr val="black"/>
                </a:solidFill>
              </a:rPr>
              <a:t>of transmitter enclosures in the fall as part of weatherization </a:t>
            </a:r>
            <a:r>
              <a:rPr lang="en-US" sz="2000" dirty="0">
                <a:solidFill>
                  <a:prstClr val="black"/>
                </a:solidFill>
              </a:rPr>
              <a:t>plans. </a:t>
            </a:r>
            <a:endParaRPr lang="en-US" sz="2000" dirty="0" smtClean="0">
              <a:solidFill>
                <a:prstClr val="black"/>
              </a:solidFill>
            </a:endParaRPr>
          </a:p>
          <a:p>
            <a:pPr marL="0" indent="0">
              <a:buNone/>
            </a:pPr>
            <a:endParaRPr lang="en-US" sz="2000" dirty="0">
              <a:solidFill>
                <a:prstClr val="black"/>
              </a:solidFill>
            </a:endParaRPr>
          </a:p>
          <a:p>
            <a:pPr>
              <a:buFont typeface="Wingdings" panose="05000000000000000000" pitchFamily="2" charset="2"/>
              <a:buChar char="ü"/>
            </a:pPr>
            <a:r>
              <a:rPr lang="en-US" sz="2000" dirty="0" smtClean="0">
                <a:solidFill>
                  <a:prstClr val="black"/>
                </a:solidFill>
              </a:rPr>
              <a:t>Test </a:t>
            </a:r>
            <a:r>
              <a:rPr lang="en-US" sz="2000" dirty="0">
                <a:solidFill>
                  <a:prstClr val="black"/>
                </a:solidFill>
              </a:rPr>
              <a:t>critical components transmitter cabinet </a:t>
            </a:r>
            <a:r>
              <a:rPr lang="en-US" sz="2000" dirty="0" smtClean="0">
                <a:solidFill>
                  <a:prstClr val="black"/>
                </a:solidFill>
              </a:rPr>
              <a:t>thermostat and heater as part of heat trace testing.</a:t>
            </a:r>
          </a:p>
          <a:p>
            <a:pPr>
              <a:buFont typeface="Wingdings" panose="05000000000000000000" pitchFamily="2" charset="2"/>
              <a:buChar char="ü"/>
            </a:pPr>
            <a:endParaRPr lang="en-US" sz="2000" dirty="0" smtClean="0">
              <a:solidFill>
                <a:prstClr val="black"/>
              </a:solidFill>
            </a:endParaRPr>
          </a:p>
          <a:p>
            <a:pPr>
              <a:buFont typeface="Wingdings" panose="05000000000000000000" pitchFamily="2" charset="2"/>
              <a:buChar char="ü"/>
            </a:pPr>
            <a:r>
              <a:rPr lang="en-US" sz="2000" dirty="0" smtClean="0">
                <a:solidFill>
                  <a:prstClr val="black"/>
                </a:solidFill>
              </a:rPr>
              <a:t>Weatherization plan portion of EOP should </a:t>
            </a:r>
            <a:r>
              <a:rPr lang="en-US" sz="2000" dirty="0">
                <a:solidFill>
                  <a:prstClr val="black"/>
                </a:solidFill>
              </a:rPr>
              <a:t>be updated </a:t>
            </a:r>
            <a:r>
              <a:rPr lang="en-US" sz="2000" dirty="0" smtClean="0">
                <a:solidFill>
                  <a:prstClr val="black"/>
                </a:solidFill>
              </a:rPr>
              <a:t>annually as </a:t>
            </a:r>
            <a:r>
              <a:rPr lang="en-US" sz="2000" dirty="0">
                <a:solidFill>
                  <a:prstClr val="black"/>
                </a:solidFill>
              </a:rPr>
              <a:t>lessons are learned and </a:t>
            </a:r>
            <a:r>
              <a:rPr lang="en-US" sz="2000" dirty="0" smtClean="0">
                <a:solidFill>
                  <a:prstClr val="black"/>
                </a:solidFill>
              </a:rPr>
              <a:t>sent to ERCOT </a:t>
            </a:r>
            <a:r>
              <a:rPr lang="en-US" sz="2000" dirty="0">
                <a:solidFill>
                  <a:prstClr val="black"/>
                </a:solidFill>
              </a:rPr>
              <a:t>at </a:t>
            </a:r>
            <a:r>
              <a:rPr lang="en-US" sz="2000" dirty="0">
                <a:solidFill>
                  <a:prstClr val="black"/>
                </a:solidFill>
                <a:hlinkClick r:id="rId3"/>
              </a:rPr>
              <a:t>EOP@ercot.com</a:t>
            </a:r>
            <a:r>
              <a:rPr lang="en-US" sz="2000" dirty="0">
                <a:solidFill>
                  <a:prstClr val="black"/>
                </a:solidFill>
              </a:rPr>
              <a:t>.</a:t>
            </a:r>
          </a:p>
          <a:p>
            <a:pPr>
              <a:buFont typeface="Wingdings" panose="05000000000000000000" pitchFamily="2" charset="2"/>
              <a:buChar char="ü"/>
            </a:pPr>
            <a:endParaRPr lang="en-US" sz="2100" dirty="0">
              <a:solidFill>
                <a:prstClr val="black"/>
              </a:solidFill>
            </a:endParaRPr>
          </a:p>
          <a:p>
            <a:pPr lvl="0">
              <a:buFont typeface="Wingdings" panose="05000000000000000000" pitchFamily="2" charset="2"/>
              <a:buChar char="ü"/>
            </a:pPr>
            <a:endParaRPr lang="en-US" sz="2100" dirty="0">
              <a:solidFill>
                <a:prstClr val="black"/>
              </a:solidFill>
            </a:endParaRPr>
          </a:p>
          <a:p>
            <a:pPr marL="0" indent="0">
              <a:buNone/>
            </a:pP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15</a:t>
            </a:fld>
            <a:endParaRPr lang="en-US" dirty="0"/>
          </a:p>
        </p:txBody>
      </p:sp>
    </p:spTree>
    <p:extLst>
      <p:ext uri="{BB962C8B-B14F-4D97-AF65-F5344CB8AC3E}">
        <p14:creationId xmlns:p14="http://schemas.microsoft.com/office/powerpoint/2010/main" val="5801680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250824"/>
            <a:ext cx="11277600" cy="511176"/>
          </a:xfrm>
        </p:spPr>
        <p:txBody>
          <a:bodyPr/>
          <a:lstStyle/>
          <a:p>
            <a:r>
              <a:rPr lang="en-US" sz="2500" dirty="0" smtClean="0"/>
              <a:t>The South Central United States Cold Weather Event – January 17, 2018</a:t>
            </a:r>
            <a:endParaRPr lang="en-US" sz="25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16</a:t>
            </a:fld>
            <a:endParaRPr lang="en-US" dirty="0">
              <a:solidFill>
                <a:prstClr val="black">
                  <a:tint val="75000"/>
                </a:prstClr>
              </a:solidFill>
            </a:endParaRPr>
          </a:p>
        </p:txBody>
      </p:sp>
      <p:pic>
        <p:nvPicPr>
          <p:cNvPr id="8" name="Picture 7"/>
          <p:cNvPicPr>
            <a:picLocks noChangeAspect="1"/>
          </p:cNvPicPr>
          <p:nvPr/>
        </p:nvPicPr>
        <p:blipFill>
          <a:blip r:embed="rId3"/>
          <a:stretch>
            <a:fillRect/>
          </a:stretch>
        </p:blipFill>
        <p:spPr>
          <a:xfrm>
            <a:off x="498476" y="990601"/>
            <a:ext cx="11160124" cy="5257799"/>
          </a:xfrm>
          <a:prstGeom prst="rect">
            <a:avLst/>
          </a:prstGeom>
        </p:spPr>
      </p:pic>
    </p:spTree>
    <p:extLst>
      <p:ext uri="{BB962C8B-B14F-4D97-AF65-F5344CB8AC3E}">
        <p14:creationId xmlns:p14="http://schemas.microsoft.com/office/powerpoint/2010/main" val="1829920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299" y="236892"/>
            <a:ext cx="11277600" cy="518318"/>
          </a:xfrm>
        </p:spPr>
        <p:txBody>
          <a:bodyPr/>
          <a:lstStyle/>
          <a:p>
            <a:r>
              <a:rPr lang="en-US" spc="-5" dirty="0" smtClean="0"/>
              <a:t>Scope of </a:t>
            </a:r>
            <a:r>
              <a:rPr lang="en-US" dirty="0" smtClean="0"/>
              <a:t>the</a:t>
            </a:r>
            <a:r>
              <a:rPr lang="en-US" spc="10" dirty="0" smtClean="0"/>
              <a:t> NERC/FERC </a:t>
            </a:r>
            <a:r>
              <a:rPr lang="en-US" spc="-5" dirty="0" smtClean="0"/>
              <a:t>Report</a:t>
            </a:r>
            <a:endParaRPr lang="en-US" dirty="0"/>
          </a:p>
        </p:txBody>
      </p:sp>
      <p:sp>
        <p:nvSpPr>
          <p:cNvPr id="3" name="Content Placeholder 2"/>
          <p:cNvSpPr>
            <a:spLocks noGrp="1"/>
          </p:cNvSpPr>
          <p:nvPr>
            <p:ph idx="1"/>
          </p:nvPr>
        </p:nvSpPr>
        <p:spPr>
          <a:xfrm>
            <a:off x="406400" y="762000"/>
            <a:ext cx="11379200" cy="5867400"/>
          </a:xfrm>
        </p:spPr>
        <p:txBody>
          <a:bodyPr/>
          <a:lstStyle/>
          <a:p>
            <a:pPr marL="355600" marR="416559">
              <a:spcBef>
                <a:spcPts val="0"/>
              </a:spcBef>
            </a:pPr>
            <a:r>
              <a:rPr lang="en-US" sz="2200" dirty="0" smtClean="0">
                <a:solidFill>
                  <a:prstClr val="black"/>
                </a:solidFill>
                <a:cs typeface="Arial"/>
              </a:rPr>
              <a:t>Finding: The </a:t>
            </a:r>
            <a:r>
              <a:rPr lang="en-US" sz="2200" spc="-5" dirty="0">
                <a:solidFill>
                  <a:prstClr val="black"/>
                </a:solidFill>
                <a:cs typeface="Arial"/>
              </a:rPr>
              <a:t>South Central </a:t>
            </a:r>
            <a:r>
              <a:rPr lang="en-US" sz="2200" dirty="0">
                <a:solidFill>
                  <a:prstClr val="black"/>
                </a:solidFill>
                <a:cs typeface="Arial"/>
              </a:rPr>
              <a:t>U.S. </a:t>
            </a:r>
            <a:r>
              <a:rPr lang="en-US" sz="2200" spc="-5" dirty="0">
                <a:solidFill>
                  <a:prstClr val="black"/>
                </a:solidFill>
                <a:cs typeface="Arial"/>
              </a:rPr>
              <a:t>Cold Weather BES Event </a:t>
            </a:r>
            <a:r>
              <a:rPr lang="en-US" sz="2200" dirty="0">
                <a:solidFill>
                  <a:prstClr val="black"/>
                </a:solidFill>
                <a:cs typeface="Arial"/>
              </a:rPr>
              <a:t>of </a:t>
            </a:r>
            <a:r>
              <a:rPr lang="en-US" sz="2200" spc="-5" dirty="0" smtClean="0">
                <a:solidFill>
                  <a:prstClr val="black"/>
                </a:solidFill>
                <a:cs typeface="Arial"/>
              </a:rPr>
              <a:t>January </a:t>
            </a:r>
            <a:r>
              <a:rPr lang="en-US" sz="2200" dirty="0">
                <a:solidFill>
                  <a:prstClr val="black"/>
                </a:solidFill>
                <a:cs typeface="Arial"/>
              </a:rPr>
              <a:t>17, </a:t>
            </a:r>
            <a:r>
              <a:rPr lang="en-US" sz="2200" spc="-5" dirty="0">
                <a:solidFill>
                  <a:prstClr val="black"/>
                </a:solidFill>
                <a:cs typeface="Arial"/>
              </a:rPr>
              <a:t>2018 </a:t>
            </a:r>
            <a:r>
              <a:rPr lang="en-US" sz="2200" spc="5" dirty="0">
                <a:solidFill>
                  <a:prstClr val="black"/>
                </a:solidFill>
                <a:cs typeface="Arial"/>
              </a:rPr>
              <a:t>was </a:t>
            </a:r>
            <a:r>
              <a:rPr lang="en-US" sz="2200" spc="-5" dirty="0">
                <a:solidFill>
                  <a:prstClr val="black"/>
                </a:solidFill>
                <a:cs typeface="Arial"/>
              </a:rPr>
              <a:t>caused </a:t>
            </a:r>
            <a:r>
              <a:rPr lang="en-US" sz="2200" dirty="0">
                <a:solidFill>
                  <a:prstClr val="black"/>
                </a:solidFill>
                <a:cs typeface="Arial"/>
              </a:rPr>
              <a:t>by failure to </a:t>
            </a:r>
            <a:r>
              <a:rPr lang="en-US" sz="2200" spc="-5" dirty="0">
                <a:solidFill>
                  <a:prstClr val="black"/>
                </a:solidFill>
                <a:cs typeface="Arial"/>
              </a:rPr>
              <a:t>properly prepare </a:t>
            </a:r>
            <a:r>
              <a:rPr lang="en-US" sz="2200" dirty="0" smtClean="0">
                <a:solidFill>
                  <a:prstClr val="black"/>
                </a:solidFill>
                <a:cs typeface="Arial"/>
              </a:rPr>
              <a:t>or “winterize</a:t>
            </a:r>
            <a:r>
              <a:rPr lang="en-US" sz="2200" dirty="0">
                <a:solidFill>
                  <a:prstClr val="black"/>
                </a:solidFill>
                <a:cs typeface="Arial"/>
              </a:rPr>
              <a:t>” the generation facilities for cold</a:t>
            </a:r>
            <a:r>
              <a:rPr lang="en-US" sz="2200" spc="-130" dirty="0">
                <a:solidFill>
                  <a:prstClr val="black"/>
                </a:solidFill>
                <a:cs typeface="Arial"/>
              </a:rPr>
              <a:t> </a:t>
            </a:r>
            <a:r>
              <a:rPr lang="en-US" sz="2200" spc="-5" dirty="0" smtClean="0">
                <a:solidFill>
                  <a:prstClr val="black"/>
                </a:solidFill>
                <a:cs typeface="Arial"/>
              </a:rPr>
              <a:t>temperatures.</a:t>
            </a:r>
            <a:r>
              <a:rPr lang="en-US" sz="2200" dirty="0">
                <a:solidFill>
                  <a:prstClr val="black"/>
                </a:solidFill>
                <a:cs typeface="Arial"/>
              </a:rPr>
              <a:t> </a:t>
            </a:r>
          </a:p>
          <a:p>
            <a:r>
              <a:rPr lang="en-US" sz="2200" dirty="0" smtClean="0">
                <a:solidFill>
                  <a:prstClr val="black"/>
                </a:solidFill>
                <a:cs typeface="Arial"/>
              </a:rPr>
              <a:t>Finding: Gas </a:t>
            </a:r>
            <a:r>
              <a:rPr lang="en-US" sz="2200" spc="-5" dirty="0">
                <a:solidFill>
                  <a:prstClr val="black"/>
                </a:solidFill>
                <a:cs typeface="Arial"/>
              </a:rPr>
              <a:t>supply </a:t>
            </a:r>
            <a:r>
              <a:rPr lang="en-US" sz="2200" dirty="0">
                <a:solidFill>
                  <a:prstClr val="black"/>
                </a:solidFill>
                <a:cs typeface="Arial"/>
              </a:rPr>
              <a:t>issues </a:t>
            </a:r>
            <a:r>
              <a:rPr lang="en-US" sz="2200" spc="-5" dirty="0">
                <a:solidFill>
                  <a:prstClr val="black"/>
                </a:solidFill>
                <a:cs typeface="Arial"/>
              </a:rPr>
              <a:t>contributed </a:t>
            </a:r>
            <a:r>
              <a:rPr lang="en-US" sz="2200" dirty="0">
                <a:solidFill>
                  <a:prstClr val="black"/>
                </a:solidFill>
                <a:cs typeface="Arial"/>
              </a:rPr>
              <a:t>to the </a:t>
            </a:r>
            <a:r>
              <a:rPr lang="en-US" sz="2200" spc="-5" dirty="0" smtClean="0">
                <a:solidFill>
                  <a:prstClr val="black"/>
                </a:solidFill>
                <a:cs typeface="Arial"/>
              </a:rPr>
              <a:t>Event, </a:t>
            </a:r>
            <a:r>
              <a:rPr lang="en-US" sz="2200" dirty="0" smtClean="0">
                <a:solidFill>
                  <a:prstClr val="black"/>
                </a:solidFill>
                <a:cs typeface="Arial"/>
              </a:rPr>
              <a:t>and</a:t>
            </a:r>
            <a:r>
              <a:rPr lang="en-US" sz="2200" spc="-45" dirty="0" smtClean="0">
                <a:solidFill>
                  <a:prstClr val="black"/>
                </a:solidFill>
                <a:cs typeface="Arial"/>
              </a:rPr>
              <a:t> </a:t>
            </a:r>
            <a:r>
              <a:rPr lang="en-US" sz="2200" dirty="0" smtClean="0">
                <a:solidFill>
                  <a:prstClr val="black"/>
                </a:solidFill>
                <a:cs typeface="Arial"/>
              </a:rPr>
              <a:t>natural </a:t>
            </a:r>
            <a:r>
              <a:rPr lang="en-US" sz="2200" spc="-5" dirty="0" smtClean="0">
                <a:solidFill>
                  <a:prstClr val="black"/>
                </a:solidFill>
                <a:cs typeface="Arial"/>
              </a:rPr>
              <a:t>gas-fired </a:t>
            </a:r>
            <a:r>
              <a:rPr lang="en-US" sz="2200" dirty="0">
                <a:solidFill>
                  <a:prstClr val="black"/>
                </a:solidFill>
                <a:cs typeface="Arial"/>
              </a:rPr>
              <a:t>units </a:t>
            </a:r>
            <a:r>
              <a:rPr lang="en-US" sz="2200" spc="-5" dirty="0">
                <a:solidFill>
                  <a:prstClr val="black"/>
                </a:solidFill>
                <a:cs typeface="Arial"/>
              </a:rPr>
              <a:t>represented at least 70% </a:t>
            </a:r>
            <a:r>
              <a:rPr lang="en-US" sz="2200" dirty="0">
                <a:solidFill>
                  <a:prstClr val="black"/>
                </a:solidFill>
                <a:cs typeface="Arial"/>
              </a:rPr>
              <a:t>of the </a:t>
            </a:r>
            <a:r>
              <a:rPr lang="en-US" sz="2200" spc="-5" dirty="0" smtClean="0">
                <a:solidFill>
                  <a:prstClr val="black"/>
                </a:solidFill>
                <a:cs typeface="Arial"/>
              </a:rPr>
              <a:t>unplanned generation </a:t>
            </a:r>
            <a:r>
              <a:rPr lang="en-US" sz="2200" dirty="0">
                <a:solidFill>
                  <a:prstClr val="black"/>
                </a:solidFill>
                <a:cs typeface="Arial"/>
              </a:rPr>
              <a:t>outages and</a:t>
            </a:r>
            <a:r>
              <a:rPr lang="en-US" sz="2200" spc="-55" dirty="0">
                <a:solidFill>
                  <a:prstClr val="black"/>
                </a:solidFill>
                <a:cs typeface="Arial"/>
              </a:rPr>
              <a:t> </a:t>
            </a:r>
            <a:r>
              <a:rPr lang="en-US" sz="2200" spc="-5" dirty="0">
                <a:solidFill>
                  <a:prstClr val="black"/>
                </a:solidFill>
                <a:cs typeface="Arial"/>
              </a:rPr>
              <a:t>derates</a:t>
            </a:r>
            <a:r>
              <a:rPr lang="en-US" sz="2200" spc="-5" dirty="0" smtClean="0">
                <a:solidFill>
                  <a:prstClr val="black"/>
                </a:solidFill>
                <a:cs typeface="Arial"/>
              </a:rPr>
              <a:t>.</a:t>
            </a:r>
            <a:endParaRPr lang="en-US" sz="2200" dirty="0"/>
          </a:p>
          <a:p>
            <a:pPr lvl="1"/>
            <a:r>
              <a:rPr lang="en-US" sz="2200" dirty="0" smtClean="0"/>
              <a:t>During January15-19, 2018 an area of the south central U.S. experienced unusually cold weather that resulted in outages to 183 generating units representing approximately 30,000MW</a:t>
            </a:r>
            <a:r>
              <a:rPr lang="en-US" sz="2200" dirty="0"/>
              <a:t>.</a:t>
            </a:r>
          </a:p>
          <a:p>
            <a:pPr lvl="1"/>
            <a:r>
              <a:rPr lang="en-US" sz="2200" dirty="0" smtClean="0"/>
              <a:t>NERC/FERC report evaluated effects of weather on generation availability, forecasting, and transmission constraints in the SPP, MISO, TVA, and SeRC areas</a:t>
            </a:r>
            <a:r>
              <a:rPr lang="en-US" sz="2200" dirty="0"/>
              <a:t>.</a:t>
            </a:r>
          </a:p>
          <a:p>
            <a:pPr lvl="1"/>
            <a:r>
              <a:rPr lang="en-US" sz="2200" dirty="0" smtClean="0"/>
              <a:t>Report included recommendations for improving generation availability during extreme cold weather events</a:t>
            </a:r>
            <a:r>
              <a:rPr lang="en-US" sz="2200" dirty="0"/>
              <a:t>.</a:t>
            </a:r>
          </a:p>
          <a:p>
            <a:pPr lvl="1"/>
            <a:r>
              <a:rPr lang="en-US" sz="2200" dirty="0" smtClean="0"/>
              <a:t>The recommendations provide a useful basis for comparison to the improvements that ERCOT made after the February 2011 cold weather event</a:t>
            </a:r>
            <a:r>
              <a:rPr lang="en-US" sz="2200" dirty="0"/>
              <a:t>. </a:t>
            </a:r>
          </a:p>
          <a:p>
            <a:pPr marL="355600" marR="416559">
              <a:spcBef>
                <a:spcPts val="0"/>
              </a:spcBef>
            </a:pPr>
            <a:endParaRPr lang="en-US" sz="2400" spc="-5" dirty="0" smtClean="0">
              <a:solidFill>
                <a:prstClr val="black"/>
              </a:solidFill>
              <a:cs typeface="Arial"/>
            </a:endParaRPr>
          </a:p>
          <a:p>
            <a:pPr marL="12700" marR="5080" lvl="0" indent="0">
              <a:spcBef>
                <a:spcPts val="0"/>
              </a:spcBef>
              <a:buNone/>
            </a:pPr>
            <a:endParaRPr lang="en-US" sz="2400" dirty="0">
              <a:solidFill>
                <a:prstClr val="black"/>
              </a:solidFill>
              <a:cs typeface="Arial"/>
            </a:endParaRPr>
          </a:p>
          <a:p>
            <a:pPr marL="0" indent="0">
              <a:buNone/>
            </a:pP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17</a:t>
            </a:fld>
            <a:endParaRPr lang="en-US" dirty="0">
              <a:solidFill>
                <a:prstClr val="black">
                  <a:tint val="75000"/>
                </a:prstClr>
              </a:solidFill>
            </a:endParaRPr>
          </a:p>
        </p:txBody>
      </p:sp>
    </p:spTree>
    <p:extLst>
      <p:ext uri="{BB962C8B-B14F-4D97-AF65-F5344CB8AC3E}">
        <p14:creationId xmlns:p14="http://schemas.microsoft.com/office/powerpoint/2010/main" val="449511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87362"/>
          </a:xfrm>
        </p:spPr>
        <p:txBody>
          <a:bodyPr/>
          <a:lstStyle/>
          <a:p>
            <a:r>
              <a:rPr lang="en-US" sz="2400" kern="0" dirty="0">
                <a:solidFill>
                  <a:srgbClr val="003296"/>
                </a:solidFill>
                <a:latin typeface="Arial Black"/>
              </a:rPr>
              <a:t>NERC Cold Weather Reliability Standard</a:t>
            </a:r>
            <a:endParaRPr lang="en-US" dirty="0"/>
          </a:p>
        </p:txBody>
      </p:sp>
      <p:sp>
        <p:nvSpPr>
          <p:cNvPr id="3" name="Content Placeholder 2"/>
          <p:cNvSpPr>
            <a:spLocks noGrp="1"/>
          </p:cNvSpPr>
          <p:nvPr>
            <p:ph sz="half" idx="1"/>
          </p:nvPr>
        </p:nvSpPr>
        <p:spPr>
          <a:xfrm>
            <a:off x="690098" y="1066800"/>
            <a:ext cx="5384800" cy="4525963"/>
          </a:xfrm>
        </p:spPr>
        <p:txBody>
          <a:bodyPr/>
          <a:lstStyle/>
          <a:p>
            <a:pPr marL="0" lvl="0" indent="0" defTabSz="914400" fontAlgn="base">
              <a:spcAft>
                <a:spcPct val="0"/>
              </a:spcAft>
              <a:buClr>
                <a:srgbClr val="6699FF"/>
              </a:buClr>
              <a:buNone/>
            </a:pPr>
            <a:r>
              <a:rPr lang="en-US" sz="2400" b="1" kern="0" dirty="0">
                <a:solidFill>
                  <a:srgbClr val="000000"/>
                </a:solidFill>
              </a:rPr>
              <a:t>NERC Project 2019-06:</a:t>
            </a:r>
          </a:p>
          <a:p>
            <a:pPr marL="0" lvl="0" indent="0" defTabSz="914400" fontAlgn="base">
              <a:spcAft>
                <a:spcPct val="0"/>
              </a:spcAft>
              <a:buClr>
                <a:srgbClr val="6699FF"/>
              </a:buClr>
              <a:buNone/>
            </a:pPr>
            <a:r>
              <a:rPr lang="en-US" sz="2400" b="1" kern="0" dirty="0">
                <a:solidFill>
                  <a:srgbClr val="000000"/>
                </a:solidFill>
              </a:rPr>
              <a:t>Cold Weather Preparedness</a:t>
            </a:r>
          </a:p>
          <a:p>
            <a:pPr marL="0" lvl="0" indent="0" defTabSz="914400" fontAlgn="base">
              <a:spcAft>
                <a:spcPct val="0"/>
              </a:spcAft>
              <a:buClr>
                <a:srgbClr val="6699FF"/>
              </a:buClr>
              <a:buNone/>
            </a:pPr>
            <a:endParaRPr lang="en-US" sz="2400" b="1" kern="0" dirty="0">
              <a:solidFill>
                <a:srgbClr val="000000"/>
              </a:solidFill>
            </a:endParaRPr>
          </a:p>
          <a:p>
            <a:pPr lvl="0" defTabSz="914400" fontAlgn="base">
              <a:spcAft>
                <a:spcPct val="0"/>
              </a:spcAft>
              <a:buClr>
                <a:srgbClr val="6699FF"/>
              </a:buClr>
              <a:buFont typeface="Arial" charset="0"/>
              <a:buChar char="●"/>
            </a:pPr>
            <a:r>
              <a:rPr lang="en-US" sz="2400" b="1" kern="0" dirty="0">
                <a:solidFill>
                  <a:srgbClr val="000000"/>
                </a:solidFill>
              </a:rPr>
              <a:t>3</a:t>
            </a:r>
            <a:r>
              <a:rPr lang="en-US" sz="2400" b="1" kern="0" baseline="30000" dirty="0">
                <a:solidFill>
                  <a:srgbClr val="000000"/>
                </a:solidFill>
              </a:rPr>
              <a:t>rd</a:t>
            </a:r>
            <a:r>
              <a:rPr lang="en-US" sz="2400" b="1" kern="0" dirty="0">
                <a:solidFill>
                  <a:srgbClr val="000000"/>
                </a:solidFill>
              </a:rPr>
              <a:t> version posted and comments received May 21, 2020</a:t>
            </a:r>
          </a:p>
          <a:p>
            <a:pPr lvl="0" defTabSz="914400" fontAlgn="base">
              <a:spcAft>
                <a:spcPct val="0"/>
              </a:spcAft>
              <a:buClr>
                <a:srgbClr val="6699FF"/>
              </a:buClr>
              <a:buFont typeface="Arial" charset="0"/>
              <a:buChar char="●"/>
            </a:pPr>
            <a:r>
              <a:rPr lang="en-US" sz="2400" b="1" kern="0" dirty="0">
                <a:solidFill>
                  <a:srgbClr val="000000"/>
                </a:solidFill>
              </a:rPr>
              <a:t>Responses under review by a stakeholder drafting team</a:t>
            </a:r>
          </a:p>
          <a:p>
            <a:endParaRPr lang="en-US" dirty="0"/>
          </a:p>
        </p:txBody>
      </p:sp>
      <p:sp>
        <p:nvSpPr>
          <p:cNvPr id="5" name="Slide Number Placeholder 4"/>
          <p:cNvSpPr>
            <a:spLocks noGrp="1"/>
          </p:cNvSpPr>
          <p:nvPr>
            <p:ph type="sldNum" sz="quarter" idx="12"/>
          </p:nvPr>
        </p:nvSpPr>
        <p:spPr/>
        <p:txBody>
          <a:bodyPr/>
          <a:lstStyle/>
          <a:p>
            <a:pPr>
              <a:defRPr/>
            </a:pPr>
            <a:fld id="{9CAEF18A-6A38-4520-B3FC-F2271430D327}" type="slidenum">
              <a:rPr lang="en-US" smtClean="0">
                <a:solidFill>
                  <a:prstClr val="black">
                    <a:tint val="75000"/>
                  </a:prstClr>
                </a:solidFill>
              </a:rPr>
              <a:pPr>
                <a:defRPr/>
              </a:pPr>
              <a:t>18</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xmlns="" id="{6B08E0DD-8116-4077-B7E5-6238206FDD9F}"/>
              </a:ext>
            </a:extLst>
          </p:cNvPr>
          <p:cNvPicPr>
            <a:picLocks noChangeAspect="1"/>
          </p:cNvPicPr>
          <p:nvPr/>
        </p:nvPicPr>
        <p:blipFill rotWithShape="1">
          <a:blip r:embed="rId2"/>
          <a:srcRect l="14077" t="17778" r="35072" b="46370"/>
          <a:stretch/>
        </p:blipFill>
        <p:spPr>
          <a:xfrm>
            <a:off x="6057313" y="914400"/>
            <a:ext cx="5668773" cy="4572000"/>
          </a:xfrm>
          <a:prstGeom prst="rect">
            <a:avLst/>
          </a:prstGeom>
        </p:spPr>
      </p:pic>
    </p:spTree>
    <p:extLst>
      <p:ext uri="{BB962C8B-B14F-4D97-AF65-F5344CB8AC3E}">
        <p14:creationId xmlns:p14="http://schemas.microsoft.com/office/powerpoint/2010/main" val="935894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533400" y="228600"/>
            <a:ext cx="9677400" cy="533400"/>
          </a:xfrm>
        </p:spPr>
        <p:txBody>
          <a:bodyPr/>
          <a:lstStyle/>
          <a:p>
            <a:r>
              <a:rPr lang="en-US" altLang="en-US" dirty="0" smtClean="0"/>
              <a:t>Closing comments……</a:t>
            </a:r>
          </a:p>
        </p:txBody>
      </p:sp>
      <p:sp>
        <p:nvSpPr>
          <p:cNvPr id="18435" name="Content Placeholder 2"/>
          <p:cNvSpPr>
            <a:spLocks noGrp="1"/>
          </p:cNvSpPr>
          <p:nvPr>
            <p:ph idx="1"/>
          </p:nvPr>
        </p:nvSpPr>
        <p:spPr>
          <a:xfrm>
            <a:off x="457200" y="1295400"/>
            <a:ext cx="9677400" cy="4572000"/>
          </a:xfrm>
        </p:spPr>
        <p:txBody>
          <a:bodyPr/>
          <a:lstStyle/>
          <a:p>
            <a:pPr>
              <a:buClr>
                <a:schemeClr val="tx1"/>
              </a:buClr>
              <a:buFont typeface="Wingdings" panose="05000000000000000000" pitchFamily="2" charset="2"/>
              <a:buChar char="ü"/>
              <a:defRPr/>
            </a:pPr>
            <a:r>
              <a:rPr lang="en-US" altLang="en-US" sz="2600" dirty="0"/>
              <a:t>ERCOT assists generators in preparing for winter operations with spot checks, sharing lessons learned, best practices, recommendations and the annual fall workshop.  </a:t>
            </a:r>
          </a:p>
          <a:p>
            <a:pPr>
              <a:buClr>
                <a:schemeClr val="tx1"/>
              </a:buClr>
              <a:buFont typeface="Wingdings" panose="05000000000000000000" pitchFamily="2" charset="2"/>
              <a:buChar char="ü"/>
              <a:defRPr/>
            </a:pPr>
            <a:r>
              <a:rPr lang="en-US" altLang="en-US" sz="2600" dirty="0"/>
              <a:t>Recent history has shown us that for every extreme cold weather event, a small amount of generation will experience freeze related derates or trips.</a:t>
            </a:r>
          </a:p>
          <a:p>
            <a:pPr>
              <a:buClr>
                <a:schemeClr val="tx1"/>
              </a:buClr>
              <a:buFont typeface="Wingdings" panose="05000000000000000000" pitchFamily="2" charset="2"/>
              <a:buChar char="ü"/>
              <a:defRPr/>
            </a:pPr>
            <a:r>
              <a:rPr lang="en-US" altLang="en-US" sz="2600" dirty="0" smtClean="0"/>
              <a:t>For </a:t>
            </a:r>
            <a:r>
              <a:rPr lang="en-US" altLang="en-US" sz="2600" dirty="0"/>
              <a:t>winter </a:t>
            </a:r>
            <a:r>
              <a:rPr lang="en-US" altLang="en-US" sz="2600" dirty="0" smtClean="0"/>
              <a:t>2020/2021, </a:t>
            </a:r>
            <a:r>
              <a:rPr lang="en-US" altLang="en-US" sz="2600" dirty="0"/>
              <a:t>spot checks will begin November </a:t>
            </a:r>
            <a:r>
              <a:rPr lang="en-US" altLang="en-US" sz="2600" dirty="0" smtClean="0"/>
              <a:t>16, 2020 and will conclude February 26, 2020.</a:t>
            </a:r>
          </a:p>
          <a:p>
            <a:pPr>
              <a:buClr>
                <a:schemeClr val="tx1"/>
              </a:buClr>
              <a:buFont typeface="Wingdings" panose="05000000000000000000" pitchFamily="2" charset="2"/>
              <a:buChar char="ü"/>
              <a:defRPr/>
            </a:pPr>
            <a:r>
              <a:rPr lang="en-US" altLang="en-US" sz="2600" dirty="0" smtClean="0"/>
              <a:t>Due to COVID-19, the majority of the spot checks will be table top WebEx with some on-site visits. </a:t>
            </a:r>
            <a:endParaRPr lang="en-US" altLang="en-US" sz="2600" dirty="0"/>
          </a:p>
          <a:p>
            <a:pPr>
              <a:buClr>
                <a:schemeClr val="tx1"/>
              </a:buClr>
              <a:buFont typeface="Wingdings" panose="05000000000000000000" pitchFamily="2" charset="2"/>
              <a:buChar char="ü"/>
              <a:defRPr/>
            </a:pPr>
            <a:endParaRPr lang="en-US" altLang="en-US" sz="2400" dirty="0"/>
          </a:p>
          <a:p>
            <a:pPr>
              <a:buClr>
                <a:schemeClr val="tx1"/>
              </a:buClr>
              <a:buFont typeface="Wingdings" panose="05000000000000000000" pitchFamily="2" charset="2"/>
              <a:buChar char="ü"/>
              <a:defRPr/>
            </a:pPr>
            <a:endParaRPr lang="en-US" altLang="en-US" sz="2400" i="1" dirty="0"/>
          </a:p>
          <a:p>
            <a:pPr marL="0" indent="0">
              <a:buClr>
                <a:schemeClr val="tx1"/>
              </a:buClr>
              <a:buNone/>
              <a:defRPr/>
            </a:pPr>
            <a:endParaRPr lang="en-US" altLang="en-US" sz="2400" i="1" dirty="0"/>
          </a:p>
          <a:p>
            <a:pPr>
              <a:buClr>
                <a:schemeClr val="tx1"/>
              </a:buClr>
              <a:defRPr/>
            </a:pPr>
            <a:endParaRPr lang="en-US" altLang="en-US" sz="2400" dirty="0"/>
          </a:p>
        </p:txBody>
      </p:sp>
      <p:sp>
        <p:nvSpPr>
          <p:cNvPr id="2" name="Slide Number Placeholder 1"/>
          <p:cNvSpPr>
            <a:spLocks noGrp="1"/>
          </p:cNvSpPr>
          <p:nvPr>
            <p:ph type="sldNum" sz="quarter" idx="4"/>
          </p:nvPr>
        </p:nvSpPr>
        <p:spPr/>
        <p:txBody>
          <a:bodyPr/>
          <a:lstStyle/>
          <a:p>
            <a:fld id="{1D93BD3E-1E9A-4970-A6F7-E7AC52762E0C}" type="slidenum">
              <a:rPr lang="en-US" smtClean="0">
                <a:solidFill>
                  <a:prstClr val="black">
                    <a:tint val="75000"/>
                  </a:prstClr>
                </a:solidFill>
              </a:rPr>
              <a:pPr/>
              <a:t>19</a:t>
            </a:fld>
            <a:endParaRPr lang="en-US" dirty="0">
              <a:solidFill>
                <a:prstClr val="black">
                  <a:tint val="75000"/>
                </a:prstClr>
              </a:solidFill>
            </a:endParaRPr>
          </a:p>
        </p:txBody>
      </p:sp>
    </p:spTree>
    <p:extLst>
      <p:ext uri="{BB962C8B-B14F-4D97-AF65-F5344CB8AC3E}">
        <p14:creationId xmlns:p14="http://schemas.microsoft.com/office/powerpoint/2010/main" val="2790036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2911" b="4596"/>
          <a:stretch/>
        </p:blipFill>
        <p:spPr>
          <a:xfrm>
            <a:off x="2104536" y="1172574"/>
            <a:ext cx="3427453" cy="2971800"/>
          </a:xfrm>
          <a:prstGeom prst="rect">
            <a:avLst/>
          </a:prstGeom>
          <a:scene3d>
            <a:camera prst="orthographicFront">
              <a:rot lat="0" lon="0" rev="21299999"/>
            </a:camera>
            <a:lightRig rig="threePt" dir="t"/>
          </a:scene3d>
        </p:spPr>
      </p:pic>
      <p:sp>
        <p:nvSpPr>
          <p:cNvPr id="2" name="Title 1"/>
          <p:cNvSpPr>
            <a:spLocks noGrp="1"/>
          </p:cNvSpPr>
          <p:nvPr>
            <p:ph type="title"/>
          </p:nvPr>
        </p:nvSpPr>
        <p:spPr>
          <a:xfrm>
            <a:off x="533400" y="243682"/>
            <a:ext cx="9829800" cy="518318"/>
          </a:xfrm>
        </p:spPr>
        <p:txBody>
          <a:bodyPr/>
          <a:lstStyle/>
          <a:p>
            <a:r>
              <a:rPr lang="en-US" b="1" dirty="0" smtClean="0">
                <a:solidFill>
                  <a:schemeClr val="accent1"/>
                </a:solidFill>
              </a:rPr>
              <a:t>February 2011 Headlines….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2</a:t>
            </a:fld>
            <a:endParaRPr lang="en-US" dirty="0">
              <a:solidFill>
                <a:prstClr val="black">
                  <a:tint val="75000"/>
                </a:prstClr>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52835"/>
          <a:stretch/>
        </p:blipFill>
        <p:spPr>
          <a:xfrm>
            <a:off x="7979713" y="1008209"/>
            <a:ext cx="1959443" cy="2653360"/>
          </a:xfrm>
          <a:prstGeom prst="rect">
            <a:avLst/>
          </a:prstGeom>
          <a:scene3d>
            <a:camera prst="orthographicFront">
              <a:rot lat="0" lon="0" rev="20999999"/>
            </a:camera>
            <a:lightRig rig="threePt" dir="t"/>
          </a:scene3d>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6720"/>
          <a:stretch/>
        </p:blipFill>
        <p:spPr>
          <a:xfrm>
            <a:off x="5531988" y="695321"/>
            <a:ext cx="2697612" cy="5255400"/>
          </a:xfrm>
          <a:prstGeom prst="rect">
            <a:avLst/>
          </a:prstGeom>
          <a:scene3d>
            <a:camera prst="orthographicFront">
              <a:rot lat="0" lon="0" rev="600000"/>
            </a:camera>
            <a:lightRig rig="threePt" dir="t"/>
          </a:scene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7057" y="3168772"/>
            <a:ext cx="1959443" cy="3002934"/>
          </a:xfrm>
          <a:prstGeom prst="rect">
            <a:avLst/>
          </a:prstGeom>
          <a:scene3d>
            <a:camera prst="orthographicFront">
              <a:rot lat="0" lon="0" rev="21239999"/>
            </a:camera>
            <a:lightRig rig="threePt" dir="t"/>
          </a:scene3d>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4306" t="4073" b="30387"/>
          <a:stretch/>
        </p:blipFill>
        <p:spPr>
          <a:xfrm>
            <a:off x="2171056" y="3276744"/>
            <a:ext cx="3493588" cy="2241082"/>
          </a:xfrm>
          <a:prstGeom prst="rect">
            <a:avLst/>
          </a:prstGeom>
          <a:scene3d>
            <a:camera prst="orthographicFront">
              <a:rot lat="0" lon="0" rev="20999999"/>
            </a:camera>
            <a:lightRig rig="threePt" dir="t"/>
          </a:scene3d>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3415" r="2177" b="83644"/>
          <a:stretch/>
        </p:blipFill>
        <p:spPr>
          <a:xfrm>
            <a:off x="2776641" y="5415165"/>
            <a:ext cx="4937760" cy="544193"/>
          </a:xfrm>
          <a:prstGeom prst="rect">
            <a:avLst/>
          </a:prstGeom>
          <a:scene3d>
            <a:camera prst="orthographicFront">
              <a:rot lat="0" lon="0" rev="21299999"/>
            </a:camera>
            <a:lightRig rig="threePt" dir="t"/>
          </a:scene3d>
        </p:spPr>
      </p:pic>
    </p:spTree>
    <p:extLst>
      <p:ext uri="{BB962C8B-B14F-4D97-AF65-F5344CB8AC3E}">
        <p14:creationId xmlns:p14="http://schemas.microsoft.com/office/powerpoint/2010/main" val="4200373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9792367" cy="762000"/>
          </a:xfrm>
        </p:spPr>
        <p:txBody>
          <a:bodyPr/>
          <a:lstStyle/>
          <a:p>
            <a:r>
              <a:rPr lang="en-US" altLang="en-US" sz="2100" i="1" dirty="0"/>
              <a:t>Thank you generator owners, </a:t>
            </a:r>
            <a:r>
              <a:rPr lang="en-US" altLang="en-US" sz="2100" i="1" dirty="0" smtClean="0"/>
              <a:t>operators, gas pipeline operators and Transmission Distribution Operators for you winter weatherization efforts!</a:t>
            </a:r>
            <a:endParaRPr lang="en-US" sz="2100" dirty="0"/>
          </a:p>
        </p:txBody>
      </p:sp>
      <p:pic>
        <p:nvPicPr>
          <p:cNvPr id="4" name="Content Placeholder 14" descr="HurricaneKatrina.jpg"/>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3788" y="1371601"/>
            <a:ext cx="74644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fld id="{1D93BD3E-1E9A-4970-A6F7-E7AC52762E0C}"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7224609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7820"/>
            <a:ext cx="10947400" cy="518318"/>
          </a:xfrm>
        </p:spPr>
        <p:txBody>
          <a:bodyPr/>
          <a:lstStyle/>
          <a:p>
            <a:r>
              <a:rPr lang="en-US" dirty="0" smtClean="0"/>
              <a:t>PUCT Regulatory Requirements for Generator Preparedness </a:t>
            </a:r>
            <a:endParaRPr lang="en-US" dirty="0"/>
          </a:p>
        </p:txBody>
      </p:sp>
      <p:sp>
        <p:nvSpPr>
          <p:cNvPr id="3" name="Content Placeholder 2"/>
          <p:cNvSpPr>
            <a:spLocks noGrp="1"/>
          </p:cNvSpPr>
          <p:nvPr>
            <p:ph idx="1"/>
          </p:nvPr>
        </p:nvSpPr>
        <p:spPr>
          <a:xfrm>
            <a:off x="533400" y="914400"/>
            <a:ext cx="10947400" cy="5257800"/>
          </a:xfrm>
        </p:spPr>
        <p:txBody>
          <a:bodyPr/>
          <a:lstStyle/>
          <a:p>
            <a:pPr marL="0">
              <a:lnSpc>
                <a:spcPct val="115000"/>
              </a:lnSpc>
              <a:spcBef>
                <a:spcPts val="0"/>
              </a:spcBef>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§25.53. Electric Service Emergency Operations Plans. </a:t>
            </a:r>
          </a:p>
          <a:p>
            <a:pPr marL="857250" lvl="2" indent="-285750">
              <a:lnSpc>
                <a:spcPct val="115000"/>
              </a:lnSpc>
              <a:spcBef>
                <a:spcPts val="0"/>
              </a:spcBef>
              <a:buFont typeface="Wingdings" panose="05000000000000000000" pitchFamily="2" charset="2"/>
              <a:buChar char="Ø"/>
            </a:pPr>
            <a:r>
              <a:rPr lang="en-US" sz="2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n-US" sz="2200" dirty="0">
                <a:solidFill>
                  <a:prstClr val="black"/>
                </a:solidFill>
                <a:latin typeface="Calibri" panose="020F0502020204030204" pitchFamily="34" charset="0"/>
                <a:ea typeface="Calibri" panose="020F0502020204030204" pitchFamily="34" charset="0"/>
                <a:cs typeface="Times New Roman" panose="02020603050405020304" pitchFamily="18" charset="0"/>
              </a:rPr>
              <a:t>c)(1)(H) A plan for the inventory of pre-arranged supplies for emergencies.</a:t>
            </a:r>
          </a:p>
          <a:p>
            <a:pPr marL="857250" lvl="2" indent="-285750">
              <a:lnSpc>
                <a:spcPct val="115000"/>
              </a:lnSpc>
              <a:spcBef>
                <a:spcPts val="0"/>
              </a:spcBef>
              <a:buFont typeface="Wingdings" panose="05000000000000000000" pitchFamily="2" charset="2"/>
              <a:buChar char="Ø"/>
            </a:pPr>
            <a:r>
              <a:rPr lang="en-US" sz="2200" dirty="0">
                <a:solidFill>
                  <a:prstClr val="black"/>
                </a:solidFill>
                <a:latin typeface="Calibri" panose="020F0502020204030204" pitchFamily="34" charset="0"/>
                <a:ea typeface="Calibri" panose="020F0502020204030204" pitchFamily="34" charset="0"/>
                <a:cs typeface="Times New Roman" panose="02020603050405020304" pitchFamily="18" charset="0"/>
              </a:rPr>
              <a:t>(c)(1)(I) A plan that addresses staffing during severe weather events.</a:t>
            </a:r>
          </a:p>
          <a:p>
            <a:pPr marL="857250" lvl="2" indent="-285750">
              <a:lnSpc>
                <a:spcPct val="115000"/>
              </a:lnSpc>
              <a:spcBef>
                <a:spcPts val="0"/>
              </a:spcBef>
              <a:buFont typeface="Wingdings" panose="05000000000000000000" pitchFamily="2" charset="2"/>
              <a:buChar char="Ø"/>
            </a:pPr>
            <a:r>
              <a:rPr lang="en-US" sz="2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(c)(2)(A) A plan that addresses severely cold and severely hot weather.</a:t>
            </a:r>
          </a:p>
          <a:p>
            <a:pPr marL="857250" lvl="2" indent="-285750">
              <a:lnSpc>
                <a:spcPct val="115000"/>
              </a:lnSpc>
              <a:spcBef>
                <a:spcPts val="0"/>
              </a:spcBef>
              <a:buFont typeface="Wingdings" panose="05000000000000000000" pitchFamily="2" charset="2"/>
              <a:buChar char="Ø"/>
            </a:pPr>
            <a:r>
              <a:rPr lang="en-US" sz="22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n-US" sz="2200" dirty="0">
                <a:solidFill>
                  <a:prstClr val="black"/>
                </a:solidFill>
                <a:latin typeface="Calibri" panose="020F0502020204030204" pitchFamily="34" charset="0"/>
                <a:ea typeface="Calibri" panose="020F0502020204030204" pitchFamily="34" charset="0"/>
                <a:cs typeface="Times New Roman" panose="02020603050405020304" pitchFamily="18" charset="0"/>
              </a:rPr>
              <a:t>c)(2)(B) A plan that addresses any known critical failure points, including any effects of weather design limits.</a:t>
            </a:r>
          </a:p>
          <a:p>
            <a:pPr marL="857250" lvl="2" indent="-285750">
              <a:lnSpc>
                <a:spcPct val="115000"/>
              </a:lnSpc>
              <a:spcBef>
                <a:spcPts val="0"/>
              </a:spcBef>
              <a:buFont typeface="Wingdings" panose="05000000000000000000" pitchFamily="2" charset="2"/>
              <a:buChar char="Ø"/>
            </a:pPr>
            <a:r>
              <a:rPr lang="en-US" sz="2200" dirty="0">
                <a:solidFill>
                  <a:prstClr val="black"/>
                </a:solidFill>
                <a:latin typeface="Calibri" panose="020F0502020204030204" pitchFamily="34" charset="0"/>
                <a:ea typeface="Calibri" panose="020F0502020204030204" pitchFamily="34" charset="0"/>
                <a:cs typeface="Times New Roman" panose="02020603050405020304" pitchFamily="18" charset="0"/>
              </a:rPr>
              <a:t>(c)(2)(G) Checklists for generating facility personnel to address emergency events.</a:t>
            </a:r>
          </a:p>
          <a:p>
            <a:pPr marL="857250" lvl="2" indent="-285750">
              <a:lnSpc>
                <a:spcPct val="115000"/>
              </a:lnSpc>
              <a:spcBef>
                <a:spcPts val="0"/>
              </a:spcBef>
              <a:buFont typeface="Wingdings" panose="05000000000000000000" pitchFamily="2" charset="2"/>
              <a:buChar char="Ø"/>
            </a:pPr>
            <a:r>
              <a:rPr lang="en-US" sz="2200" dirty="0">
                <a:solidFill>
                  <a:prstClr val="black"/>
                </a:solidFill>
                <a:latin typeface="Calibri" panose="020F0502020204030204" pitchFamily="34" charset="0"/>
                <a:ea typeface="Calibri" panose="020F0502020204030204" pitchFamily="34" charset="0"/>
                <a:cs typeface="Times New Roman" panose="02020603050405020304" pitchFamily="18" charset="0"/>
              </a:rPr>
              <a:t>(c)(2)(H) A summary of alternate fuel and storage capacity.</a:t>
            </a:r>
          </a:p>
          <a:p>
            <a:pPr marL="857250" lvl="2" indent="-285750">
              <a:lnSpc>
                <a:spcPct val="115000"/>
              </a:lnSpc>
              <a:spcBef>
                <a:spcPts val="0"/>
              </a:spcBef>
              <a:buFont typeface="Wingdings" panose="05000000000000000000" pitchFamily="2" charset="2"/>
              <a:buChar char="Ø"/>
            </a:pPr>
            <a:r>
              <a:rPr lang="en-US" sz="2200" dirty="0">
                <a:solidFill>
                  <a:prstClr val="black"/>
                </a:solidFill>
                <a:latin typeface="Calibri" panose="020F0502020204030204" pitchFamily="34" charset="0"/>
                <a:ea typeface="Calibri" panose="020F0502020204030204" pitchFamily="34" charset="0"/>
                <a:cs typeface="Times New Roman" panose="02020603050405020304" pitchFamily="18" charset="0"/>
              </a:rPr>
              <a:t>(c)(2)(I) A plan for alternative fuel testing if the facility has the ability to utilize alternative fuels.</a:t>
            </a:r>
          </a:p>
          <a:p>
            <a:pPr marL="857250" lvl="2" indent="-285750">
              <a:lnSpc>
                <a:spcPct val="115000"/>
              </a:lnSpc>
              <a:spcBef>
                <a:spcPts val="0"/>
              </a:spcBef>
              <a:buFont typeface="Wingdings" panose="05000000000000000000" pitchFamily="2" charset="2"/>
              <a:buChar char="Ø"/>
            </a:pPr>
            <a:r>
              <a:rPr lang="en-US" sz="2200" dirty="0">
                <a:solidFill>
                  <a:prstClr val="black"/>
                </a:solidFill>
                <a:latin typeface="Calibri" panose="020F0502020204030204" pitchFamily="34" charset="0"/>
                <a:ea typeface="Calibri" panose="020F0502020204030204" pitchFamily="34" charset="0"/>
                <a:cs typeface="Times New Roman" panose="02020603050405020304" pitchFamily="18" charset="0"/>
              </a:rPr>
              <a:t>(c)(2)(d) A Market entity shall conduct or participate in one or more drills annually to test its emergency procedures if its emergency procedures have not been implemented in response to an actual event within the last 12 months. </a:t>
            </a:r>
          </a:p>
          <a:p>
            <a:pPr marL="857250" lvl="2" indent="-285750">
              <a:lnSpc>
                <a:spcPct val="115000"/>
              </a:lnSpc>
              <a:spcBef>
                <a:spcPts val="0"/>
              </a:spcBef>
              <a:buFont typeface="Wingdings" panose="05000000000000000000" pitchFamily="2" charset="2"/>
              <a:buChar char="Ø"/>
            </a:pPr>
            <a:endParaRPr lang="en-US" sz="1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3</a:t>
            </a:fld>
            <a:endParaRPr lang="en-US" dirty="0"/>
          </a:p>
        </p:txBody>
      </p:sp>
    </p:spTree>
    <p:extLst>
      <p:ext uri="{BB962C8B-B14F-4D97-AF65-F5344CB8AC3E}">
        <p14:creationId xmlns:p14="http://schemas.microsoft.com/office/powerpoint/2010/main" val="34843460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682"/>
            <a:ext cx="8001000" cy="518318"/>
          </a:xfrm>
        </p:spPr>
        <p:txBody>
          <a:bodyPr/>
          <a:lstStyle/>
          <a:p>
            <a:r>
              <a:rPr lang="en-US" dirty="0" smtClean="0"/>
              <a:t>ERCOT Nodal Requirements</a:t>
            </a:r>
            <a:endParaRPr lang="en-US" dirty="0"/>
          </a:p>
        </p:txBody>
      </p:sp>
      <p:sp>
        <p:nvSpPr>
          <p:cNvPr id="3" name="Content Placeholder 2"/>
          <p:cNvSpPr>
            <a:spLocks noGrp="1"/>
          </p:cNvSpPr>
          <p:nvPr>
            <p:ph idx="1"/>
          </p:nvPr>
        </p:nvSpPr>
        <p:spPr>
          <a:xfrm>
            <a:off x="457200" y="1143000"/>
            <a:ext cx="11049000" cy="4789336"/>
          </a:xfrm>
        </p:spPr>
        <p:txBody>
          <a:bodyPr/>
          <a:lstStyle/>
          <a:p>
            <a:pPr marL="114300">
              <a:lnSpc>
                <a:spcPct val="115000"/>
              </a:lnSpc>
              <a:spcBef>
                <a:spcPts val="0"/>
              </a:spcBef>
            </a:pPr>
            <a:r>
              <a:rPr lang="en-US" sz="2400" dirty="0" smtClean="0">
                <a:latin typeface="Calibri" panose="020F0502020204030204" pitchFamily="34" charset="0"/>
                <a:ea typeface="Calibri" panose="020F0502020204030204" pitchFamily="34" charset="0"/>
                <a:cs typeface="Times New Roman" panose="02020603050405020304" pitchFamily="18" charset="0"/>
              </a:rPr>
              <a:t>Nodal </a:t>
            </a:r>
            <a:r>
              <a:rPr lang="en-US" sz="2400" dirty="0">
                <a:latin typeface="Calibri" panose="020F0502020204030204" pitchFamily="34" charset="0"/>
                <a:ea typeface="Calibri" panose="020F0502020204030204" pitchFamily="34" charset="0"/>
                <a:cs typeface="Times New Roman" panose="02020603050405020304" pitchFamily="18" charset="0"/>
              </a:rPr>
              <a:t>Protocol </a:t>
            </a:r>
            <a:r>
              <a:rPr lang="en-US" sz="2400" dirty="0" smtClean="0">
                <a:latin typeface="Calibri" panose="020F0502020204030204" pitchFamily="34" charset="0"/>
                <a:ea typeface="Calibri" panose="020F0502020204030204" pitchFamily="34" charset="0"/>
                <a:cs typeface="Times New Roman" panose="02020603050405020304" pitchFamily="18" charset="0"/>
              </a:rPr>
              <a:t>3.21 </a:t>
            </a:r>
            <a:r>
              <a:rPr lang="en-US" sz="2400" dirty="0">
                <a:latin typeface="Calibri" panose="020F0502020204030204" pitchFamily="34" charset="0"/>
                <a:ea typeface="Calibri" panose="020F0502020204030204" pitchFamily="34" charset="0"/>
                <a:cs typeface="Times New Roman" panose="02020603050405020304" pitchFamily="18" charset="0"/>
              </a:rPr>
              <a:t>(3)</a:t>
            </a:r>
          </a:p>
          <a:p>
            <a:pPr marL="457200" lvl="1">
              <a:lnSpc>
                <a:spcPct val="115000"/>
              </a:lnSpc>
              <a:spcBef>
                <a:spcPts val="0"/>
              </a:spcBef>
              <a:buFont typeface="Wingdings" panose="05000000000000000000" pitchFamily="2" charset="2"/>
              <a:buChar char="ü"/>
            </a:pPr>
            <a:r>
              <a:rPr lang="en-US" sz="1600" dirty="0" smtClean="0">
                <a:latin typeface="Calibri" panose="020F0502020204030204" pitchFamily="34" charset="0"/>
                <a:cs typeface="Calibri" panose="020F0502020204030204" pitchFamily="34" charset="0"/>
              </a:rPr>
              <a:t>No </a:t>
            </a:r>
            <a:r>
              <a:rPr lang="en-US" sz="1600" dirty="0">
                <a:latin typeface="Calibri" panose="020F0502020204030204" pitchFamily="34" charset="0"/>
                <a:cs typeface="Calibri" panose="020F0502020204030204" pitchFamily="34" charset="0"/>
              </a:rPr>
              <a:t>earlier than November 1 and no later than December 1 of each year, each Resource Entity shall submit the declaration in Section 22, Attachment O, Declaration of Completion of Generation Resource Winter Weatherization Preparations, to ERCOT stating that, at the time of submission, each Generation Resource under the Resource Entity’s control has completed or will complete all weather preparations required by the weatherization plan for </a:t>
            </a:r>
            <a:r>
              <a:rPr lang="en-US" sz="1600" b="1" i="1" u="sng" dirty="0">
                <a:solidFill>
                  <a:srgbClr val="FF0000"/>
                </a:solidFill>
                <a:latin typeface="Calibri" panose="020F0502020204030204" pitchFamily="34" charset="0"/>
                <a:cs typeface="Calibri" panose="020F0502020204030204" pitchFamily="34" charset="0"/>
              </a:rPr>
              <a:t>equipment critical to the reliable operation </a:t>
            </a:r>
            <a:r>
              <a:rPr lang="en-US" sz="1600" dirty="0">
                <a:latin typeface="Calibri" panose="020F0502020204030204" pitchFamily="34" charset="0"/>
                <a:cs typeface="Calibri" panose="020F0502020204030204" pitchFamily="34" charset="0"/>
              </a:rPr>
              <a:t>of the Generation Resource during the winter Peak Load Season. </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457200" lvl="1">
              <a:lnSpc>
                <a:spcPct val="115000"/>
              </a:lnSpc>
              <a:spcBef>
                <a:spcPts val="0"/>
              </a:spcBef>
              <a:buFont typeface="Wingdings" panose="05000000000000000000" pitchFamily="2" charset="2"/>
              <a:buChar char="ü"/>
            </a:pPr>
            <a:r>
              <a:rPr lang="en-US" sz="1600" dirty="0">
                <a:latin typeface="Calibri" panose="020F0502020204030204" pitchFamily="34" charset="0"/>
                <a:ea typeface="Calibri" panose="020F0502020204030204" pitchFamily="34" charset="0"/>
                <a:cs typeface="Times New Roman" panose="02020603050405020304" pitchFamily="18" charset="0"/>
              </a:rPr>
              <a:t>If the work on the </a:t>
            </a:r>
            <a:r>
              <a:rPr lang="en-US" sz="16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equipment that is critical to the reliable operation </a:t>
            </a:r>
            <a:r>
              <a:rPr lang="en-US" sz="1600" dirty="0">
                <a:latin typeface="Calibri" panose="020F0502020204030204" pitchFamily="34" charset="0"/>
                <a:ea typeface="Calibri" panose="020F0502020204030204" pitchFamily="34" charset="0"/>
                <a:cs typeface="Times New Roman" panose="02020603050405020304" pitchFamily="18" charset="0"/>
              </a:rPr>
              <a:t>of the Generation Resource is not complete at the time of filing the declaration, the Resource Entity shall provide a list and schedule of remaining work to be completed. </a:t>
            </a:r>
            <a:endParaRPr lang="en-US" sz="1600" dirty="0" smtClean="0">
              <a:latin typeface="Calibri" panose="020F0502020204030204" pitchFamily="34" charset="0"/>
              <a:ea typeface="Calibri" panose="020F0502020204030204" pitchFamily="34" charset="0"/>
              <a:cs typeface="Times New Roman" panose="02020603050405020304" pitchFamily="18" charset="0"/>
            </a:endParaRPr>
          </a:p>
          <a:p>
            <a:pPr marL="171450" lvl="1" indent="0">
              <a:lnSpc>
                <a:spcPct val="115000"/>
              </a:lnSpc>
              <a:spcBef>
                <a:spcPts val="0"/>
              </a:spcBef>
              <a:buNone/>
            </a:pPr>
            <a:endParaRPr lang="en-US" sz="1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Section 22, Attachment </a:t>
            </a:r>
            <a:r>
              <a:rPr lang="en-US"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O, </a:t>
            </a: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Declaration of Completion of Generation Resource Weatherization Preparations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buFont typeface="Wingdings" panose="05000000000000000000" pitchFamily="2" charset="2"/>
              <a:buChar char="ü"/>
            </a:pPr>
            <a:r>
              <a:rPr lang="en-US" sz="1600" dirty="0">
                <a:latin typeface="Calibri" panose="020F0502020204030204" pitchFamily="34" charset="0"/>
                <a:ea typeface="Calibri" panose="020F0502020204030204" pitchFamily="34" charset="0"/>
                <a:cs typeface="Times New Roman" panose="02020603050405020304" pitchFamily="18" charset="0"/>
              </a:rPr>
              <a:t>“I hereby attest that all </a:t>
            </a:r>
            <a:r>
              <a:rPr lang="en-US" sz="16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weatherization preparations for equipment critical to the reliable operation </a:t>
            </a:r>
            <a:r>
              <a:rPr lang="en-US" sz="1600" dirty="0">
                <a:latin typeface="Calibri" panose="020F0502020204030204" pitchFamily="34" charset="0"/>
                <a:ea typeface="Calibri" panose="020F0502020204030204" pitchFamily="34" charset="0"/>
                <a:cs typeface="Times New Roman" panose="02020603050405020304" pitchFamily="18" charset="0"/>
              </a:rPr>
              <a:t>of each of the above-listed Generation Resources during the time period stated above are complete or will be completed, as required by the weatherization plan applicable to each Generation Resource.” </a:t>
            </a:r>
          </a:p>
          <a:p>
            <a:pPr marL="0" indent="0">
              <a:buNone/>
            </a:pPr>
            <a:endParaRPr lang="en-US" dirty="0" smtClean="0"/>
          </a:p>
          <a:p>
            <a:pPr marL="0" indent="0">
              <a:buNone/>
            </a:pPr>
            <a:endParaRPr lang="en-US" dirty="0" smtClean="0"/>
          </a:p>
          <a:p>
            <a:pPr marL="0" indent="0">
              <a:buNone/>
            </a:pPr>
            <a:endParaRPr lang="en-US" dirty="0" smtClean="0"/>
          </a:p>
        </p:txBody>
      </p:sp>
      <p:sp>
        <p:nvSpPr>
          <p:cNvPr id="6" name="Slide Number Placeholder 5"/>
          <p:cNvSpPr>
            <a:spLocks noGrp="1"/>
          </p:cNvSpPr>
          <p:nvPr>
            <p:ph type="sldNum" sz="quarter" idx="4"/>
          </p:nvPr>
        </p:nvSpPr>
        <p:spPr>
          <a:xfrm>
            <a:off x="10287000" y="6561139"/>
            <a:ext cx="228600" cy="212725"/>
          </a:xfrm>
        </p:spPr>
        <p:txBody>
          <a:bodyPr/>
          <a:lstStyle/>
          <a:p>
            <a:fld id="{1D93BD3E-1E9A-4970-A6F7-E7AC52762E0C}"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33220692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43682"/>
            <a:ext cx="8458200" cy="518318"/>
          </a:xfrm>
        </p:spPr>
        <p:txBody>
          <a:bodyPr/>
          <a:lstStyle/>
          <a:p>
            <a:r>
              <a:rPr lang="en-US" dirty="0" smtClean="0"/>
              <a:t>Four coldest days in the past nine years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5</a:t>
            </a:fld>
            <a:endParaRPr lang="en-US">
              <a:solidFill>
                <a:prstClr val="black">
                  <a:tint val="75000"/>
                </a:prstClr>
              </a:solidFill>
            </a:endParaRPr>
          </a:p>
        </p:txBody>
      </p:sp>
      <p:sp>
        <p:nvSpPr>
          <p:cNvPr id="7" name="TextBox 6"/>
          <p:cNvSpPr txBox="1"/>
          <p:nvPr/>
        </p:nvSpPr>
        <p:spPr>
          <a:xfrm>
            <a:off x="1752600" y="5314465"/>
            <a:ext cx="3506088" cy="369332"/>
          </a:xfrm>
          <a:prstGeom prst="rect">
            <a:avLst/>
          </a:prstGeom>
          <a:noFill/>
        </p:spPr>
        <p:txBody>
          <a:bodyPr wrap="none" rtlCol="0">
            <a:spAutoFit/>
          </a:bodyPr>
          <a:lstStyle/>
          <a:p>
            <a:r>
              <a:rPr lang="en-US" dirty="0">
                <a:solidFill>
                  <a:srgbClr val="FF0000"/>
                </a:solidFill>
              </a:rPr>
              <a:t>Source: Chris Coleman, ERCOT</a:t>
            </a:r>
          </a:p>
        </p:txBody>
      </p:sp>
      <p:sp>
        <p:nvSpPr>
          <p:cNvPr id="3" name="TextBox 2"/>
          <p:cNvSpPr txBox="1"/>
          <p:nvPr/>
        </p:nvSpPr>
        <p:spPr>
          <a:xfrm>
            <a:off x="3124201" y="1172169"/>
            <a:ext cx="2018501" cy="646331"/>
          </a:xfrm>
          <a:prstGeom prst="rect">
            <a:avLst/>
          </a:prstGeom>
          <a:noFill/>
        </p:spPr>
        <p:txBody>
          <a:bodyPr wrap="none" rtlCol="0">
            <a:spAutoFit/>
          </a:bodyPr>
          <a:lstStyle/>
          <a:p>
            <a:r>
              <a:rPr lang="en-US" dirty="0">
                <a:solidFill>
                  <a:prstClr val="black"/>
                </a:solidFill>
              </a:rPr>
              <a:t>EEA3 – 4000MW </a:t>
            </a:r>
          </a:p>
          <a:p>
            <a:r>
              <a:rPr lang="en-US" dirty="0">
                <a:solidFill>
                  <a:prstClr val="black"/>
                </a:solidFill>
              </a:rPr>
              <a:t>firm load shed</a:t>
            </a:r>
          </a:p>
        </p:txBody>
      </p:sp>
      <p:sp>
        <p:nvSpPr>
          <p:cNvPr id="5" name="TextBox 4"/>
          <p:cNvSpPr txBox="1"/>
          <p:nvPr/>
        </p:nvSpPr>
        <p:spPr>
          <a:xfrm>
            <a:off x="6813386" y="1172168"/>
            <a:ext cx="1313180" cy="646331"/>
          </a:xfrm>
          <a:prstGeom prst="rect">
            <a:avLst/>
          </a:prstGeom>
          <a:noFill/>
        </p:spPr>
        <p:txBody>
          <a:bodyPr wrap="none" rtlCol="0">
            <a:spAutoFit/>
          </a:bodyPr>
          <a:lstStyle/>
          <a:p>
            <a:pPr algn="ctr"/>
            <a:r>
              <a:rPr lang="en-US" dirty="0">
                <a:solidFill>
                  <a:prstClr val="black"/>
                </a:solidFill>
              </a:rPr>
              <a:t>Normal</a:t>
            </a:r>
          </a:p>
          <a:p>
            <a:pPr algn="ctr"/>
            <a:r>
              <a:rPr lang="en-US" dirty="0">
                <a:solidFill>
                  <a:prstClr val="black"/>
                </a:solidFill>
              </a:rPr>
              <a:t>Operations</a:t>
            </a:r>
          </a:p>
        </p:txBody>
      </p:sp>
      <p:sp>
        <p:nvSpPr>
          <p:cNvPr id="6" name="TextBox 5"/>
          <p:cNvSpPr txBox="1"/>
          <p:nvPr/>
        </p:nvSpPr>
        <p:spPr>
          <a:xfrm>
            <a:off x="5486401" y="1371504"/>
            <a:ext cx="838691" cy="369332"/>
          </a:xfrm>
          <a:prstGeom prst="rect">
            <a:avLst/>
          </a:prstGeom>
          <a:noFill/>
        </p:spPr>
        <p:txBody>
          <a:bodyPr wrap="none" rtlCol="0">
            <a:spAutoFit/>
          </a:bodyPr>
          <a:lstStyle/>
          <a:p>
            <a:r>
              <a:rPr lang="en-US" dirty="0">
                <a:solidFill>
                  <a:prstClr val="black"/>
                </a:solidFill>
              </a:rPr>
              <a:t>EEA2 </a:t>
            </a:r>
          </a:p>
        </p:txBody>
      </p:sp>
      <p:sp>
        <p:nvSpPr>
          <p:cNvPr id="8" name="TextBox 7"/>
          <p:cNvSpPr txBox="1"/>
          <p:nvPr/>
        </p:nvSpPr>
        <p:spPr>
          <a:xfrm>
            <a:off x="8743674" y="1172169"/>
            <a:ext cx="1313180" cy="646331"/>
          </a:xfrm>
          <a:prstGeom prst="rect">
            <a:avLst/>
          </a:prstGeom>
          <a:noFill/>
        </p:spPr>
        <p:txBody>
          <a:bodyPr wrap="none" rtlCol="0">
            <a:spAutoFit/>
          </a:bodyPr>
          <a:lstStyle/>
          <a:p>
            <a:pPr algn="ctr"/>
            <a:r>
              <a:rPr lang="en-US" dirty="0">
                <a:solidFill>
                  <a:prstClr val="black"/>
                </a:solidFill>
              </a:rPr>
              <a:t>Normal</a:t>
            </a:r>
          </a:p>
          <a:p>
            <a:pPr algn="ctr"/>
            <a:r>
              <a:rPr lang="en-US" dirty="0">
                <a:solidFill>
                  <a:prstClr val="black"/>
                </a:solidFill>
              </a:rPr>
              <a:t>Operations</a:t>
            </a:r>
          </a:p>
        </p:txBody>
      </p:sp>
      <p:pic>
        <p:nvPicPr>
          <p:cNvPr id="12" name="Content Placeholder 11"/>
          <p:cNvPicPr>
            <a:picLocks noGrp="1" noChangeAspect="1"/>
          </p:cNvPicPr>
          <p:nvPr>
            <p:ph idx="1"/>
          </p:nvPr>
        </p:nvPicPr>
        <p:blipFill>
          <a:blip r:embed="rId2"/>
          <a:stretch>
            <a:fillRect/>
          </a:stretch>
        </p:blipFill>
        <p:spPr>
          <a:xfrm>
            <a:off x="1812426" y="1869758"/>
            <a:ext cx="8534400" cy="2439466"/>
          </a:xfrm>
          <a:prstGeom prst="rect">
            <a:avLst/>
          </a:prstGeom>
        </p:spPr>
      </p:pic>
    </p:spTree>
    <p:extLst>
      <p:ext uri="{BB962C8B-B14F-4D97-AF65-F5344CB8AC3E}">
        <p14:creationId xmlns:p14="http://schemas.microsoft.com/office/powerpoint/2010/main" val="533638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43682"/>
            <a:ext cx="8458200" cy="715168"/>
          </a:xfrm>
        </p:spPr>
        <p:txBody>
          <a:bodyPr/>
          <a:lstStyle/>
          <a:p>
            <a:r>
              <a:rPr lang="en-US" sz="2400" dirty="0"/>
              <a:t>Hours at and below freezing (32 DegF or less) during four coldest days in ERCOT in the past </a:t>
            </a:r>
            <a:r>
              <a:rPr lang="en-US" sz="2400" dirty="0" smtClean="0"/>
              <a:t>nine </a:t>
            </a:r>
            <a:r>
              <a:rPr lang="en-US" sz="2400" dirty="0"/>
              <a:t>years.</a:t>
            </a:r>
          </a:p>
        </p:txBody>
      </p:sp>
      <p:pic>
        <p:nvPicPr>
          <p:cNvPr id="5" name="Content Placeholder 4"/>
          <p:cNvPicPr>
            <a:picLocks noGrp="1" noChangeAspect="1"/>
          </p:cNvPicPr>
          <p:nvPr>
            <p:ph idx="1"/>
          </p:nvPr>
        </p:nvPicPr>
        <p:blipFill>
          <a:blip r:embed="rId2"/>
          <a:stretch>
            <a:fillRect/>
          </a:stretch>
        </p:blipFill>
        <p:spPr>
          <a:xfrm>
            <a:off x="1828800" y="1981200"/>
            <a:ext cx="8534400" cy="2439466"/>
          </a:xfrm>
          <a:prstGeom prst="rect">
            <a:avLst/>
          </a:prstGeom>
        </p:spPr>
      </p:pic>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6</a:t>
            </a:fld>
            <a:endParaRPr lang="en-US">
              <a:solidFill>
                <a:prstClr val="black">
                  <a:tint val="75000"/>
                </a:prstClr>
              </a:solidFill>
            </a:endParaRPr>
          </a:p>
        </p:txBody>
      </p:sp>
      <p:sp>
        <p:nvSpPr>
          <p:cNvPr id="7" name="TextBox 6"/>
          <p:cNvSpPr txBox="1"/>
          <p:nvPr/>
        </p:nvSpPr>
        <p:spPr>
          <a:xfrm>
            <a:off x="1752600" y="5314465"/>
            <a:ext cx="3506088" cy="369332"/>
          </a:xfrm>
          <a:prstGeom prst="rect">
            <a:avLst/>
          </a:prstGeom>
          <a:noFill/>
        </p:spPr>
        <p:txBody>
          <a:bodyPr wrap="none" rtlCol="0">
            <a:spAutoFit/>
          </a:bodyPr>
          <a:lstStyle/>
          <a:p>
            <a:r>
              <a:rPr lang="en-US" dirty="0">
                <a:solidFill>
                  <a:srgbClr val="FF0000"/>
                </a:solidFill>
              </a:rPr>
              <a:t>Source: Chris Coleman, ERCOT</a:t>
            </a:r>
          </a:p>
        </p:txBody>
      </p:sp>
      <p:sp>
        <p:nvSpPr>
          <p:cNvPr id="9" name="TextBox 8"/>
          <p:cNvSpPr txBox="1"/>
          <p:nvPr/>
        </p:nvSpPr>
        <p:spPr>
          <a:xfrm>
            <a:off x="3124201" y="1172169"/>
            <a:ext cx="2018501" cy="646331"/>
          </a:xfrm>
          <a:prstGeom prst="rect">
            <a:avLst/>
          </a:prstGeom>
          <a:noFill/>
        </p:spPr>
        <p:txBody>
          <a:bodyPr wrap="none" rtlCol="0">
            <a:spAutoFit/>
          </a:bodyPr>
          <a:lstStyle/>
          <a:p>
            <a:r>
              <a:rPr lang="en-US" dirty="0">
                <a:solidFill>
                  <a:prstClr val="black"/>
                </a:solidFill>
              </a:rPr>
              <a:t>EEA3 – 4000MW </a:t>
            </a:r>
          </a:p>
          <a:p>
            <a:r>
              <a:rPr lang="en-US" dirty="0">
                <a:solidFill>
                  <a:prstClr val="black"/>
                </a:solidFill>
              </a:rPr>
              <a:t>firm load shed</a:t>
            </a:r>
          </a:p>
        </p:txBody>
      </p:sp>
      <p:sp>
        <p:nvSpPr>
          <p:cNvPr id="11" name="TextBox 10"/>
          <p:cNvSpPr txBox="1"/>
          <p:nvPr/>
        </p:nvSpPr>
        <p:spPr>
          <a:xfrm>
            <a:off x="5486401" y="1371504"/>
            <a:ext cx="838691" cy="369332"/>
          </a:xfrm>
          <a:prstGeom prst="rect">
            <a:avLst/>
          </a:prstGeom>
          <a:noFill/>
        </p:spPr>
        <p:txBody>
          <a:bodyPr wrap="none" rtlCol="0">
            <a:spAutoFit/>
          </a:bodyPr>
          <a:lstStyle/>
          <a:p>
            <a:r>
              <a:rPr lang="en-US" dirty="0">
                <a:solidFill>
                  <a:prstClr val="black"/>
                </a:solidFill>
              </a:rPr>
              <a:t>EEA2 </a:t>
            </a:r>
          </a:p>
        </p:txBody>
      </p:sp>
      <p:sp>
        <p:nvSpPr>
          <p:cNvPr id="13" name="TextBox 12"/>
          <p:cNvSpPr txBox="1"/>
          <p:nvPr/>
        </p:nvSpPr>
        <p:spPr>
          <a:xfrm>
            <a:off x="6813386" y="1172168"/>
            <a:ext cx="1261884" cy="646331"/>
          </a:xfrm>
          <a:prstGeom prst="rect">
            <a:avLst/>
          </a:prstGeom>
          <a:noFill/>
        </p:spPr>
        <p:txBody>
          <a:bodyPr wrap="none" rtlCol="0">
            <a:spAutoFit/>
          </a:bodyPr>
          <a:lstStyle/>
          <a:p>
            <a:pPr algn="ctr"/>
            <a:r>
              <a:rPr lang="en-US" dirty="0">
                <a:solidFill>
                  <a:prstClr val="black"/>
                </a:solidFill>
              </a:rPr>
              <a:t>Normal </a:t>
            </a:r>
          </a:p>
          <a:p>
            <a:pPr algn="ctr"/>
            <a:r>
              <a:rPr lang="en-US" dirty="0">
                <a:solidFill>
                  <a:prstClr val="black"/>
                </a:solidFill>
              </a:rPr>
              <a:t>operations</a:t>
            </a:r>
          </a:p>
        </p:txBody>
      </p:sp>
      <p:sp>
        <p:nvSpPr>
          <p:cNvPr id="15" name="TextBox 14"/>
          <p:cNvSpPr txBox="1"/>
          <p:nvPr/>
        </p:nvSpPr>
        <p:spPr>
          <a:xfrm>
            <a:off x="8743674" y="1172169"/>
            <a:ext cx="1261884" cy="646331"/>
          </a:xfrm>
          <a:prstGeom prst="rect">
            <a:avLst/>
          </a:prstGeom>
          <a:noFill/>
        </p:spPr>
        <p:txBody>
          <a:bodyPr wrap="none" rtlCol="0">
            <a:spAutoFit/>
          </a:bodyPr>
          <a:lstStyle/>
          <a:p>
            <a:pPr algn="ctr"/>
            <a:r>
              <a:rPr lang="en-US" dirty="0">
                <a:solidFill>
                  <a:prstClr val="black"/>
                </a:solidFill>
              </a:rPr>
              <a:t>Normal</a:t>
            </a:r>
          </a:p>
          <a:p>
            <a:pPr algn="ctr"/>
            <a:r>
              <a:rPr lang="en-US" dirty="0">
                <a:solidFill>
                  <a:prstClr val="black"/>
                </a:solidFill>
              </a:rPr>
              <a:t>operations</a:t>
            </a:r>
          </a:p>
        </p:txBody>
      </p:sp>
    </p:spTree>
    <p:extLst>
      <p:ext uri="{BB962C8B-B14F-4D97-AF65-F5344CB8AC3E}">
        <p14:creationId xmlns:p14="http://schemas.microsoft.com/office/powerpoint/2010/main" val="24540912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65125"/>
            <a:ext cx="10058400" cy="549275"/>
          </a:xfrm>
        </p:spPr>
        <p:txBody>
          <a:bodyPr>
            <a:normAutofit/>
          </a:bodyPr>
          <a:lstStyle/>
          <a:p>
            <a:r>
              <a:rPr lang="en-US" sz="2800" b="1" dirty="0" smtClean="0">
                <a:solidFill>
                  <a:srgbClr val="00ACC8"/>
                </a:solidFill>
                <a:latin typeface="Arial" panose="020B0604020202020204"/>
              </a:rPr>
              <a:t>Two coldest days and hours below 32DegF this decade</a:t>
            </a:r>
            <a:endParaRPr lang="en-US" sz="2800" b="1" dirty="0">
              <a:solidFill>
                <a:schemeClr val="accent1"/>
              </a:solidFill>
              <a:latin typeface="Arial" panose="020B0604020202020204" pitchFamily="34" charset="0"/>
              <a:cs typeface="Arial" panose="020B06040202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92504265"/>
              </p:ext>
            </p:extLst>
          </p:nvPr>
        </p:nvGraphicFramePr>
        <p:xfrm>
          <a:off x="1470758" y="1752600"/>
          <a:ext cx="9258300" cy="2890520"/>
        </p:xfrm>
        <a:graphic>
          <a:graphicData uri="http://schemas.openxmlformats.org/drawingml/2006/table">
            <a:tbl>
              <a:tblPr firstRow="1" bandRow="1">
                <a:tableStyleId>{5C22544A-7EE6-4342-B048-85BDC9FD1C3A}</a:tableStyleId>
              </a:tblPr>
              <a:tblGrid>
                <a:gridCol w="1600200"/>
                <a:gridCol w="1676400"/>
                <a:gridCol w="1981200"/>
                <a:gridCol w="1828800"/>
                <a:gridCol w="2171700"/>
              </a:tblGrid>
              <a:tr h="294640">
                <a:tc>
                  <a:txBody>
                    <a:bodyPr/>
                    <a:lstStyle/>
                    <a:p>
                      <a:pPr algn="ctr" fontAlgn="ct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b="1" i="0" u="none" strike="noStrike">
                          <a:solidFill>
                            <a:srgbClr val="000000"/>
                          </a:solidFill>
                          <a:effectLst/>
                          <a:latin typeface="Calibri" panose="020F0502020204030204" pitchFamily="34" charset="0"/>
                        </a:rPr>
                        <a:t>2/2/2011</a:t>
                      </a:r>
                    </a:p>
                  </a:txBody>
                  <a:tcPr marL="9525" marR="9525" marT="9525" marB="0" anchor="ctr"/>
                </a:tc>
                <a:tc>
                  <a:txBody>
                    <a:bodyPr/>
                    <a:lstStyle/>
                    <a:p>
                      <a:pPr algn="ctr" fontAlgn="ctr"/>
                      <a:r>
                        <a:rPr lang="en-US" sz="1800" b="1" i="0" u="none" strike="noStrike" dirty="0">
                          <a:solidFill>
                            <a:srgbClr val="000000"/>
                          </a:solidFill>
                          <a:effectLst/>
                          <a:latin typeface="Calibri" panose="020F0502020204030204" pitchFamily="34" charset="0"/>
                        </a:rPr>
                        <a:t>Hours below 32DegF</a:t>
                      </a:r>
                    </a:p>
                  </a:txBody>
                  <a:tcPr marL="9525" marR="9525" marT="9525" marB="0" anchor="ctr"/>
                </a:tc>
                <a:tc>
                  <a:txBody>
                    <a:bodyPr/>
                    <a:lstStyle/>
                    <a:p>
                      <a:pPr algn="ctr" fontAlgn="ctr"/>
                      <a:r>
                        <a:rPr lang="en-US" sz="1800" b="1" i="0" u="none" strike="noStrike">
                          <a:solidFill>
                            <a:srgbClr val="000000"/>
                          </a:solidFill>
                          <a:effectLst/>
                          <a:latin typeface="Calibri" panose="020F0502020204030204" pitchFamily="34" charset="0"/>
                        </a:rPr>
                        <a:t>1/17/2018</a:t>
                      </a:r>
                    </a:p>
                  </a:txBody>
                  <a:tcPr marL="9525" marR="9525" marT="9525" marB="0" anchor="ctr"/>
                </a:tc>
                <a:tc>
                  <a:txBody>
                    <a:bodyPr/>
                    <a:lstStyle/>
                    <a:p>
                      <a:pPr algn="ctr" fontAlgn="ctr"/>
                      <a:r>
                        <a:rPr lang="en-US" sz="1800" b="1" i="0" u="none" strike="noStrike" dirty="0">
                          <a:solidFill>
                            <a:srgbClr val="000000"/>
                          </a:solidFill>
                          <a:effectLst/>
                          <a:latin typeface="Calibri" panose="020F0502020204030204" pitchFamily="34" charset="0"/>
                        </a:rPr>
                        <a:t>Hours below 32DegF</a:t>
                      </a:r>
                    </a:p>
                  </a:txBody>
                  <a:tcPr marL="9525" marR="9525" marT="9525" marB="0" anchor="ctr"/>
                </a:tc>
              </a:tr>
              <a:tr h="370840">
                <a:tc>
                  <a:txBody>
                    <a:bodyPr/>
                    <a:lstStyle/>
                    <a:p>
                      <a:pPr algn="ctr" fontAlgn="ctr"/>
                      <a:r>
                        <a:rPr lang="en-US" sz="1800" b="1" i="0" u="none" strike="noStrike" dirty="0">
                          <a:solidFill>
                            <a:srgbClr val="000000"/>
                          </a:solidFill>
                          <a:effectLst/>
                          <a:latin typeface="Arial" panose="020B0604020202020204" pitchFamily="34" charset="0"/>
                          <a:cs typeface="Arial" panose="020B0604020202020204" pitchFamily="34" charset="0"/>
                        </a:rPr>
                        <a:t>Dallas</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13°/20MPH</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24</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13°/5MPH</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19</a:t>
                      </a:r>
                    </a:p>
                  </a:txBody>
                  <a:tcPr marL="9525" marR="9525" marT="9525" marB="0" anchor="ctr"/>
                </a:tc>
              </a:tr>
              <a:tr h="370840">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Houston</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21°/16MPH</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14</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19°/13 MPH</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18</a:t>
                      </a:r>
                    </a:p>
                  </a:txBody>
                  <a:tcPr marL="9525" marR="9525" marT="9525" marB="0" anchor="ctr"/>
                </a:tc>
              </a:tr>
              <a:tr h="370840">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San Antonio</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19°/25MPH</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24</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23°/10 MPH</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12</a:t>
                      </a:r>
                    </a:p>
                  </a:txBody>
                  <a:tcPr marL="9525" marR="9525" marT="9525" marB="0" anchor="ctr"/>
                </a:tc>
              </a:tr>
              <a:tr h="370840">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Austin</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18°/26 MPH</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cs typeface="Arial" panose="020B0604020202020204" pitchFamily="34" charset="0"/>
                        </a:rPr>
                        <a:t>24</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18°/10 MPH</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20</a:t>
                      </a:r>
                    </a:p>
                  </a:txBody>
                  <a:tcPr marL="9525" marR="9525" marT="9525" marB="0" anchor="ctr"/>
                </a:tc>
              </a:tr>
              <a:tr h="370840">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Brownsville</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32°/26 MPH</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30°/14 MPH</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10</a:t>
                      </a:r>
                    </a:p>
                  </a:txBody>
                  <a:tcPr marL="9525" marR="9525" marT="9525" marB="0" anchor="ctr"/>
                </a:tc>
              </a:tr>
              <a:tr h="370840">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Abilene</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7°/16 MPH</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24</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8°/5 MPH</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19</a:t>
                      </a:r>
                    </a:p>
                  </a:txBody>
                  <a:tcPr marL="9525" marR="9525" marT="9525" marB="0" anchor="ctr"/>
                </a:tc>
              </a:tr>
              <a:tr h="370840">
                <a:tc>
                  <a:txBody>
                    <a:bodyPr/>
                    <a:lstStyle/>
                    <a:p>
                      <a:pPr algn="ctr" fontAlgn="ctr"/>
                      <a:r>
                        <a:rPr lang="en-US" sz="1800" b="1" i="0" u="none" strike="noStrike">
                          <a:solidFill>
                            <a:srgbClr val="000000"/>
                          </a:solidFill>
                          <a:effectLst/>
                          <a:latin typeface="Arial" panose="020B0604020202020204" pitchFamily="34" charset="0"/>
                          <a:cs typeface="Arial" panose="020B0604020202020204" pitchFamily="34" charset="0"/>
                        </a:rPr>
                        <a:t>Midland</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6°/16 MPH</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24</a:t>
                      </a:r>
                    </a:p>
                  </a:txBody>
                  <a:tcPr marL="9525" marR="9525" marT="9525" marB="0" anchor="ctr"/>
                </a:tc>
                <a:tc>
                  <a:txBody>
                    <a:bodyPr/>
                    <a:lstStyle/>
                    <a:p>
                      <a:pPr algn="ctr" fontAlgn="ctr"/>
                      <a:r>
                        <a:rPr lang="en-US" sz="1800" b="0" i="0" u="none" strike="noStrike">
                          <a:solidFill>
                            <a:srgbClr val="000000"/>
                          </a:solidFill>
                          <a:effectLst/>
                          <a:latin typeface="Arial" panose="020B0604020202020204" pitchFamily="34" charset="0"/>
                          <a:cs typeface="Arial" panose="020B0604020202020204" pitchFamily="34" charset="0"/>
                        </a:rPr>
                        <a:t>28°/7 MPH</a:t>
                      </a:r>
                    </a:p>
                  </a:txBody>
                  <a:tcPr marL="9525" marR="9525" marT="9525" marB="0" anchor="ctr"/>
                </a:tc>
                <a:tc>
                  <a:txBody>
                    <a:bodyPr/>
                    <a:lstStyle/>
                    <a:p>
                      <a:pPr algn="ctr" fontAlgn="ctr"/>
                      <a:r>
                        <a:rPr lang="en-US" sz="1800" b="0" i="0" u="none" strike="noStrike" dirty="0">
                          <a:solidFill>
                            <a:srgbClr val="000000"/>
                          </a:solidFill>
                          <a:effectLst/>
                          <a:latin typeface="Arial" panose="020B0604020202020204" pitchFamily="34" charset="0"/>
                          <a:cs typeface="Arial" panose="020B0604020202020204" pitchFamily="34" charset="0"/>
                        </a:rPr>
                        <a:t>10</a:t>
                      </a:r>
                    </a:p>
                  </a:txBody>
                  <a:tcPr marL="9525" marR="9525" marT="9525" marB="0" anchor="ctr"/>
                </a:tc>
              </a:tr>
            </a:tbl>
          </a:graphicData>
        </a:graphic>
      </p:graphicFrame>
      <p:sp>
        <p:nvSpPr>
          <p:cNvPr id="4" name="Slide Number Placeholder 3"/>
          <p:cNvSpPr>
            <a:spLocks noGrp="1"/>
          </p:cNvSpPr>
          <p:nvPr>
            <p:ph type="sldNum" sz="quarter" idx="12"/>
          </p:nvPr>
        </p:nvSpPr>
        <p:spPr/>
        <p:txBody>
          <a:bodyPr/>
          <a:lstStyle/>
          <a:p>
            <a:fld id="{48F63A3B-78C7-47BE-AE5E-E10140E04643}" type="slidenum">
              <a:rPr lang="en-US" smtClean="0"/>
              <a:t>7</a:t>
            </a:fld>
            <a:endParaRPr lang="en-US" dirty="0"/>
          </a:p>
        </p:txBody>
      </p:sp>
      <p:sp>
        <p:nvSpPr>
          <p:cNvPr id="6" name="TextBox 5"/>
          <p:cNvSpPr txBox="1"/>
          <p:nvPr/>
        </p:nvSpPr>
        <p:spPr>
          <a:xfrm>
            <a:off x="1466850" y="5753854"/>
            <a:ext cx="3016275" cy="369332"/>
          </a:xfrm>
          <a:prstGeom prst="rect">
            <a:avLst/>
          </a:prstGeom>
          <a:noFill/>
        </p:spPr>
        <p:txBody>
          <a:bodyPr wrap="none" rtlCol="0">
            <a:spAutoFit/>
          </a:bodyPr>
          <a:lstStyle/>
          <a:p>
            <a:r>
              <a:rPr lang="en-US" dirty="0" smtClean="0">
                <a:solidFill>
                  <a:srgbClr val="FF0000"/>
                </a:solidFill>
              </a:rPr>
              <a:t>Source: Chris Coleman, ERCOT</a:t>
            </a:r>
            <a:endParaRPr lang="en-US" dirty="0">
              <a:solidFill>
                <a:srgbClr val="FF0000"/>
              </a:solidFill>
            </a:endParaRPr>
          </a:p>
        </p:txBody>
      </p:sp>
    </p:spTree>
    <p:extLst>
      <p:ext uri="{BB962C8B-B14F-4D97-AF65-F5344CB8AC3E}">
        <p14:creationId xmlns:p14="http://schemas.microsoft.com/office/powerpoint/2010/main" val="2979214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idx="1"/>
            <p:extLst/>
          </p:nvPr>
        </p:nvGraphicFramePr>
        <p:xfrm>
          <a:off x="2438400" y="76200"/>
          <a:ext cx="8432800" cy="64008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3791712" y="3200400"/>
            <a:ext cx="748923" cy="430887"/>
          </a:xfrm>
          <a:prstGeom prst="rect">
            <a:avLst/>
          </a:prstGeom>
          <a:noFill/>
        </p:spPr>
        <p:txBody>
          <a:bodyPr wrap="none" rtlCol="0">
            <a:spAutoFit/>
          </a:bodyPr>
          <a:lstStyle/>
          <a:p>
            <a:r>
              <a:rPr lang="en-US" sz="1100" b="1" dirty="0" smtClean="0">
                <a:solidFill>
                  <a:prstClr val="black"/>
                </a:solidFill>
              </a:rPr>
              <a:t>3541MW</a:t>
            </a:r>
          </a:p>
          <a:p>
            <a:r>
              <a:rPr lang="en-US" sz="1100" b="1" dirty="0" smtClean="0">
                <a:solidFill>
                  <a:prstClr val="black"/>
                </a:solidFill>
              </a:rPr>
              <a:t>  EEA2</a:t>
            </a:r>
            <a:endParaRPr lang="en-US" sz="1100" b="1" dirty="0">
              <a:solidFill>
                <a:prstClr val="black"/>
              </a:solidFill>
            </a:endParaRPr>
          </a:p>
        </p:txBody>
      </p:sp>
      <p:sp>
        <p:nvSpPr>
          <p:cNvPr id="15" name="TextBox 14"/>
          <p:cNvSpPr txBox="1"/>
          <p:nvPr/>
        </p:nvSpPr>
        <p:spPr>
          <a:xfrm>
            <a:off x="4572000" y="4876800"/>
            <a:ext cx="670376" cy="261610"/>
          </a:xfrm>
          <a:prstGeom prst="rect">
            <a:avLst/>
          </a:prstGeom>
          <a:noFill/>
        </p:spPr>
        <p:txBody>
          <a:bodyPr wrap="none" rtlCol="0">
            <a:spAutoFit/>
          </a:bodyPr>
          <a:lstStyle/>
          <a:p>
            <a:r>
              <a:rPr lang="en-US" sz="1100" b="1" dirty="0" smtClean="0">
                <a:solidFill>
                  <a:prstClr val="black"/>
                </a:solidFill>
              </a:rPr>
              <a:t>750MW</a:t>
            </a:r>
            <a:endParaRPr lang="en-US" sz="1100" b="1" dirty="0">
              <a:solidFill>
                <a:prstClr val="black"/>
              </a:solidFill>
            </a:endParaRPr>
          </a:p>
        </p:txBody>
      </p:sp>
    </p:spTree>
    <p:extLst>
      <p:ext uri="{BB962C8B-B14F-4D97-AF65-F5344CB8AC3E}">
        <p14:creationId xmlns:p14="http://schemas.microsoft.com/office/powerpoint/2010/main" val="2695497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3682"/>
            <a:ext cx="9829800" cy="518318"/>
          </a:xfrm>
        </p:spPr>
        <p:txBody>
          <a:bodyPr/>
          <a:lstStyle/>
          <a:p>
            <a:r>
              <a:rPr lang="en-US" dirty="0" smtClean="0"/>
              <a:t>Plant spot checks winter season 2019/2020 results</a:t>
            </a:r>
            <a:endParaRPr lang="en-US" dirty="0"/>
          </a:p>
        </p:txBody>
      </p:sp>
      <p:sp>
        <p:nvSpPr>
          <p:cNvPr id="3" name="Content Placeholder 2"/>
          <p:cNvSpPr>
            <a:spLocks noGrp="1"/>
          </p:cNvSpPr>
          <p:nvPr>
            <p:ph idx="1"/>
          </p:nvPr>
        </p:nvSpPr>
        <p:spPr>
          <a:xfrm>
            <a:off x="533400" y="797560"/>
            <a:ext cx="10947400" cy="5450840"/>
          </a:xfrm>
        </p:spPr>
        <p:txBody>
          <a:bodyPr/>
          <a:lstStyle/>
          <a:p>
            <a:pPr lvl="1" fontAlgn="base">
              <a:spcAft>
                <a:spcPct val="0"/>
              </a:spcAft>
              <a:buFont typeface="Wingdings" pitchFamily="2" charset="2"/>
              <a:buChar char="§"/>
            </a:pPr>
            <a:r>
              <a:rPr lang="en-US" sz="2600" kern="0" dirty="0" smtClean="0">
                <a:solidFill>
                  <a:srgbClr val="000000"/>
                </a:solidFill>
              </a:rPr>
              <a:t>80 </a:t>
            </a:r>
            <a:r>
              <a:rPr lang="en-US" sz="2600" kern="0" dirty="0">
                <a:solidFill>
                  <a:srgbClr val="000000"/>
                </a:solidFill>
              </a:rPr>
              <a:t>units spot </a:t>
            </a:r>
            <a:r>
              <a:rPr lang="en-US" sz="2600" kern="0" dirty="0" smtClean="0">
                <a:solidFill>
                  <a:srgbClr val="000000"/>
                </a:solidFill>
              </a:rPr>
              <a:t>checked</a:t>
            </a:r>
          </a:p>
          <a:p>
            <a:pPr lvl="2" fontAlgn="base">
              <a:spcAft>
                <a:spcPct val="0"/>
              </a:spcAft>
              <a:buFont typeface="Wingdings" panose="05000000000000000000" pitchFamily="2" charset="2"/>
              <a:buChar char="ü"/>
            </a:pPr>
            <a:r>
              <a:rPr lang="en-US" sz="2200" kern="0" dirty="0" smtClean="0">
                <a:solidFill>
                  <a:srgbClr val="000000"/>
                </a:solidFill>
              </a:rPr>
              <a:t>The purpose of spot checks is to verify plant personnel are following their weatherization plan.</a:t>
            </a:r>
          </a:p>
          <a:p>
            <a:pPr lvl="2" fontAlgn="base">
              <a:spcAft>
                <a:spcPct val="0"/>
              </a:spcAft>
              <a:buFont typeface="Wingdings" panose="05000000000000000000" pitchFamily="2" charset="2"/>
              <a:buChar char="ü"/>
            </a:pPr>
            <a:r>
              <a:rPr lang="en-US" sz="2200" kern="0" dirty="0" smtClean="0">
                <a:solidFill>
                  <a:srgbClr val="000000"/>
                </a:solidFill>
              </a:rPr>
              <a:t>As necessary, plant personnel are left with a recommendation(s) based on PUCT requirements, lessons learned or best practices observed.</a:t>
            </a:r>
          </a:p>
          <a:p>
            <a:pPr lvl="2" fontAlgn="base">
              <a:spcAft>
                <a:spcPct val="0"/>
              </a:spcAft>
              <a:buFont typeface="Wingdings" panose="05000000000000000000" pitchFamily="2" charset="2"/>
              <a:buChar char="ü"/>
            </a:pPr>
            <a:r>
              <a:rPr lang="en-US" sz="2200" kern="0" dirty="0" smtClean="0">
                <a:solidFill>
                  <a:srgbClr val="000000"/>
                </a:solidFill>
              </a:rPr>
              <a:t>Company senior management is emailed results.  </a:t>
            </a:r>
            <a:endParaRPr lang="en-US" sz="2200" kern="0" dirty="0">
              <a:solidFill>
                <a:srgbClr val="000000"/>
              </a:solidFill>
            </a:endParaRPr>
          </a:p>
          <a:p>
            <a:pPr lvl="1" fontAlgn="base">
              <a:spcAft>
                <a:spcPct val="0"/>
              </a:spcAft>
              <a:buFont typeface="Wingdings" panose="05000000000000000000" pitchFamily="2" charset="2"/>
              <a:buChar char="§"/>
            </a:pPr>
            <a:r>
              <a:rPr lang="en-US" sz="2600" kern="0" dirty="0">
                <a:solidFill>
                  <a:srgbClr val="000000"/>
                </a:solidFill>
              </a:rPr>
              <a:t>Fuel </a:t>
            </a:r>
            <a:r>
              <a:rPr lang="en-US" sz="2600" kern="0" dirty="0" smtClean="0">
                <a:solidFill>
                  <a:srgbClr val="000000"/>
                </a:solidFill>
              </a:rPr>
              <a:t>types spot checked</a:t>
            </a:r>
            <a:endParaRPr lang="en-US" sz="2600" kern="0" dirty="0">
              <a:solidFill>
                <a:srgbClr val="000000"/>
              </a:solidFill>
            </a:endParaRPr>
          </a:p>
          <a:p>
            <a:pPr lvl="3" fontAlgn="base">
              <a:spcAft>
                <a:spcPct val="0"/>
              </a:spcAft>
              <a:buFont typeface="Wingdings" panose="05000000000000000000" pitchFamily="2" charset="2"/>
              <a:buChar char="§"/>
            </a:pPr>
            <a:r>
              <a:rPr lang="en-US" sz="2200" kern="0" dirty="0" smtClean="0">
                <a:solidFill>
                  <a:srgbClr val="000000"/>
                </a:solidFill>
              </a:rPr>
              <a:t>71 </a:t>
            </a:r>
            <a:r>
              <a:rPr lang="en-US" sz="2200" kern="0" dirty="0">
                <a:solidFill>
                  <a:srgbClr val="000000"/>
                </a:solidFill>
              </a:rPr>
              <a:t>gas fired units (conventional and combined cycle</a:t>
            </a:r>
            <a:r>
              <a:rPr lang="en-US" sz="2200" kern="0" dirty="0" smtClean="0">
                <a:solidFill>
                  <a:srgbClr val="000000"/>
                </a:solidFill>
              </a:rPr>
              <a:t>). </a:t>
            </a:r>
          </a:p>
          <a:p>
            <a:pPr lvl="3" fontAlgn="base">
              <a:spcAft>
                <a:spcPct val="0"/>
              </a:spcAft>
              <a:buFont typeface="Wingdings" panose="05000000000000000000" pitchFamily="2" charset="2"/>
              <a:buChar char="§"/>
            </a:pPr>
            <a:r>
              <a:rPr lang="en-US" sz="2200" kern="0" dirty="0" smtClean="0">
                <a:solidFill>
                  <a:srgbClr val="000000"/>
                </a:solidFill>
              </a:rPr>
              <a:t>3 </a:t>
            </a:r>
            <a:r>
              <a:rPr lang="en-US" sz="2200" kern="0" dirty="0">
                <a:solidFill>
                  <a:srgbClr val="000000"/>
                </a:solidFill>
              </a:rPr>
              <a:t>coal </a:t>
            </a:r>
            <a:r>
              <a:rPr lang="en-US" sz="2200" kern="0" dirty="0" smtClean="0">
                <a:solidFill>
                  <a:srgbClr val="000000"/>
                </a:solidFill>
              </a:rPr>
              <a:t>fired units.</a:t>
            </a:r>
          </a:p>
          <a:p>
            <a:pPr lvl="3" fontAlgn="base">
              <a:spcAft>
                <a:spcPct val="0"/>
              </a:spcAft>
              <a:buFont typeface="Wingdings" panose="05000000000000000000" pitchFamily="2" charset="2"/>
              <a:buChar char="§"/>
            </a:pPr>
            <a:r>
              <a:rPr lang="en-US" sz="2200" kern="0" dirty="0" smtClean="0">
                <a:solidFill>
                  <a:srgbClr val="000000"/>
                </a:solidFill>
              </a:rPr>
              <a:t>6 gas fired black start contracted units.</a:t>
            </a:r>
            <a:endParaRPr lang="en-US" sz="2200" kern="0" dirty="0">
              <a:solidFill>
                <a:srgbClr val="000000"/>
              </a:solidFill>
            </a:endParaRPr>
          </a:p>
          <a:p>
            <a:pPr lvl="2" fontAlgn="base">
              <a:spcAft>
                <a:spcPct val="0"/>
              </a:spcAft>
              <a:buFont typeface="Wingdings" panose="05000000000000000000" pitchFamily="2" charset="2"/>
              <a:buChar char="Ø"/>
            </a:pPr>
            <a:r>
              <a:rPr lang="en-US" sz="2200" kern="0" dirty="0" smtClean="0">
                <a:solidFill>
                  <a:srgbClr val="000000"/>
                </a:solidFill>
              </a:rPr>
              <a:t>23 </a:t>
            </a:r>
            <a:r>
              <a:rPr lang="en-US" sz="2200" kern="0" dirty="0">
                <a:solidFill>
                  <a:srgbClr val="000000"/>
                </a:solidFill>
              </a:rPr>
              <a:t>units </a:t>
            </a:r>
            <a:r>
              <a:rPr lang="en-US" sz="2200" kern="0" dirty="0" smtClean="0">
                <a:solidFill>
                  <a:srgbClr val="000000"/>
                </a:solidFill>
              </a:rPr>
              <a:t>agreed to improve preparations and/or records management </a:t>
            </a:r>
            <a:r>
              <a:rPr lang="en-US" sz="2200" kern="0" dirty="0">
                <a:solidFill>
                  <a:srgbClr val="000000"/>
                </a:solidFill>
              </a:rPr>
              <a:t>and will be scheduled early </a:t>
            </a:r>
            <a:r>
              <a:rPr lang="en-US" sz="2200" kern="0" dirty="0" smtClean="0">
                <a:solidFill>
                  <a:srgbClr val="000000"/>
                </a:solidFill>
              </a:rPr>
              <a:t>in 2020 to verify improvements.</a:t>
            </a:r>
            <a:endParaRPr lang="en-US" sz="2200" kern="0" dirty="0">
              <a:solidFill>
                <a:srgbClr val="000000"/>
              </a:solidFill>
            </a:endParaRPr>
          </a:p>
          <a:p>
            <a:pPr lvl="2" fontAlgn="base">
              <a:spcAft>
                <a:spcPct val="0"/>
              </a:spcAft>
              <a:buFont typeface="Wingdings" panose="05000000000000000000" pitchFamily="2" charset="2"/>
              <a:buChar char="Ø"/>
            </a:pPr>
            <a:r>
              <a:rPr lang="en-US" sz="2200" kern="0" dirty="0" smtClean="0">
                <a:solidFill>
                  <a:srgbClr val="000000"/>
                </a:solidFill>
              </a:rPr>
              <a:t>57 </a:t>
            </a:r>
            <a:r>
              <a:rPr lang="en-US" sz="2200" kern="0" dirty="0">
                <a:solidFill>
                  <a:srgbClr val="000000"/>
                </a:solidFill>
              </a:rPr>
              <a:t>units had no </a:t>
            </a:r>
            <a:r>
              <a:rPr lang="en-US" sz="2200" kern="0" dirty="0" smtClean="0">
                <a:solidFill>
                  <a:srgbClr val="000000"/>
                </a:solidFill>
              </a:rPr>
              <a:t>observed deficiencies</a:t>
            </a:r>
            <a:r>
              <a:rPr lang="en-US" sz="2200" kern="0" dirty="0">
                <a:solidFill>
                  <a:srgbClr val="000000"/>
                </a:solidFill>
              </a:rPr>
              <a:t> </a:t>
            </a:r>
            <a:r>
              <a:rPr lang="en-US" sz="2200" kern="0" dirty="0" smtClean="0">
                <a:solidFill>
                  <a:srgbClr val="000000"/>
                </a:solidFill>
              </a:rPr>
              <a:t>in their plan or records management.</a:t>
            </a:r>
            <a:endParaRPr lang="en-US" sz="2200" kern="0" dirty="0">
              <a:solidFill>
                <a:srgbClr val="000000"/>
              </a:solidFill>
            </a:endParaRPr>
          </a:p>
          <a:p>
            <a:pPr marL="0" indent="0">
              <a:buNone/>
            </a:pP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9</a:t>
            </a:fld>
            <a:endParaRPr lang="en-US" dirty="0"/>
          </a:p>
        </p:txBody>
      </p:sp>
    </p:spTree>
    <p:extLst>
      <p:ext uri="{BB962C8B-B14F-4D97-AF65-F5344CB8AC3E}">
        <p14:creationId xmlns:p14="http://schemas.microsoft.com/office/powerpoint/2010/main" val="343696936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ERCOT Colors">
      <a:dk1>
        <a:sysClr val="windowText" lastClr="000000"/>
      </a:dk1>
      <a:lt1>
        <a:sysClr val="window" lastClr="FFFFFF"/>
      </a:lt1>
      <a:dk2>
        <a:srgbClr val="00385E"/>
      </a:dk2>
      <a:lt2>
        <a:srgbClr val="EEECE1"/>
      </a:lt2>
      <a:accent1>
        <a:srgbClr val="008373"/>
      </a:accent1>
      <a:accent2>
        <a:srgbClr val="056BB8"/>
      </a:accent2>
      <a:accent3>
        <a:srgbClr val="680546"/>
      </a:accent3>
      <a:accent4>
        <a:srgbClr val="FDC709"/>
      </a:accent4>
      <a:accent5>
        <a:srgbClr val="E5E5E2"/>
      </a:accent5>
      <a:accent6>
        <a:srgbClr val="1F8A4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66267544BEEF4CA79360598C52B23F" ma:contentTypeVersion="0" ma:contentTypeDescription="Create a new document." ma:contentTypeScope="" ma:versionID="2aeb741da81b9bc143d9cc9a07592d18">
  <xsd:schema xmlns:xsd="http://www.w3.org/2001/XMLSchema" xmlns:xs="http://www.w3.org/2001/XMLSchema" xmlns:p="http://schemas.microsoft.com/office/2006/metadata/properties" xmlns:ns2="c34af464-7aa1-4edd-9be4-83dffc1cb926" targetNamespace="http://schemas.microsoft.com/office/2006/metadata/properties" ma:root="true" ma:fieldsID="3a653c66fd0ce9b40621f227f901e684" ns2:_="">
    <xsd:import namespace="c34af464-7aa1-4edd-9be4-83dffc1cb926"/>
    <xsd:element name="properties">
      <xsd:complexType>
        <xsd:sequence>
          <xsd:element name="documentManagement">
            <xsd:complexType>
              <xsd:all>
                <xsd:element ref="ns2:Information_x0020_Classifica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4af464-7aa1-4edd-9be4-83dffc1cb926" elementFormDefault="qualified">
    <xsd:import namespace="http://schemas.microsoft.com/office/2006/documentManagement/types"/>
    <xsd:import namespace="http://schemas.microsoft.com/office/infopath/2007/PartnerControls"/>
    <xsd:element name="Information_x0020_Classification" ma:index="8" ma:displayName="Information Classification" ma:default="ERCOT Limited" ma:description="ERCOT Information Classification" ma:format="Dropdown" ma:internalName="Information_x0020_Classification">
      <xsd:simpleType>
        <xsd:restriction base="dms:Choice">
          <xsd:enumeration value="Public"/>
          <xsd:enumeration value="ERCOT Limited"/>
          <xsd:enumeration value="ERCOT Confidential"/>
          <xsd:enumeration value="ERCOT Restrict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formation_x0020_Classification xmlns="c34af464-7aa1-4edd-9be4-83dffc1cb926">ERCOT Limited</Information_x0020_Classification>
  </documentManagement>
</p:properties>
</file>

<file path=customXml/itemProps1.xml><?xml version="1.0" encoding="utf-8"?>
<ds:datastoreItem xmlns:ds="http://schemas.openxmlformats.org/officeDocument/2006/customXml" ds:itemID="{5C5283BC-B04D-470D-82EE-5EDAF0E60B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4af464-7aa1-4edd-9be4-83dffc1cb9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884B7F-5407-4A7E-885F-D19D0E5ED726}">
  <ds:schemaRefs>
    <ds:schemaRef ds:uri="http://schemas.microsoft.com/sharepoint/v3/contenttype/forms"/>
  </ds:schemaRefs>
</ds:datastoreItem>
</file>

<file path=customXml/itemProps3.xml><?xml version="1.0" encoding="utf-8"?>
<ds:datastoreItem xmlns:ds="http://schemas.openxmlformats.org/officeDocument/2006/customXml" ds:itemID="{B248F63C-08AC-4CDD-B36F-0851B11853CB}">
  <ds:schemaRefs>
    <ds:schemaRef ds:uri="http://schemas.microsoft.com/office/2006/documentManagement/types"/>
    <ds:schemaRef ds:uri="c34af464-7aa1-4edd-9be4-83dffc1cb926"/>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3807</TotalTime>
  <Words>1713</Words>
  <Application>Microsoft Office PowerPoint</Application>
  <PresentationFormat>Widescreen</PresentationFormat>
  <Paragraphs>229</Paragraphs>
  <Slides>20</Slides>
  <Notes>13</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20</vt:i4>
      </vt:variant>
    </vt:vector>
  </HeadingPairs>
  <TitlesOfParts>
    <vt:vector size="33" baseType="lpstr">
      <vt:lpstr>Arial</vt:lpstr>
      <vt:lpstr>Arial Black</vt:lpstr>
      <vt:lpstr>Calibri</vt:lpstr>
      <vt:lpstr>Calibri Light</vt:lpstr>
      <vt:lpstr>Times New Roman</vt:lpstr>
      <vt:lpstr>Wingdings</vt:lpstr>
      <vt:lpstr>1_Custom Design</vt:lpstr>
      <vt:lpstr>Office Theme</vt:lpstr>
      <vt:lpstr>Custom Design</vt:lpstr>
      <vt:lpstr>2_Custom Design</vt:lpstr>
      <vt:lpstr>3_Custom Design</vt:lpstr>
      <vt:lpstr>4_Custom Design</vt:lpstr>
      <vt:lpstr>1_Office Theme</vt:lpstr>
      <vt:lpstr>PowerPoint Presentation</vt:lpstr>
      <vt:lpstr>February 2011 Headlines….</vt:lpstr>
      <vt:lpstr>PUCT Regulatory Requirements for Generator Preparedness </vt:lpstr>
      <vt:lpstr>ERCOT Nodal Requirements</vt:lpstr>
      <vt:lpstr>Four coldest days in the past nine years</vt:lpstr>
      <vt:lpstr>Hours at and below freezing (32 DegF or less) during four coldest days in ERCOT in the past nine years.</vt:lpstr>
      <vt:lpstr>Two coldest days and hours below 32DegF this decade</vt:lpstr>
      <vt:lpstr>PowerPoint Presentation</vt:lpstr>
      <vt:lpstr>Plant spot checks winter season 2019/2020 results</vt:lpstr>
      <vt:lpstr>Natural gas portion of ERCOT spot checks</vt:lpstr>
      <vt:lpstr>Resistance temperature detector (RTD) failure – lesson learned</vt:lpstr>
      <vt:lpstr>Heat trace panel – resistance temperature detector (RTD) failure</vt:lpstr>
      <vt:lpstr>Common causes of transmitter manifolds and/or sensing lines freezing </vt:lpstr>
      <vt:lpstr>What have we learned since February 2011?</vt:lpstr>
      <vt:lpstr>What have we learned since February 2011? (continued)</vt:lpstr>
      <vt:lpstr>The South Central United States Cold Weather Event – January 17, 2018</vt:lpstr>
      <vt:lpstr>Scope of the NERC/FERC Report</vt:lpstr>
      <vt:lpstr>NERC Cold Weather Reliability Standard</vt:lpstr>
      <vt:lpstr>Closing comments……</vt:lpstr>
      <vt:lpstr>Thank you generator owners, operators, gas pipeline operators and Transmission Distribution Operators for you winter weatherization efforts!</vt:lpstr>
    </vt:vector>
  </TitlesOfParts>
  <Company>The Electric Reliability Council of Texas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Pysh, Danya</dc:creator>
  <cp:lastModifiedBy>Allgower, Alan</cp:lastModifiedBy>
  <cp:revision>568</cp:revision>
  <cp:lastPrinted>2019-09-19T13:01:09Z</cp:lastPrinted>
  <dcterms:created xsi:type="dcterms:W3CDTF">2016-01-21T15:20:31Z</dcterms:created>
  <dcterms:modified xsi:type="dcterms:W3CDTF">2020-09-15T19:23:28Z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0x0101009466267544BEEF4CA79360598C52B23F</vt:lpwstr>
  </property>
</Properties>
</file>