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60" r:id="rId6"/>
    <p:sldId id="275" r:id="rId7"/>
    <p:sldId id="276" r:id="rId8"/>
    <p:sldId id="279" r:id="rId9"/>
    <p:sldId id="284" r:id="rId10"/>
    <p:sldId id="291" r:id="rId11"/>
    <p:sldId id="281" r:id="rId12"/>
    <p:sldId id="282" r:id="rId13"/>
    <p:sldId id="283" r:id="rId14"/>
    <p:sldId id="287" r:id="rId15"/>
    <p:sldId id="271" r:id="rId16"/>
    <p:sldId id="274" r:id="rId17"/>
    <p:sldId id="269" r:id="rId18"/>
    <p:sldId id="272" r:id="rId19"/>
    <p:sldId id="289" r:id="rId20"/>
    <p:sldId id="270" r:id="rId21"/>
    <p:sldId id="285" r:id="rId22"/>
    <p:sldId id="286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E08C5-AE68-45D4-B4FD-A978D88A6FC2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557096-EA90-4D61-BA64-BD556A3F3A53}">
      <dgm:prSet phldrT="[Text]"/>
      <dgm:spPr/>
      <dgm:t>
        <a:bodyPr/>
        <a:lstStyle/>
        <a:p>
          <a:r>
            <a:rPr lang="en-US" dirty="0" smtClean="0"/>
            <a:t>Current Trends Preliminary Capacity Expansion</a:t>
          </a:r>
          <a:endParaRPr lang="en-US" dirty="0"/>
        </a:p>
      </dgm:t>
    </dgm:pt>
    <dgm:pt modelId="{FFBC033E-3813-4A8D-BD1C-0368B19DDB90}" type="parTrans" cxnId="{7D914273-0EFD-4E22-8055-ABEE8D218EAA}">
      <dgm:prSet/>
      <dgm:spPr/>
      <dgm:t>
        <a:bodyPr/>
        <a:lstStyle/>
        <a:p>
          <a:endParaRPr lang="en-US"/>
        </a:p>
      </dgm:t>
    </dgm:pt>
    <dgm:pt modelId="{C19855AB-0166-4712-AFA3-0DE71C633535}" type="sibTrans" cxnId="{7D914273-0EFD-4E22-8055-ABEE8D218EAA}">
      <dgm:prSet/>
      <dgm:spPr/>
      <dgm:t>
        <a:bodyPr/>
        <a:lstStyle/>
        <a:p>
          <a:endParaRPr lang="en-US"/>
        </a:p>
      </dgm:t>
    </dgm:pt>
    <dgm:pt modelId="{CA82889F-947A-40B4-833E-51B17765A202}">
      <dgm:prSet phldrT="[Text]"/>
      <dgm:spPr/>
      <dgm:t>
        <a:bodyPr/>
        <a:lstStyle/>
        <a:p>
          <a:r>
            <a:rPr lang="en-US" dirty="0" smtClean="0"/>
            <a:t>Gather Stakeholder Feedback</a:t>
          </a:r>
          <a:endParaRPr lang="en-US" dirty="0"/>
        </a:p>
      </dgm:t>
    </dgm:pt>
    <dgm:pt modelId="{03A5985F-261D-4A6A-9229-BEAA8AACE001}" type="parTrans" cxnId="{F171A3BA-AB28-4173-9BC4-CA6042807876}">
      <dgm:prSet/>
      <dgm:spPr/>
      <dgm:t>
        <a:bodyPr/>
        <a:lstStyle/>
        <a:p>
          <a:endParaRPr lang="en-US"/>
        </a:p>
      </dgm:t>
    </dgm:pt>
    <dgm:pt modelId="{BE710D5A-3802-4B28-976C-7E9B4AEF02C9}" type="sibTrans" cxnId="{F171A3BA-AB28-4173-9BC4-CA6042807876}">
      <dgm:prSet/>
      <dgm:spPr/>
      <dgm:t>
        <a:bodyPr/>
        <a:lstStyle/>
        <a:p>
          <a:endParaRPr lang="en-US"/>
        </a:p>
      </dgm:t>
    </dgm:pt>
    <dgm:pt modelId="{7B0E8C53-E163-42A8-A7EE-129A2615FB48}">
      <dgm:prSet phldrT="[Text]"/>
      <dgm:spPr/>
      <dgm:t>
        <a:bodyPr/>
        <a:lstStyle/>
        <a:p>
          <a:r>
            <a:rPr lang="en-US" dirty="0" smtClean="0"/>
            <a:t>Finalize Current Trends Capacity Expansion</a:t>
          </a:r>
          <a:endParaRPr lang="en-US" dirty="0"/>
        </a:p>
      </dgm:t>
    </dgm:pt>
    <dgm:pt modelId="{19F77ADC-75FE-4FD2-AE1F-987BCFF91B53}" type="parTrans" cxnId="{4FCCFBFA-B5A9-4CC4-BC9C-9160342F8F65}">
      <dgm:prSet/>
      <dgm:spPr/>
      <dgm:t>
        <a:bodyPr/>
        <a:lstStyle/>
        <a:p>
          <a:endParaRPr lang="en-US"/>
        </a:p>
      </dgm:t>
    </dgm:pt>
    <dgm:pt modelId="{C3D3B2A6-E6F7-4A65-9404-EB7C8FFAA55F}" type="sibTrans" cxnId="{4FCCFBFA-B5A9-4CC4-BC9C-9160342F8F65}">
      <dgm:prSet/>
      <dgm:spPr/>
      <dgm:t>
        <a:bodyPr/>
        <a:lstStyle/>
        <a:p>
          <a:endParaRPr lang="en-US"/>
        </a:p>
      </dgm:t>
    </dgm:pt>
    <dgm:pt modelId="{67FAF972-AE8F-43FA-B80B-918969854B3D}">
      <dgm:prSet phldrT="[Text]"/>
      <dgm:spPr/>
      <dgm:t>
        <a:bodyPr/>
        <a:lstStyle/>
        <a:p>
          <a:r>
            <a:rPr lang="en-US" dirty="0" smtClean="0"/>
            <a:t>Develop Current Trends Transmission Expansion</a:t>
          </a:r>
          <a:endParaRPr lang="en-US" dirty="0"/>
        </a:p>
      </dgm:t>
    </dgm:pt>
    <dgm:pt modelId="{18D670EB-6DAE-41A4-B3FB-7F9217ACD737}" type="parTrans" cxnId="{7E713F8C-1F78-47F0-9926-B3B3D38F6DC5}">
      <dgm:prSet/>
      <dgm:spPr/>
      <dgm:t>
        <a:bodyPr/>
        <a:lstStyle/>
        <a:p>
          <a:endParaRPr lang="en-US"/>
        </a:p>
      </dgm:t>
    </dgm:pt>
    <dgm:pt modelId="{8AB481AB-CBC3-4E87-9D40-3102F6E3FA18}" type="sibTrans" cxnId="{7E713F8C-1F78-47F0-9926-B3B3D38F6DC5}">
      <dgm:prSet/>
      <dgm:spPr/>
      <dgm:t>
        <a:bodyPr/>
        <a:lstStyle/>
        <a:p>
          <a:endParaRPr lang="en-US"/>
        </a:p>
      </dgm:t>
    </dgm:pt>
    <dgm:pt modelId="{4588D2F9-7535-4168-97CA-609D15DF907B}">
      <dgm:prSet phldrT="[Text]"/>
      <dgm:spPr/>
      <dgm:t>
        <a:bodyPr/>
        <a:lstStyle/>
        <a:p>
          <a:r>
            <a:rPr lang="en-US" dirty="0" smtClean="0"/>
            <a:t>Develop Load Forecast for Other Scenarios</a:t>
          </a:r>
          <a:endParaRPr lang="en-US" dirty="0"/>
        </a:p>
      </dgm:t>
    </dgm:pt>
    <dgm:pt modelId="{BCA70E75-875B-4D88-842F-9BE34311E2F2}" type="parTrans" cxnId="{0184B635-4342-4745-B8F5-B90359DD80AD}">
      <dgm:prSet/>
      <dgm:spPr/>
      <dgm:t>
        <a:bodyPr/>
        <a:lstStyle/>
        <a:p>
          <a:endParaRPr lang="en-US"/>
        </a:p>
      </dgm:t>
    </dgm:pt>
    <dgm:pt modelId="{E13C2F95-0DE5-4899-83F5-BD9DAC3CFDE4}" type="sibTrans" cxnId="{0184B635-4342-4745-B8F5-B90359DD80AD}">
      <dgm:prSet/>
      <dgm:spPr/>
      <dgm:t>
        <a:bodyPr/>
        <a:lstStyle/>
        <a:p>
          <a:endParaRPr lang="en-US"/>
        </a:p>
      </dgm:t>
    </dgm:pt>
    <dgm:pt modelId="{596A435D-1736-4084-AF36-811D88BC72C3}">
      <dgm:prSet phldrT="[Text]"/>
      <dgm:spPr/>
      <dgm:t>
        <a:bodyPr/>
        <a:lstStyle/>
        <a:p>
          <a:r>
            <a:rPr lang="en-US" dirty="0" smtClean="0"/>
            <a:t>Develop Capacity Expansion for Other Scenarios</a:t>
          </a:r>
          <a:endParaRPr lang="en-US" dirty="0"/>
        </a:p>
      </dgm:t>
    </dgm:pt>
    <dgm:pt modelId="{4A641B3A-6BCD-4B00-8514-9EB90DCD5B1E}" type="parTrans" cxnId="{075004C1-274E-43FE-BDC8-5AEA6C993EE8}">
      <dgm:prSet/>
      <dgm:spPr/>
      <dgm:t>
        <a:bodyPr/>
        <a:lstStyle/>
        <a:p>
          <a:endParaRPr lang="en-US"/>
        </a:p>
      </dgm:t>
    </dgm:pt>
    <dgm:pt modelId="{A959CF0F-996C-4E5D-9F9F-8E67AE9C5839}" type="sibTrans" cxnId="{075004C1-274E-43FE-BDC8-5AEA6C993EE8}">
      <dgm:prSet/>
      <dgm:spPr/>
      <dgm:t>
        <a:bodyPr/>
        <a:lstStyle/>
        <a:p>
          <a:endParaRPr lang="en-US"/>
        </a:p>
      </dgm:t>
    </dgm:pt>
    <dgm:pt modelId="{D7484465-0AE3-4A47-AB7A-A34A68C197F1}">
      <dgm:prSet phldrT="[Text]"/>
      <dgm:spPr/>
      <dgm:t>
        <a:bodyPr/>
        <a:lstStyle/>
        <a:p>
          <a:r>
            <a:rPr lang="en-US" dirty="0" smtClean="0"/>
            <a:t>Develop Transmission Expansion for Other Scenarios</a:t>
          </a:r>
          <a:endParaRPr lang="en-US" dirty="0"/>
        </a:p>
      </dgm:t>
    </dgm:pt>
    <dgm:pt modelId="{5AA82630-2A22-493A-9EF8-CB0C5235CC33}" type="parTrans" cxnId="{88C30A46-086B-4C36-8611-AA0724426DC4}">
      <dgm:prSet/>
      <dgm:spPr/>
      <dgm:t>
        <a:bodyPr/>
        <a:lstStyle/>
        <a:p>
          <a:endParaRPr lang="en-US"/>
        </a:p>
      </dgm:t>
    </dgm:pt>
    <dgm:pt modelId="{39831041-2082-4991-A0E5-56DAD8537487}" type="sibTrans" cxnId="{88C30A46-086B-4C36-8611-AA0724426DC4}">
      <dgm:prSet/>
      <dgm:spPr/>
      <dgm:t>
        <a:bodyPr/>
        <a:lstStyle/>
        <a:p>
          <a:endParaRPr lang="en-US"/>
        </a:p>
      </dgm:t>
    </dgm:pt>
    <dgm:pt modelId="{E816053C-304C-4CBE-8A9B-4EF0474E458E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71F25381-B829-49DB-BA97-B536364AFA43}" type="parTrans" cxnId="{8894DF1B-86C6-46B3-BA42-4530EF37F1AC}">
      <dgm:prSet/>
      <dgm:spPr/>
      <dgm:t>
        <a:bodyPr/>
        <a:lstStyle/>
        <a:p>
          <a:endParaRPr lang="en-US"/>
        </a:p>
      </dgm:t>
    </dgm:pt>
    <dgm:pt modelId="{DFA318EB-0571-4CD4-8541-C0EA6D822F37}" type="sibTrans" cxnId="{8894DF1B-86C6-46B3-BA42-4530EF37F1AC}">
      <dgm:prSet/>
      <dgm:spPr/>
      <dgm:t>
        <a:bodyPr/>
        <a:lstStyle/>
        <a:p>
          <a:endParaRPr lang="en-US"/>
        </a:p>
      </dgm:t>
    </dgm:pt>
    <dgm:pt modelId="{736F9C25-9206-4D90-A541-0B04A3FC4E05}">
      <dgm:prSet phldrT="[Text]"/>
      <dgm:spPr/>
      <dgm:t>
        <a:bodyPr/>
        <a:lstStyle/>
        <a:p>
          <a:r>
            <a:rPr lang="en-US" dirty="0" smtClean="0"/>
            <a:t>Develop ~4 Other Scenarios</a:t>
          </a:r>
          <a:endParaRPr lang="en-US" dirty="0"/>
        </a:p>
      </dgm:t>
    </dgm:pt>
    <dgm:pt modelId="{626C3E8A-3270-4DF3-9BB1-D609070388C7}" type="parTrans" cxnId="{B7248E97-798D-48AF-9913-6BA2126849B6}">
      <dgm:prSet/>
      <dgm:spPr/>
      <dgm:t>
        <a:bodyPr/>
        <a:lstStyle/>
        <a:p>
          <a:endParaRPr lang="en-US"/>
        </a:p>
      </dgm:t>
    </dgm:pt>
    <dgm:pt modelId="{AC8B6C44-09D0-420D-ADFC-A564BDB7F712}" type="sibTrans" cxnId="{B7248E97-798D-48AF-9913-6BA2126849B6}">
      <dgm:prSet/>
      <dgm:spPr/>
      <dgm:t>
        <a:bodyPr/>
        <a:lstStyle/>
        <a:p>
          <a:endParaRPr lang="en-US"/>
        </a:p>
      </dgm:t>
    </dgm:pt>
    <dgm:pt modelId="{15819A11-5616-4D37-A6D5-E640C0EEA34D}" type="pres">
      <dgm:prSet presAssocID="{E28E08C5-AE68-45D4-B4FD-A978D88A6FC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CDB3E5-4541-4AA4-9F63-7F732A3E2D8B}" type="pres">
      <dgm:prSet presAssocID="{5B557096-EA90-4D61-BA64-BD556A3F3A53}" presName="compNode" presStyleCnt="0"/>
      <dgm:spPr/>
    </dgm:pt>
    <dgm:pt modelId="{C20D3688-2354-4CF4-96A2-7537CED508A8}" type="pres">
      <dgm:prSet presAssocID="{5B557096-EA90-4D61-BA64-BD556A3F3A53}" presName="dummyConnPt" presStyleCnt="0"/>
      <dgm:spPr/>
    </dgm:pt>
    <dgm:pt modelId="{B7618249-310A-457D-B011-28610A3DB370}" type="pres">
      <dgm:prSet presAssocID="{5B557096-EA90-4D61-BA64-BD556A3F3A5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C4D9F-F0BF-4DAE-985D-1D2C5B7F43C0}" type="pres">
      <dgm:prSet presAssocID="{C19855AB-0166-4712-AFA3-0DE71C633535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700962AD-0A12-47E2-9391-031471C7E301}" type="pres">
      <dgm:prSet presAssocID="{CA82889F-947A-40B4-833E-51B17765A202}" presName="compNode" presStyleCnt="0"/>
      <dgm:spPr/>
    </dgm:pt>
    <dgm:pt modelId="{3D185C9B-B774-4E28-BFA8-8D5B5E868817}" type="pres">
      <dgm:prSet presAssocID="{CA82889F-947A-40B4-833E-51B17765A202}" presName="dummyConnPt" presStyleCnt="0"/>
      <dgm:spPr/>
    </dgm:pt>
    <dgm:pt modelId="{5C630BEA-8265-4860-934D-FB8D007F6CBA}" type="pres">
      <dgm:prSet presAssocID="{CA82889F-947A-40B4-833E-51B17765A20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3D950-D85A-4969-ABAA-CDE03A7756A2}" type="pres">
      <dgm:prSet presAssocID="{BE710D5A-3802-4B28-976C-7E9B4AEF02C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15579DE-1805-46CE-9757-35A49662EA43}" type="pres">
      <dgm:prSet presAssocID="{736F9C25-9206-4D90-A541-0B04A3FC4E05}" presName="compNode" presStyleCnt="0"/>
      <dgm:spPr/>
    </dgm:pt>
    <dgm:pt modelId="{37247CFA-BB80-42D9-8D2D-5170D28BDA0D}" type="pres">
      <dgm:prSet presAssocID="{736F9C25-9206-4D90-A541-0B04A3FC4E05}" presName="dummyConnPt" presStyleCnt="0"/>
      <dgm:spPr/>
    </dgm:pt>
    <dgm:pt modelId="{68CF46C3-2E19-4128-8255-D88650BD3752}" type="pres">
      <dgm:prSet presAssocID="{736F9C25-9206-4D90-A541-0B04A3FC4E0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C460-33B1-4AD9-9572-37BD6FB294AD}" type="pres">
      <dgm:prSet presAssocID="{AC8B6C44-09D0-420D-ADFC-A564BDB7F712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75F6257E-614A-487C-B904-9B053FC1B6AF}" type="pres">
      <dgm:prSet presAssocID="{7B0E8C53-E163-42A8-A7EE-129A2615FB48}" presName="compNode" presStyleCnt="0"/>
      <dgm:spPr/>
    </dgm:pt>
    <dgm:pt modelId="{80F12424-3BDA-4AB8-808D-4EBD0359624B}" type="pres">
      <dgm:prSet presAssocID="{7B0E8C53-E163-42A8-A7EE-129A2615FB48}" presName="dummyConnPt" presStyleCnt="0"/>
      <dgm:spPr/>
    </dgm:pt>
    <dgm:pt modelId="{A2AB3FB7-D349-462C-8F59-9A0BD43FD676}" type="pres">
      <dgm:prSet presAssocID="{7B0E8C53-E163-42A8-A7EE-129A2615FB4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A60BF-B399-49B4-83F8-D890FE1A7DC7}" type="pres">
      <dgm:prSet presAssocID="{C3D3B2A6-E6F7-4A65-9404-EB7C8FFAA55F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1723AB98-10E5-4B76-959B-13E9F9E424EC}" type="pres">
      <dgm:prSet presAssocID="{67FAF972-AE8F-43FA-B80B-918969854B3D}" presName="compNode" presStyleCnt="0"/>
      <dgm:spPr/>
    </dgm:pt>
    <dgm:pt modelId="{A755CE59-3336-4433-9ED5-46B35EB61BE6}" type="pres">
      <dgm:prSet presAssocID="{67FAF972-AE8F-43FA-B80B-918969854B3D}" presName="dummyConnPt" presStyleCnt="0"/>
      <dgm:spPr/>
    </dgm:pt>
    <dgm:pt modelId="{93EBFEDE-963A-4C59-89E1-D30527222A5A}" type="pres">
      <dgm:prSet presAssocID="{67FAF972-AE8F-43FA-B80B-918969854B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3B2B7-7C80-4BA9-8CB4-BB6EE8380EFF}" type="pres">
      <dgm:prSet presAssocID="{8AB481AB-CBC3-4E87-9D40-3102F6E3FA18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5F0B9746-38D3-4D0C-A793-A967723C090A}" type="pres">
      <dgm:prSet presAssocID="{4588D2F9-7535-4168-97CA-609D15DF907B}" presName="compNode" presStyleCnt="0"/>
      <dgm:spPr/>
    </dgm:pt>
    <dgm:pt modelId="{12EB8C5E-D72C-43DC-8D0B-A0488E097106}" type="pres">
      <dgm:prSet presAssocID="{4588D2F9-7535-4168-97CA-609D15DF907B}" presName="dummyConnPt" presStyleCnt="0"/>
      <dgm:spPr/>
    </dgm:pt>
    <dgm:pt modelId="{C6BD4BB8-3A75-404E-AD88-2E8106FA8FC5}" type="pres">
      <dgm:prSet presAssocID="{4588D2F9-7535-4168-97CA-609D15DF907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ED8BF-B50D-46CB-9F67-2B67E9D8012F}" type="pres">
      <dgm:prSet presAssocID="{E13C2F95-0DE5-4899-83F5-BD9DAC3CFDE4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831013AD-94C9-4986-A076-A56BE3BD165C}" type="pres">
      <dgm:prSet presAssocID="{596A435D-1736-4084-AF36-811D88BC72C3}" presName="compNode" presStyleCnt="0"/>
      <dgm:spPr/>
    </dgm:pt>
    <dgm:pt modelId="{40097968-1FEF-471C-86BC-D1676047A8B3}" type="pres">
      <dgm:prSet presAssocID="{596A435D-1736-4084-AF36-811D88BC72C3}" presName="dummyConnPt" presStyleCnt="0"/>
      <dgm:spPr/>
    </dgm:pt>
    <dgm:pt modelId="{4BB0C335-1D0C-4C5D-8CD6-941992774894}" type="pres">
      <dgm:prSet presAssocID="{596A435D-1736-4084-AF36-811D88BC72C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E3D7B-31C4-40A9-98C6-2BD6CA6132B4}" type="pres">
      <dgm:prSet presAssocID="{A959CF0F-996C-4E5D-9F9F-8E67AE9C5839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C392FA4-B912-4F67-8024-D71BB14F2FC1}" type="pres">
      <dgm:prSet presAssocID="{D7484465-0AE3-4A47-AB7A-A34A68C197F1}" presName="compNode" presStyleCnt="0"/>
      <dgm:spPr/>
    </dgm:pt>
    <dgm:pt modelId="{C092406B-9589-45C1-A338-83A6B5853BD5}" type="pres">
      <dgm:prSet presAssocID="{D7484465-0AE3-4A47-AB7A-A34A68C197F1}" presName="dummyConnPt" presStyleCnt="0"/>
      <dgm:spPr/>
    </dgm:pt>
    <dgm:pt modelId="{F9A68F67-A217-4585-BF5C-34FBB3069718}" type="pres">
      <dgm:prSet presAssocID="{D7484465-0AE3-4A47-AB7A-A34A68C197F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8EE3D-3AFE-41B8-8A9A-A97D7FD1A448}" type="pres">
      <dgm:prSet presAssocID="{39831041-2082-4991-A0E5-56DAD8537487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43755EBC-250E-42CB-BF1D-5EA6999FFCFB}" type="pres">
      <dgm:prSet presAssocID="{E816053C-304C-4CBE-8A9B-4EF0474E458E}" presName="compNode" presStyleCnt="0"/>
      <dgm:spPr/>
    </dgm:pt>
    <dgm:pt modelId="{8B3ADEE8-31B8-408B-A2D5-C83ACB72218B}" type="pres">
      <dgm:prSet presAssocID="{E816053C-304C-4CBE-8A9B-4EF0474E458E}" presName="dummyConnPt" presStyleCnt="0"/>
      <dgm:spPr/>
    </dgm:pt>
    <dgm:pt modelId="{B7A80BD1-2C9A-49CC-B904-9E1AB9D2D86D}" type="pres">
      <dgm:prSet presAssocID="{E816053C-304C-4CBE-8A9B-4EF0474E45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40234E-9178-4089-B4D7-06965D8D3073}" type="presOf" srcId="{736F9C25-9206-4D90-A541-0B04A3FC4E05}" destId="{68CF46C3-2E19-4128-8255-D88650BD3752}" srcOrd="0" destOrd="0" presId="urn:microsoft.com/office/officeart/2005/8/layout/bProcess4"/>
    <dgm:cxn modelId="{52A82E46-9015-4421-8A9B-6565EB355CC2}" type="presOf" srcId="{596A435D-1736-4084-AF36-811D88BC72C3}" destId="{4BB0C335-1D0C-4C5D-8CD6-941992774894}" srcOrd="0" destOrd="0" presId="urn:microsoft.com/office/officeart/2005/8/layout/bProcess4"/>
    <dgm:cxn modelId="{075004C1-274E-43FE-BDC8-5AEA6C993EE8}" srcId="{E28E08C5-AE68-45D4-B4FD-A978D88A6FC2}" destId="{596A435D-1736-4084-AF36-811D88BC72C3}" srcOrd="6" destOrd="0" parTransId="{4A641B3A-6BCD-4B00-8514-9EB90DCD5B1E}" sibTransId="{A959CF0F-996C-4E5D-9F9F-8E67AE9C5839}"/>
    <dgm:cxn modelId="{ADA959D2-67EF-4878-AA54-BDE5DBF2061B}" type="presOf" srcId="{7B0E8C53-E163-42A8-A7EE-129A2615FB48}" destId="{A2AB3FB7-D349-462C-8F59-9A0BD43FD676}" srcOrd="0" destOrd="0" presId="urn:microsoft.com/office/officeart/2005/8/layout/bProcess4"/>
    <dgm:cxn modelId="{018ACFA4-B647-4CE7-AA21-5E11E8D8020D}" type="presOf" srcId="{D7484465-0AE3-4A47-AB7A-A34A68C197F1}" destId="{F9A68F67-A217-4585-BF5C-34FBB3069718}" srcOrd="0" destOrd="0" presId="urn:microsoft.com/office/officeart/2005/8/layout/bProcess4"/>
    <dgm:cxn modelId="{88C30A46-086B-4C36-8611-AA0724426DC4}" srcId="{E28E08C5-AE68-45D4-B4FD-A978D88A6FC2}" destId="{D7484465-0AE3-4A47-AB7A-A34A68C197F1}" srcOrd="7" destOrd="0" parTransId="{5AA82630-2A22-493A-9EF8-CB0C5235CC33}" sibTransId="{39831041-2082-4991-A0E5-56DAD8537487}"/>
    <dgm:cxn modelId="{4AF926D0-02DC-49B4-A0A4-AACF043037E4}" type="presOf" srcId="{A959CF0F-996C-4E5D-9F9F-8E67AE9C5839}" destId="{60BE3D7B-31C4-40A9-98C6-2BD6CA6132B4}" srcOrd="0" destOrd="0" presId="urn:microsoft.com/office/officeart/2005/8/layout/bProcess4"/>
    <dgm:cxn modelId="{400A120E-32FC-4F71-9E1F-ED2013D6521C}" type="presOf" srcId="{4588D2F9-7535-4168-97CA-609D15DF907B}" destId="{C6BD4BB8-3A75-404E-AD88-2E8106FA8FC5}" srcOrd="0" destOrd="0" presId="urn:microsoft.com/office/officeart/2005/8/layout/bProcess4"/>
    <dgm:cxn modelId="{42BCE069-13AD-48BB-AF4A-B7DAE658B736}" type="presOf" srcId="{E816053C-304C-4CBE-8A9B-4EF0474E458E}" destId="{B7A80BD1-2C9A-49CC-B904-9E1AB9D2D86D}" srcOrd="0" destOrd="0" presId="urn:microsoft.com/office/officeart/2005/8/layout/bProcess4"/>
    <dgm:cxn modelId="{D2FEF60C-FDF3-410C-A65F-AA0378B840F5}" type="presOf" srcId="{AC8B6C44-09D0-420D-ADFC-A564BDB7F712}" destId="{8337C460-33B1-4AD9-9572-37BD6FB294AD}" srcOrd="0" destOrd="0" presId="urn:microsoft.com/office/officeart/2005/8/layout/bProcess4"/>
    <dgm:cxn modelId="{4FCCFBFA-B5A9-4CC4-BC9C-9160342F8F65}" srcId="{E28E08C5-AE68-45D4-B4FD-A978D88A6FC2}" destId="{7B0E8C53-E163-42A8-A7EE-129A2615FB48}" srcOrd="3" destOrd="0" parTransId="{19F77ADC-75FE-4FD2-AE1F-987BCFF91B53}" sibTransId="{C3D3B2A6-E6F7-4A65-9404-EB7C8FFAA55F}"/>
    <dgm:cxn modelId="{0184B635-4342-4745-B8F5-B90359DD80AD}" srcId="{E28E08C5-AE68-45D4-B4FD-A978D88A6FC2}" destId="{4588D2F9-7535-4168-97CA-609D15DF907B}" srcOrd="5" destOrd="0" parTransId="{BCA70E75-875B-4D88-842F-9BE34311E2F2}" sibTransId="{E13C2F95-0DE5-4899-83F5-BD9DAC3CFDE4}"/>
    <dgm:cxn modelId="{CC3A009E-8D6B-4444-91E7-E710BAE22773}" type="presOf" srcId="{BE710D5A-3802-4B28-976C-7E9B4AEF02C9}" destId="{3933D950-D85A-4969-ABAA-CDE03A7756A2}" srcOrd="0" destOrd="0" presId="urn:microsoft.com/office/officeart/2005/8/layout/bProcess4"/>
    <dgm:cxn modelId="{549CFFE1-4012-4510-913C-EE66C54946BE}" type="presOf" srcId="{8AB481AB-CBC3-4E87-9D40-3102F6E3FA18}" destId="{66C3B2B7-7C80-4BA9-8CB4-BB6EE8380EFF}" srcOrd="0" destOrd="0" presId="urn:microsoft.com/office/officeart/2005/8/layout/bProcess4"/>
    <dgm:cxn modelId="{F836697A-7C27-470F-82E8-7AC3717D2DD7}" type="presOf" srcId="{C3D3B2A6-E6F7-4A65-9404-EB7C8FFAA55F}" destId="{4C8A60BF-B399-49B4-83F8-D890FE1A7DC7}" srcOrd="0" destOrd="0" presId="urn:microsoft.com/office/officeart/2005/8/layout/bProcess4"/>
    <dgm:cxn modelId="{4C55A8E3-B21A-42C4-9C83-EEED00D77A5E}" type="presOf" srcId="{CA82889F-947A-40B4-833E-51B17765A202}" destId="{5C630BEA-8265-4860-934D-FB8D007F6CBA}" srcOrd="0" destOrd="0" presId="urn:microsoft.com/office/officeart/2005/8/layout/bProcess4"/>
    <dgm:cxn modelId="{8894DF1B-86C6-46B3-BA42-4530EF37F1AC}" srcId="{E28E08C5-AE68-45D4-B4FD-A978D88A6FC2}" destId="{E816053C-304C-4CBE-8A9B-4EF0474E458E}" srcOrd="8" destOrd="0" parTransId="{71F25381-B829-49DB-BA97-B536364AFA43}" sibTransId="{DFA318EB-0571-4CD4-8541-C0EA6D822F37}"/>
    <dgm:cxn modelId="{3C51D85F-F22A-47AF-9214-5E77B2581770}" type="presOf" srcId="{E13C2F95-0DE5-4899-83F5-BD9DAC3CFDE4}" destId="{C97ED8BF-B50D-46CB-9F67-2B67E9D8012F}" srcOrd="0" destOrd="0" presId="urn:microsoft.com/office/officeart/2005/8/layout/bProcess4"/>
    <dgm:cxn modelId="{F171A3BA-AB28-4173-9BC4-CA6042807876}" srcId="{E28E08C5-AE68-45D4-B4FD-A978D88A6FC2}" destId="{CA82889F-947A-40B4-833E-51B17765A202}" srcOrd="1" destOrd="0" parTransId="{03A5985F-261D-4A6A-9229-BEAA8AACE001}" sibTransId="{BE710D5A-3802-4B28-976C-7E9B4AEF02C9}"/>
    <dgm:cxn modelId="{E228298A-E580-4EAB-961B-1CEB1FAA8CDE}" type="presOf" srcId="{67FAF972-AE8F-43FA-B80B-918969854B3D}" destId="{93EBFEDE-963A-4C59-89E1-D30527222A5A}" srcOrd="0" destOrd="0" presId="urn:microsoft.com/office/officeart/2005/8/layout/bProcess4"/>
    <dgm:cxn modelId="{7E713F8C-1F78-47F0-9926-B3B3D38F6DC5}" srcId="{E28E08C5-AE68-45D4-B4FD-A978D88A6FC2}" destId="{67FAF972-AE8F-43FA-B80B-918969854B3D}" srcOrd="4" destOrd="0" parTransId="{18D670EB-6DAE-41A4-B3FB-7F9217ACD737}" sibTransId="{8AB481AB-CBC3-4E87-9D40-3102F6E3FA18}"/>
    <dgm:cxn modelId="{ED07EA74-7417-4D2C-8EFA-ABB4E2700071}" type="presOf" srcId="{E28E08C5-AE68-45D4-B4FD-A978D88A6FC2}" destId="{15819A11-5616-4D37-A6D5-E640C0EEA34D}" srcOrd="0" destOrd="0" presId="urn:microsoft.com/office/officeart/2005/8/layout/bProcess4"/>
    <dgm:cxn modelId="{7D914273-0EFD-4E22-8055-ABEE8D218EAA}" srcId="{E28E08C5-AE68-45D4-B4FD-A978D88A6FC2}" destId="{5B557096-EA90-4D61-BA64-BD556A3F3A53}" srcOrd="0" destOrd="0" parTransId="{FFBC033E-3813-4A8D-BD1C-0368B19DDB90}" sibTransId="{C19855AB-0166-4712-AFA3-0DE71C633535}"/>
    <dgm:cxn modelId="{D2A9ABF4-B82C-4499-B7C5-E8C399DE32F4}" type="presOf" srcId="{5B557096-EA90-4D61-BA64-BD556A3F3A53}" destId="{B7618249-310A-457D-B011-28610A3DB370}" srcOrd="0" destOrd="0" presId="urn:microsoft.com/office/officeart/2005/8/layout/bProcess4"/>
    <dgm:cxn modelId="{B7248E97-798D-48AF-9913-6BA2126849B6}" srcId="{E28E08C5-AE68-45D4-B4FD-A978D88A6FC2}" destId="{736F9C25-9206-4D90-A541-0B04A3FC4E05}" srcOrd="2" destOrd="0" parTransId="{626C3E8A-3270-4DF3-9BB1-D609070388C7}" sibTransId="{AC8B6C44-09D0-420D-ADFC-A564BDB7F712}"/>
    <dgm:cxn modelId="{13E26E09-E7E6-4A49-B84D-E18EA2A195A1}" type="presOf" srcId="{C19855AB-0166-4712-AFA3-0DE71C633535}" destId="{2F0C4D9F-F0BF-4DAE-985D-1D2C5B7F43C0}" srcOrd="0" destOrd="0" presId="urn:microsoft.com/office/officeart/2005/8/layout/bProcess4"/>
    <dgm:cxn modelId="{886FEC99-C68D-43CE-8FFB-3C68C4DBCFC2}" type="presOf" srcId="{39831041-2082-4991-A0E5-56DAD8537487}" destId="{FEA8EE3D-3AFE-41B8-8A9A-A97D7FD1A448}" srcOrd="0" destOrd="0" presId="urn:microsoft.com/office/officeart/2005/8/layout/bProcess4"/>
    <dgm:cxn modelId="{27699A72-4A77-45B8-8B61-E0D0601FCED6}" type="presParOf" srcId="{15819A11-5616-4D37-A6D5-E640C0EEA34D}" destId="{A9CDB3E5-4541-4AA4-9F63-7F732A3E2D8B}" srcOrd="0" destOrd="0" presId="urn:microsoft.com/office/officeart/2005/8/layout/bProcess4"/>
    <dgm:cxn modelId="{26DC6229-8FD1-4844-B444-4BF0DCA60A40}" type="presParOf" srcId="{A9CDB3E5-4541-4AA4-9F63-7F732A3E2D8B}" destId="{C20D3688-2354-4CF4-96A2-7537CED508A8}" srcOrd="0" destOrd="0" presId="urn:microsoft.com/office/officeart/2005/8/layout/bProcess4"/>
    <dgm:cxn modelId="{5798D237-1359-4B6D-8E55-17AFF27A3DD8}" type="presParOf" srcId="{A9CDB3E5-4541-4AA4-9F63-7F732A3E2D8B}" destId="{B7618249-310A-457D-B011-28610A3DB370}" srcOrd="1" destOrd="0" presId="urn:microsoft.com/office/officeart/2005/8/layout/bProcess4"/>
    <dgm:cxn modelId="{5890DD05-1062-49FD-9351-55B19B882E80}" type="presParOf" srcId="{15819A11-5616-4D37-A6D5-E640C0EEA34D}" destId="{2F0C4D9F-F0BF-4DAE-985D-1D2C5B7F43C0}" srcOrd="1" destOrd="0" presId="urn:microsoft.com/office/officeart/2005/8/layout/bProcess4"/>
    <dgm:cxn modelId="{A69A096D-2978-4922-AF4C-753A1362E01E}" type="presParOf" srcId="{15819A11-5616-4D37-A6D5-E640C0EEA34D}" destId="{700962AD-0A12-47E2-9391-031471C7E301}" srcOrd="2" destOrd="0" presId="urn:microsoft.com/office/officeart/2005/8/layout/bProcess4"/>
    <dgm:cxn modelId="{230AB8F2-8EC4-41BB-A96F-9B31F6B2FA23}" type="presParOf" srcId="{700962AD-0A12-47E2-9391-031471C7E301}" destId="{3D185C9B-B774-4E28-BFA8-8D5B5E868817}" srcOrd="0" destOrd="0" presId="urn:microsoft.com/office/officeart/2005/8/layout/bProcess4"/>
    <dgm:cxn modelId="{2353398A-070B-42C1-B87F-F971920ECA1D}" type="presParOf" srcId="{700962AD-0A12-47E2-9391-031471C7E301}" destId="{5C630BEA-8265-4860-934D-FB8D007F6CBA}" srcOrd="1" destOrd="0" presId="urn:microsoft.com/office/officeart/2005/8/layout/bProcess4"/>
    <dgm:cxn modelId="{72D00234-68F9-467A-9A69-A8D3ADBF6106}" type="presParOf" srcId="{15819A11-5616-4D37-A6D5-E640C0EEA34D}" destId="{3933D950-D85A-4969-ABAA-CDE03A7756A2}" srcOrd="3" destOrd="0" presId="urn:microsoft.com/office/officeart/2005/8/layout/bProcess4"/>
    <dgm:cxn modelId="{2C199A88-77CF-4395-A83B-0E3ACE055067}" type="presParOf" srcId="{15819A11-5616-4D37-A6D5-E640C0EEA34D}" destId="{815579DE-1805-46CE-9757-35A49662EA43}" srcOrd="4" destOrd="0" presId="urn:microsoft.com/office/officeart/2005/8/layout/bProcess4"/>
    <dgm:cxn modelId="{D5EBA0C6-11E5-4C30-B604-C0EB1EFBA98B}" type="presParOf" srcId="{815579DE-1805-46CE-9757-35A49662EA43}" destId="{37247CFA-BB80-42D9-8D2D-5170D28BDA0D}" srcOrd="0" destOrd="0" presId="urn:microsoft.com/office/officeart/2005/8/layout/bProcess4"/>
    <dgm:cxn modelId="{952F2A5D-D2D0-4A32-8A18-D3A3E3F3FB70}" type="presParOf" srcId="{815579DE-1805-46CE-9757-35A49662EA43}" destId="{68CF46C3-2E19-4128-8255-D88650BD3752}" srcOrd="1" destOrd="0" presId="urn:microsoft.com/office/officeart/2005/8/layout/bProcess4"/>
    <dgm:cxn modelId="{32436D23-BA4F-4778-B09C-E28A2C90C014}" type="presParOf" srcId="{15819A11-5616-4D37-A6D5-E640C0EEA34D}" destId="{8337C460-33B1-4AD9-9572-37BD6FB294AD}" srcOrd="5" destOrd="0" presId="urn:microsoft.com/office/officeart/2005/8/layout/bProcess4"/>
    <dgm:cxn modelId="{82F94914-03E0-40DF-AB68-CB2195D30420}" type="presParOf" srcId="{15819A11-5616-4D37-A6D5-E640C0EEA34D}" destId="{75F6257E-614A-487C-B904-9B053FC1B6AF}" srcOrd="6" destOrd="0" presId="urn:microsoft.com/office/officeart/2005/8/layout/bProcess4"/>
    <dgm:cxn modelId="{8F957A2E-27D3-4B4A-94C4-A0CA6FB08668}" type="presParOf" srcId="{75F6257E-614A-487C-B904-9B053FC1B6AF}" destId="{80F12424-3BDA-4AB8-808D-4EBD0359624B}" srcOrd="0" destOrd="0" presId="urn:microsoft.com/office/officeart/2005/8/layout/bProcess4"/>
    <dgm:cxn modelId="{5D041BA3-02D0-42E3-A49E-35D006A36D5E}" type="presParOf" srcId="{75F6257E-614A-487C-B904-9B053FC1B6AF}" destId="{A2AB3FB7-D349-462C-8F59-9A0BD43FD676}" srcOrd="1" destOrd="0" presId="urn:microsoft.com/office/officeart/2005/8/layout/bProcess4"/>
    <dgm:cxn modelId="{14A6A760-C31F-476F-BC35-35E2960B75E2}" type="presParOf" srcId="{15819A11-5616-4D37-A6D5-E640C0EEA34D}" destId="{4C8A60BF-B399-49B4-83F8-D890FE1A7DC7}" srcOrd="7" destOrd="0" presId="urn:microsoft.com/office/officeart/2005/8/layout/bProcess4"/>
    <dgm:cxn modelId="{EDC32439-CD7E-4B7E-9C78-1A0FE2A849B7}" type="presParOf" srcId="{15819A11-5616-4D37-A6D5-E640C0EEA34D}" destId="{1723AB98-10E5-4B76-959B-13E9F9E424EC}" srcOrd="8" destOrd="0" presId="urn:microsoft.com/office/officeart/2005/8/layout/bProcess4"/>
    <dgm:cxn modelId="{984062B3-9A5F-463F-BF2D-6A3120382EC7}" type="presParOf" srcId="{1723AB98-10E5-4B76-959B-13E9F9E424EC}" destId="{A755CE59-3336-4433-9ED5-46B35EB61BE6}" srcOrd="0" destOrd="0" presId="urn:microsoft.com/office/officeart/2005/8/layout/bProcess4"/>
    <dgm:cxn modelId="{2625F58B-6FF2-4C4D-922F-58BFFD7D1315}" type="presParOf" srcId="{1723AB98-10E5-4B76-959B-13E9F9E424EC}" destId="{93EBFEDE-963A-4C59-89E1-D30527222A5A}" srcOrd="1" destOrd="0" presId="urn:microsoft.com/office/officeart/2005/8/layout/bProcess4"/>
    <dgm:cxn modelId="{1496D2FB-C71A-408C-B31E-0CBFDC0877B4}" type="presParOf" srcId="{15819A11-5616-4D37-A6D5-E640C0EEA34D}" destId="{66C3B2B7-7C80-4BA9-8CB4-BB6EE8380EFF}" srcOrd="9" destOrd="0" presId="urn:microsoft.com/office/officeart/2005/8/layout/bProcess4"/>
    <dgm:cxn modelId="{8CA9C6A4-0A39-4FC5-997B-AECF9D203E39}" type="presParOf" srcId="{15819A11-5616-4D37-A6D5-E640C0EEA34D}" destId="{5F0B9746-38D3-4D0C-A793-A967723C090A}" srcOrd="10" destOrd="0" presId="urn:microsoft.com/office/officeart/2005/8/layout/bProcess4"/>
    <dgm:cxn modelId="{6615A7ED-A500-4F12-81BE-052128FC2586}" type="presParOf" srcId="{5F0B9746-38D3-4D0C-A793-A967723C090A}" destId="{12EB8C5E-D72C-43DC-8D0B-A0488E097106}" srcOrd="0" destOrd="0" presId="urn:microsoft.com/office/officeart/2005/8/layout/bProcess4"/>
    <dgm:cxn modelId="{3BAD0F12-9A53-43E3-A883-62D255B1B2E8}" type="presParOf" srcId="{5F0B9746-38D3-4D0C-A793-A967723C090A}" destId="{C6BD4BB8-3A75-404E-AD88-2E8106FA8FC5}" srcOrd="1" destOrd="0" presId="urn:microsoft.com/office/officeart/2005/8/layout/bProcess4"/>
    <dgm:cxn modelId="{B04306EF-8788-4C5E-B42E-8560F22927E9}" type="presParOf" srcId="{15819A11-5616-4D37-A6D5-E640C0EEA34D}" destId="{C97ED8BF-B50D-46CB-9F67-2B67E9D8012F}" srcOrd="11" destOrd="0" presId="urn:microsoft.com/office/officeart/2005/8/layout/bProcess4"/>
    <dgm:cxn modelId="{7AC6BEB2-9EA6-4CE3-9CF0-DC788ED2D439}" type="presParOf" srcId="{15819A11-5616-4D37-A6D5-E640C0EEA34D}" destId="{831013AD-94C9-4986-A076-A56BE3BD165C}" srcOrd="12" destOrd="0" presId="urn:microsoft.com/office/officeart/2005/8/layout/bProcess4"/>
    <dgm:cxn modelId="{3BDE089B-41E0-4E0F-8C09-5653FA67ECFC}" type="presParOf" srcId="{831013AD-94C9-4986-A076-A56BE3BD165C}" destId="{40097968-1FEF-471C-86BC-D1676047A8B3}" srcOrd="0" destOrd="0" presId="urn:microsoft.com/office/officeart/2005/8/layout/bProcess4"/>
    <dgm:cxn modelId="{F5797E36-F74F-4246-B99C-0E31F78E7C31}" type="presParOf" srcId="{831013AD-94C9-4986-A076-A56BE3BD165C}" destId="{4BB0C335-1D0C-4C5D-8CD6-941992774894}" srcOrd="1" destOrd="0" presId="urn:microsoft.com/office/officeart/2005/8/layout/bProcess4"/>
    <dgm:cxn modelId="{635C8A80-9D03-4619-B0A8-BC9B0A19BAEC}" type="presParOf" srcId="{15819A11-5616-4D37-A6D5-E640C0EEA34D}" destId="{60BE3D7B-31C4-40A9-98C6-2BD6CA6132B4}" srcOrd="13" destOrd="0" presId="urn:microsoft.com/office/officeart/2005/8/layout/bProcess4"/>
    <dgm:cxn modelId="{BDB759B8-D3DC-40CA-9FB1-3F8B9138447D}" type="presParOf" srcId="{15819A11-5616-4D37-A6D5-E640C0EEA34D}" destId="{DC392FA4-B912-4F67-8024-D71BB14F2FC1}" srcOrd="14" destOrd="0" presId="urn:microsoft.com/office/officeart/2005/8/layout/bProcess4"/>
    <dgm:cxn modelId="{1C0D04FA-FA26-4B59-A1CB-7CC6D5F8CF92}" type="presParOf" srcId="{DC392FA4-B912-4F67-8024-D71BB14F2FC1}" destId="{C092406B-9589-45C1-A338-83A6B5853BD5}" srcOrd="0" destOrd="0" presId="urn:microsoft.com/office/officeart/2005/8/layout/bProcess4"/>
    <dgm:cxn modelId="{01F8A603-77C2-412A-A338-AC438FC33853}" type="presParOf" srcId="{DC392FA4-B912-4F67-8024-D71BB14F2FC1}" destId="{F9A68F67-A217-4585-BF5C-34FBB3069718}" srcOrd="1" destOrd="0" presId="urn:microsoft.com/office/officeart/2005/8/layout/bProcess4"/>
    <dgm:cxn modelId="{162AA404-EF17-4722-ACBF-9C4748862143}" type="presParOf" srcId="{15819A11-5616-4D37-A6D5-E640C0EEA34D}" destId="{FEA8EE3D-3AFE-41B8-8A9A-A97D7FD1A448}" srcOrd="15" destOrd="0" presId="urn:microsoft.com/office/officeart/2005/8/layout/bProcess4"/>
    <dgm:cxn modelId="{62521E66-19FD-455B-AE47-74F232621F80}" type="presParOf" srcId="{15819A11-5616-4D37-A6D5-E640C0EEA34D}" destId="{43755EBC-250E-42CB-BF1D-5EA6999FFCFB}" srcOrd="16" destOrd="0" presId="urn:microsoft.com/office/officeart/2005/8/layout/bProcess4"/>
    <dgm:cxn modelId="{3F0F808E-4FD2-480C-81D9-33DC59FD0F77}" type="presParOf" srcId="{43755EBC-250E-42CB-BF1D-5EA6999FFCFB}" destId="{8B3ADEE8-31B8-408B-A2D5-C83ACB72218B}" srcOrd="0" destOrd="0" presId="urn:microsoft.com/office/officeart/2005/8/layout/bProcess4"/>
    <dgm:cxn modelId="{C3F69743-E62C-46E5-96F2-D29573125517}" type="presParOf" srcId="{43755EBC-250E-42CB-BF1D-5EA6999FFCFB}" destId="{B7A80BD1-2C9A-49CC-B904-9E1AB9D2D86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C4D9F-F0BF-4DAE-985D-1D2C5B7F43C0}">
      <dsp:nvSpPr>
        <dsp:cNvPr id="0" name=""/>
        <dsp:cNvSpPr/>
      </dsp:nvSpPr>
      <dsp:spPr>
        <a:xfrm rot="5400000">
          <a:off x="-368326" y="1073289"/>
          <a:ext cx="1628073" cy="196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18249-310A-457D-B011-28610A3DB370}">
      <dsp:nvSpPr>
        <dsp:cNvPr id="0" name=""/>
        <dsp:cNvSpPr/>
      </dsp:nvSpPr>
      <dsp:spPr>
        <a:xfrm>
          <a:off x="4023" y="31039"/>
          <a:ext cx="2183866" cy="1310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Trends Preliminary Capacity Expansion</a:t>
          </a:r>
          <a:endParaRPr lang="en-US" sz="2000" kern="1200" dirty="0"/>
        </a:p>
      </dsp:txBody>
      <dsp:txXfrm>
        <a:off x="42401" y="69417"/>
        <a:ext cx="2107110" cy="1233564"/>
      </dsp:txXfrm>
    </dsp:sp>
    <dsp:sp modelId="{3933D950-D85A-4969-ABAA-CDE03A7756A2}">
      <dsp:nvSpPr>
        <dsp:cNvPr id="0" name=""/>
        <dsp:cNvSpPr/>
      </dsp:nvSpPr>
      <dsp:spPr>
        <a:xfrm rot="5400000">
          <a:off x="-368326" y="2711189"/>
          <a:ext cx="1628073" cy="196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30BEA-8265-4860-934D-FB8D007F6CBA}">
      <dsp:nvSpPr>
        <dsp:cNvPr id="0" name=""/>
        <dsp:cNvSpPr/>
      </dsp:nvSpPr>
      <dsp:spPr>
        <a:xfrm>
          <a:off x="4023" y="1668939"/>
          <a:ext cx="2183866" cy="1310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Gather Stakeholder Feedback</a:t>
          </a:r>
          <a:endParaRPr lang="en-US" sz="2000" kern="1200" dirty="0"/>
        </a:p>
      </dsp:txBody>
      <dsp:txXfrm>
        <a:off x="42401" y="1707317"/>
        <a:ext cx="2107110" cy="1233564"/>
      </dsp:txXfrm>
    </dsp:sp>
    <dsp:sp modelId="{8337C460-33B1-4AD9-9572-37BD6FB294AD}">
      <dsp:nvSpPr>
        <dsp:cNvPr id="0" name=""/>
        <dsp:cNvSpPr/>
      </dsp:nvSpPr>
      <dsp:spPr>
        <a:xfrm>
          <a:off x="450623" y="3530139"/>
          <a:ext cx="2894716" cy="196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F46C3-2E19-4128-8255-D88650BD3752}">
      <dsp:nvSpPr>
        <dsp:cNvPr id="0" name=""/>
        <dsp:cNvSpPr/>
      </dsp:nvSpPr>
      <dsp:spPr>
        <a:xfrm>
          <a:off x="4023" y="3306840"/>
          <a:ext cx="2183866" cy="1310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~4 Other Scenarios</a:t>
          </a:r>
          <a:endParaRPr lang="en-US" sz="2000" kern="1200" dirty="0"/>
        </a:p>
      </dsp:txBody>
      <dsp:txXfrm>
        <a:off x="42401" y="3345218"/>
        <a:ext cx="2107110" cy="1233564"/>
      </dsp:txXfrm>
    </dsp:sp>
    <dsp:sp modelId="{4C8A60BF-B399-49B4-83F8-D890FE1A7DC7}">
      <dsp:nvSpPr>
        <dsp:cNvPr id="0" name=""/>
        <dsp:cNvSpPr/>
      </dsp:nvSpPr>
      <dsp:spPr>
        <a:xfrm rot="16200000">
          <a:off x="2536216" y="2711189"/>
          <a:ext cx="1628073" cy="19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B3FB7-D349-462C-8F59-9A0BD43FD676}">
      <dsp:nvSpPr>
        <dsp:cNvPr id="0" name=""/>
        <dsp:cNvSpPr/>
      </dsp:nvSpPr>
      <dsp:spPr>
        <a:xfrm>
          <a:off x="2908566" y="3306840"/>
          <a:ext cx="2183866" cy="13103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Finalize Current Trends Capacity Expansion</a:t>
          </a:r>
          <a:endParaRPr lang="en-US" sz="2000" kern="1200" dirty="0"/>
        </a:p>
      </dsp:txBody>
      <dsp:txXfrm>
        <a:off x="2946944" y="3345218"/>
        <a:ext cx="2107110" cy="1233564"/>
      </dsp:txXfrm>
    </dsp:sp>
    <dsp:sp modelId="{66C3B2B7-7C80-4BA9-8CB4-BB6EE8380EFF}">
      <dsp:nvSpPr>
        <dsp:cNvPr id="0" name=""/>
        <dsp:cNvSpPr/>
      </dsp:nvSpPr>
      <dsp:spPr>
        <a:xfrm rot="16200000">
          <a:off x="2536216" y="1073289"/>
          <a:ext cx="1628073" cy="196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BFEDE-963A-4C59-89E1-D30527222A5A}">
      <dsp:nvSpPr>
        <dsp:cNvPr id="0" name=""/>
        <dsp:cNvSpPr/>
      </dsp:nvSpPr>
      <dsp:spPr>
        <a:xfrm>
          <a:off x="2908566" y="1668939"/>
          <a:ext cx="2183866" cy="13103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Current Trends Transmission Expansion</a:t>
          </a:r>
          <a:endParaRPr lang="en-US" sz="2000" kern="1200" dirty="0"/>
        </a:p>
      </dsp:txBody>
      <dsp:txXfrm>
        <a:off x="2946944" y="1707317"/>
        <a:ext cx="2107110" cy="1233564"/>
      </dsp:txXfrm>
    </dsp:sp>
    <dsp:sp modelId="{C97ED8BF-B50D-46CB-9F67-2B67E9D8012F}">
      <dsp:nvSpPr>
        <dsp:cNvPr id="0" name=""/>
        <dsp:cNvSpPr/>
      </dsp:nvSpPr>
      <dsp:spPr>
        <a:xfrm>
          <a:off x="3355166" y="254339"/>
          <a:ext cx="2894716" cy="196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D4BB8-3A75-404E-AD88-2E8106FA8FC5}">
      <dsp:nvSpPr>
        <dsp:cNvPr id="0" name=""/>
        <dsp:cNvSpPr/>
      </dsp:nvSpPr>
      <dsp:spPr>
        <a:xfrm>
          <a:off x="2908566" y="31039"/>
          <a:ext cx="2183866" cy="1310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Load Forecast for Other Scenarios</a:t>
          </a:r>
          <a:endParaRPr lang="en-US" sz="2000" kern="1200" dirty="0"/>
        </a:p>
      </dsp:txBody>
      <dsp:txXfrm>
        <a:off x="2946944" y="69417"/>
        <a:ext cx="2107110" cy="1233564"/>
      </dsp:txXfrm>
    </dsp:sp>
    <dsp:sp modelId="{60BE3D7B-31C4-40A9-98C6-2BD6CA6132B4}">
      <dsp:nvSpPr>
        <dsp:cNvPr id="0" name=""/>
        <dsp:cNvSpPr/>
      </dsp:nvSpPr>
      <dsp:spPr>
        <a:xfrm rot="5400000">
          <a:off x="5440758" y="1073289"/>
          <a:ext cx="1628073" cy="196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0C335-1D0C-4C5D-8CD6-941992774894}">
      <dsp:nvSpPr>
        <dsp:cNvPr id="0" name=""/>
        <dsp:cNvSpPr/>
      </dsp:nvSpPr>
      <dsp:spPr>
        <a:xfrm>
          <a:off x="5813109" y="31039"/>
          <a:ext cx="2183866" cy="1310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Capacity Expansion for Other Scenarios</a:t>
          </a:r>
          <a:endParaRPr lang="en-US" sz="2000" kern="1200" dirty="0"/>
        </a:p>
      </dsp:txBody>
      <dsp:txXfrm>
        <a:off x="5851487" y="69417"/>
        <a:ext cx="2107110" cy="1233564"/>
      </dsp:txXfrm>
    </dsp:sp>
    <dsp:sp modelId="{FEA8EE3D-3AFE-41B8-8A9A-A97D7FD1A448}">
      <dsp:nvSpPr>
        <dsp:cNvPr id="0" name=""/>
        <dsp:cNvSpPr/>
      </dsp:nvSpPr>
      <dsp:spPr>
        <a:xfrm rot="5400000">
          <a:off x="5440758" y="2711189"/>
          <a:ext cx="1628073" cy="196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68F67-A217-4585-BF5C-34FBB3069718}">
      <dsp:nvSpPr>
        <dsp:cNvPr id="0" name=""/>
        <dsp:cNvSpPr/>
      </dsp:nvSpPr>
      <dsp:spPr>
        <a:xfrm>
          <a:off x="5813109" y="1668939"/>
          <a:ext cx="2183866" cy="1310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Transmission Expansion for Other Scenarios</a:t>
          </a:r>
          <a:endParaRPr lang="en-US" sz="2000" kern="1200" dirty="0"/>
        </a:p>
      </dsp:txBody>
      <dsp:txXfrm>
        <a:off x="5851487" y="1707317"/>
        <a:ext cx="2107110" cy="1233564"/>
      </dsp:txXfrm>
    </dsp:sp>
    <dsp:sp modelId="{B7A80BD1-2C9A-49CC-B904-9E1AB9D2D86D}">
      <dsp:nvSpPr>
        <dsp:cNvPr id="0" name=""/>
        <dsp:cNvSpPr/>
      </dsp:nvSpPr>
      <dsp:spPr>
        <a:xfrm>
          <a:off x="5813109" y="3306840"/>
          <a:ext cx="2183866" cy="13103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Report</a:t>
          </a:r>
          <a:endParaRPr lang="en-US" sz="2000" kern="1200" dirty="0"/>
        </a:p>
      </dsp:txBody>
      <dsp:txXfrm>
        <a:off x="5851487" y="3345218"/>
        <a:ext cx="2107110" cy="123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2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9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53200"/>
            <a:ext cx="93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jin@ercot.com" TargetMode="External"/><Relationship Id="rId2" Type="http://schemas.openxmlformats.org/officeDocument/2006/relationships/hyperlink" Target="mailto:John.Bernecker@ercot.co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674948"/>
            <a:ext cx="56460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2020 LTSA Update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ERCOT System Planning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September, 2020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Trends Transmission Expansion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 Xiao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Status </a:t>
            </a:r>
            <a:r>
              <a:rPr lang="en-US" dirty="0"/>
              <a:t>U</a:t>
            </a:r>
            <a:r>
              <a:rPr lang="en-US" dirty="0" smtClean="0"/>
              <a:t>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transmission improvements identified for 2030, Current Trends</a:t>
            </a:r>
            <a:endParaRPr lang="en-US" dirty="0"/>
          </a:p>
          <a:p>
            <a:r>
              <a:rPr lang="en-US" dirty="0" smtClean="0"/>
              <a:t>Interfaces with updated limits will be fed into 2</a:t>
            </a:r>
            <a:r>
              <a:rPr lang="en-US" baseline="30000" dirty="0" smtClean="0"/>
              <a:t>nd</a:t>
            </a:r>
            <a:r>
              <a:rPr lang="en-US" dirty="0" smtClean="0"/>
              <a:t> iteration of Current Trends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760" y="1012003"/>
            <a:ext cx="4976976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562600" y="990601"/>
            <a:ext cx="32766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Trends 2030 Initial Improvements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99611"/>
              </p:ext>
            </p:extLst>
          </p:nvPr>
        </p:nvGraphicFramePr>
        <p:xfrm>
          <a:off x="4757420" y="1012003"/>
          <a:ext cx="40817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805180"/>
              </a:tblGrid>
              <a:tr h="1920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Changes to System Indices with Initial</a:t>
                      </a:r>
                      <a:r>
                        <a:rPr lang="en-US" sz="1200" baseline="0" dirty="0" smtClean="0"/>
                        <a:t> Improvements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Load Curtailment Reduction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GWh</a:t>
                      </a:r>
                      <a:endParaRPr lang="en-US" sz="1200" dirty="0"/>
                    </a:p>
                  </a:txBody>
                  <a:tcPr anchor="ctr"/>
                </a:tc>
              </a:tr>
              <a:tr h="1920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Transmission Violation Cost</a:t>
                      </a:r>
                      <a:r>
                        <a:rPr lang="en-US" sz="1200" baseline="0" dirty="0" smtClean="0"/>
                        <a:t> Savings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$64M</a:t>
                      </a:r>
                      <a:endParaRPr lang="en-US" sz="1200" dirty="0"/>
                    </a:p>
                  </a:txBody>
                  <a:tcPr anchor="ctr"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Production Cost</a:t>
                      </a:r>
                      <a:r>
                        <a:rPr lang="en-US" sz="1200" baseline="0" dirty="0" smtClean="0"/>
                        <a:t> Savings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$1318M</a:t>
                      </a:r>
                      <a:endParaRPr lang="en-US" sz="1200" dirty="0"/>
                    </a:p>
                  </a:txBody>
                  <a:tcPr anchor="ctr"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Congestion Rent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$3309M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07218"/>
              </p:ext>
            </p:extLst>
          </p:nvPr>
        </p:nvGraphicFramePr>
        <p:xfrm>
          <a:off x="4594860" y="2819400"/>
          <a:ext cx="4402929" cy="284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25"/>
                <a:gridCol w="557211"/>
                <a:gridCol w="813816"/>
                <a:gridCol w="812577"/>
              </a:tblGrid>
              <a:tr h="110067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Constraint Comparison with Initial Improvements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Monitored Element</a:t>
                      </a:r>
                    </a:p>
                  </a:txBody>
                  <a:tcPr marL="4184" marR="4184" marT="418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Voltage (kV)</a:t>
                      </a:r>
                    </a:p>
                  </a:txBody>
                  <a:tcPr marL="4184" marR="4184" marT="418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Rank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before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Rank - after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West Texas Export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184" marR="4184" marT="4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184" marR="4184" marT="4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Hicks Switch -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Wagley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Robertson - Blue Mound - Saginaw Switch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             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Liggett Switch - Norwood Switch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McKenzie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Northeast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Kendall – Kerrville Stadium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        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Hicks Switch – Roanoke Switch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Zenith – TH Wharton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Laredo VFT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North – Las Cruces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Pomelo – North Edinburg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</a:tr>
              <a:tr h="104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Hicks Switch – Alliance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4" marR="4184" marT="41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6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EHV Transmission Line Additions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729" y="990600"/>
            <a:ext cx="5000541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pipe-and-bubble model</a:t>
            </a:r>
          </a:p>
          <a:p>
            <a:r>
              <a:rPr lang="en-US" dirty="0" smtClean="0"/>
              <a:t>Four LTSA zones</a:t>
            </a:r>
          </a:p>
          <a:p>
            <a:pPr lvl="1"/>
            <a:r>
              <a:rPr lang="en-US" dirty="0" smtClean="0"/>
              <a:t>Panhandle, West, Valley, and Rest</a:t>
            </a:r>
          </a:p>
          <a:p>
            <a:r>
              <a:rPr lang="en-US" dirty="0" smtClean="0"/>
              <a:t>Three interfaces with enforced transfer limits</a:t>
            </a:r>
          </a:p>
          <a:p>
            <a:pPr lvl="1"/>
            <a:r>
              <a:rPr lang="en-US" dirty="0" smtClean="0"/>
              <a:t>West Texas Export, Valley Import, and Valley Export</a:t>
            </a:r>
          </a:p>
          <a:p>
            <a:pPr lvl="1"/>
            <a:r>
              <a:rPr lang="en-US" dirty="0" smtClean="0"/>
              <a:t>Transfer limits are determined with knowledge gained previously</a:t>
            </a:r>
          </a:p>
          <a:p>
            <a:pPr lvl="2"/>
            <a:r>
              <a:rPr lang="en-US" dirty="0" smtClean="0"/>
              <a:t>For 2020 LTSA, each 345-kV double-circuit line provides 1000 MW increase in West Texas Export interface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18840"/>
            <a:ext cx="2243588" cy="1924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59631"/>
              </p:ext>
            </p:extLst>
          </p:nvPr>
        </p:nvGraphicFramePr>
        <p:xfrm>
          <a:off x="762000" y="5105400"/>
          <a:ext cx="76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19"/>
                <a:gridCol w="1954327"/>
                <a:gridCol w="1954327"/>
                <a:gridCol w="1954327"/>
              </a:tblGrid>
              <a:tr h="2016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West Texas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Export Limit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Valley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Import Limit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Valley Export Limit</a:t>
                      </a:r>
                      <a:endParaRPr lang="en-US" sz="1200" dirty="0"/>
                    </a:p>
                  </a:txBody>
                  <a:tcPr/>
                </a:tc>
              </a:tr>
              <a:tr h="2187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2025 and before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1865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3737 MW</a:t>
                      </a:r>
                      <a:endParaRPr lang="en-US" sz="1200" dirty="0"/>
                    </a:p>
                  </a:txBody>
                  <a:tcPr/>
                </a:tc>
              </a:tr>
              <a:tr h="2472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2026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dirty="0" smtClean="0"/>
                        <a:t>2027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13500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1865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3737 MW</a:t>
                      </a:r>
                      <a:endParaRPr lang="en-US" sz="1200" dirty="0"/>
                    </a:p>
                  </a:txBody>
                  <a:tcPr/>
                </a:tc>
              </a:tr>
              <a:tr h="2338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2028 and after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15500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1865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3737 MW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14759"/>
            <a:ext cx="4700851" cy="4490641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09600"/>
            <a:ext cx="4700851" cy="44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2</a:t>
            </a:r>
            <a:r>
              <a:rPr lang="en-US" baseline="30000" dirty="0" smtClean="0"/>
              <a:t>nd</a:t>
            </a:r>
            <a:r>
              <a:rPr lang="en-US" dirty="0" smtClean="0"/>
              <a:t> iteration of Current </a:t>
            </a:r>
            <a:r>
              <a:rPr lang="en-US" smtClean="0"/>
              <a:t>Trends generation </a:t>
            </a:r>
            <a:r>
              <a:rPr lang="en-US" dirty="0" smtClean="0"/>
              <a:t>expansion followed by siting</a:t>
            </a:r>
          </a:p>
          <a:p>
            <a:r>
              <a:rPr lang="en-US" dirty="0" smtClean="0"/>
              <a:t>Finalize Current Trends transmission expansion</a:t>
            </a:r>
          </a:p>
          <a:p>
            <a:r>
              <a:rPr lang="en-US" dirty="0" smtClean="0"/>
              <a:t>Start Renewable Mandate transmission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95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John Bernecker</a:t>
            </a:r>
            <a:endParaRPr lang="en-US" dirty="0"/>
          </a:p>
          <a:p>
            <a:r>
              <a:rPr lang="en-US" dirty="0" smtClean="0">
                <a:hlinkClick r:id="rId2"/>
              </a:rPr>
              <a:t>John.Bernecker@ercot.com</a:t>
            </a:r>
            <a:endParaRPr lang="en-US" dirty="0" smtClean="0"/>
          </a:p>
          <a:p>
            <a:r>
              <a:rPr lang="en-US" dirty="0" smtClean="0"/>
              <a:t>512.248.4274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55" y="237295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Julie Jin</a:t>
            </a:r>
          </a:p>
          <a:p>
            <a:r>
              <a:rPr lang="en-US" dirty="0" smtClean="0">
                <a:hlinkClick r:id="rId3"/>
              </a:rPr>
              <a:t>Julie.Jin@ercot.com</a:t>
            </a:r>
            <a:endParaRPr lang="en-US" dirty="0" smtClean="0"/>
          </a:p>
          <a:p>
            <a:r>
              <a:rPr lang="en-US" dirty="0" smtClean="0"/>
              <a:t>512.248.3982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5514" y="2973120"/>
            <a:ext cx="2514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/>
              <a:t>?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1596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Process of Capacity Expansion and Transmission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8278" y="1371600"/>
            <a:ext cx="6930322" cy="4890670"/>
            <a:chOff x="918278" y="1752600"/>
            <a:chExt cx="6930322" cy="4446064"/>
          </a:xfrm>
        </p:grpSpPr>
        <p:sp>
          <p:nvSpPr>
            <p:cNvPr id="5" name="Rounded Rectangle 4"/>
            <p:cNvSpPr/>
            <p:nvPr/>
          </p:nvSpPr>
          <p:spPr>
            <a:xfrm>
              <a:off x="3200400" y="1752600"/>
              <a:ext cx="22860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Long-term Capacity Expansion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38800" y="3473684"/>
              <a:ext cx="22098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Long-term Transmission Analysis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918278" y="3174639"/>
              <a:ext cx="3352801" cy="19696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New interface limits recommended?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7" idx="3"/>
            </p:cNvCxnSpPr>
            <p:nvPr/>
          </p:nvCxnSpPr>
          <p:spPr>
            <a:xfrm flipH="1">
              <a:off x="4271079" y="4159484"/>
              <a:ext cx="13677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0"/>
              <a:endCxn id="5" idx="1"/>
            </p:cNvCxnSpPr>
            <p:nvPr/>
          </p:nvCxnSpPr>
          <p:spPr>
            <a:xfrm flipV="1">
              <a:off x="2594679" y="2438400"/>
              <a:ext cx="605721" cy="736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05204" y="2538447"/>
              <a:ext cx="56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Yes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5771" y="5562472"/>
              <a:ext cx="1219200" cy="6361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End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1182" y="514123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No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472379" y="2438400"/>
              <a:ext cx="1271321" cy="1035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94679" y="5144329"/>
              <a:ext cx="692" cy="4181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89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LTSA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9600" y="12192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352800" y="2667000"/>
            <a:ext cx="25908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648607"/>
            <a:ext cx="25908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LTSA Overall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Initial generation expansion analysis completed for all scenarios</a:t>
            </a:r>
          </a:p>
          <a:p>
            <a:pPr lvl="1"/>
            <a:r>
              <a:rPr lang="en-US" sz="2400" dirty="0" smtClean="0"/>
              <a:t>Current Trends, Renewable Mandate, High BESS, High Industrial Load, and Existing Transmission Constraints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Initial transmission improvements identified for Current Trends 2030 case</a:t>
            </a:r>
          </a:p>
          <a:p>
            <a:r>
              <a:rPr lang="en-US" sz="2600" dirty="0" smtClean="0">
                <a:solidFill>
                  <a:schemeClr val="tx2"/>
                </a:solidFill>
              </a:rPr>
              <a:t>A second iteration of generation expansion analysis is being conducted for Current Trends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Current Trends transmission expansion analysis will be finalized using the updated generation expansion results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Generation Expansion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Julie </a:t>
            </a:r>
            <a:r>
              <a:rPr lang="en-US" dirty="0" err="1" smtClean="0"/>
              <a:t>Jin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1143000"/>
          </a:xfrm>
        </p:spPr>
        <p:txBody>
          <a:bodyPr/>
          <a:lstStyle/>
          <a:p>
            <a:r>
              <a:rPr lang="en-US" dirty="0" smtClean="0"/>
              <a:t>Input Assumptions for the Existing Transmission Constraints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53" y="1295400"/>
            <a:ext cx="8534400" cy="4319832"/>
          </a:xfrm>
        </p:spPr>
        <p:txBody>
          <a:bodyPr/>
          <a:lstStyle/>
          <a:p>
            <a:r>
              <a:rPr lang="en-US" sz="2400" dirty="0" smtClean="0"/>
              <a:t>A four-zone model including Panhandle, West, Valley and the rest of the system is used;</a:t>
            </a:r>
          </a:p>
          <a:p>
            <a:r>
              <a:rPr lang="en-US" sz="2400" dirty="0" smtClean="0"/>
              <a:t>Interface limits including West Texas export, Valley import and Valley export are enforced in the model;</a:t>
            </a:r>
          </a:p>
          <a:p>
            <a:r>
              <a:rPr lang="en-US" sz="2400" dirty="0" smtClean="0"/>
              <a:t>Zonal shift factors are applied to capture the relationship between zonal injections and interface flows.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Four-zone Model with Interface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472034"/>
            <a:ext cx="1031706" cy="45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9" y="2910600"/>
            <a:ext cx="875386" cy="51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0288" y="3307080"/>
            <a:ext cx="112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11,500 MW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7791" y="4578269"/>
            <a:ext cx="103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1865 MW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489751"/>
            <a:ext cx="941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3737 MW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33" name="Picture 103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801599"/>
            <a:ext cx="5170936" cy="49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888963" cy="1143000"/>
          </a:xfrm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dirty="0"/>
              <a:t>t</a:t>
            </a:r>
            <a:r>
              <a:rPr lang="en-US" dirty="0" smtClean="0"/>
              <a:t>he Existing Transmission Constraints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3352800" cy="43198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dirty="0"/>
              <a:t>Reserve margin in final year: </a:t>
            </a:r>
            <a:r>
              <a:rPr lang="en-US" sz="1600" dirty="0" smtClean="0"/>
              <a:t>12%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dirty="0"/>
              <a:t>Built </a:t>
            </a:r>
            <a:r>
              <a:rPr lang="en-US" sz="1600" dirty="0" smtClean="0"/>
              <a:t>20,979 </a:t>
            </a:r>
            <a:r>
              <a:rPr lang="en-US" sz="1600" dirty="0"/>
              <a:t>MW </a:t>
            </a:r>
            <a:r>
              <a:rPr lang="en-US" sz="1600" dirty="0" smtClean="0"/>
              <a:t>gas generation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dirty="0" smtClean="0"/>
              <a:t>Built 27,500 </a:t>
            </a:r>
            <a:r>
              <a:rPr lang="en-US" sz="1600" dirty="0"/>
              <a:t>MW solar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Built </a:t>
            </a:r>
            <a:r>
              <a:rPr lang="en-US" sz="1600" dirty="0" smtClean="0"/>
              <a:t>35,200 </a:t>
            </a:r>
            <a:r>
              <a:rPr lang="en-US" sz="1600" dirty="0"/>
              <a:t>MW </a:t>
            </a:r>
            <a:r>
              <a:rPr lang="en-US" sz="1600" dirty="0" smtClean="0"/>
              <a:t>wind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Built 3,469 MW battery storage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dirty="0" smtClean="0"/>
              <a:t>Unserved </a:t>
            </a:r>
            <a:r>
              <a:rPr lang="en-US" sz="1600" dirty="0"/>
              <a:t>energy in </a:t>
            </a:r>
            <a:r>
              <a:rPr lang="en-US" sz="1600" dirty="0" smtClean="0"/>
              <a:t>years 2025 through 2035. Shortages are seen in 7-8 PM before 2030 and concentrated in 7-10 PM in 2035 in summer months with </a:t>
            </a:r>
            <a:r>
              <a:rPr lang="en-US" sz="1600" dirty="0"/>
              <a:t>maximum magnitude over </a:t>
            </a:r>
            <a:r>
              <a:rPr lang="en-US" sz="1600" dirty="0" smtClean="0"/>
              <a:t>9,000 MW.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717297"/>
            <a:ext cx="5943600" cy="57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</a:t>
            </a:r>
            <a:r>
              <a:rPr lang="en-US" dirty="0" smtClean="0"/>
              <a:t>the </a:t>
            </a:r>
            <a:r>
              <a:rPr lang="en-US" dirty="0"/>
              <a:t>Existing Transmission Constraints </a:t>
            </a:r>
            <a:r>
              <a:rPr lang="en-US" dirty="0" smtClean="0"/>
              <a:t>Scenario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52221"/>
          </a:xfrm>
        </p:spPr>
        <p:txBody>
          <a:bodyPr/>
          <a:lstStyle/>
          <a:p>
            <a:r>
              <a:rPr lang="en-US" sz="2400" dirty="0" smtClean="0"/>
              <a:t>West Texas export is binding in around 7% of time in 2021, but increases to 35% in 2035.</a:t>
            </a:r>
          </a:p>
          <a:p>
            <a:r>
              <a:rPr lang="en-US" sz="2400" dirty="0" smtClean="0"/>
              <a:t>Valley Export starts to be binding slightly after 2025, Valley Import is only binding in a few hours through 2035.</a:t>
            </a:r>
          </a:p>
          <a:p>
            <a:r>
              <a:rPr lang="en-US" sz="2400" dirty="0"/>
              <a:t>Compared to the Current Trends scenario, this scenario adds more battery and combined cycle capacity, but less simple cycle CT and wind capacity. </a:t>
            </a:r>
            <a:endParaRPr lang="en-US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of the new combined cycle units are added in the Rest zone to relieve </a:t>
            </a:r>
            <a:r>
              <a:rPr lang="en-US" sz="2400" dirty="0" smtClean="0"/>
              <a:t>interface constraints. 56% of the </a:t>
            </a:r>
            <a:r>
              <a:rPr lang="en-US" sz="2400" dirty="0"/>
              <a:t>new wind and </a:t>
            </a:r>
            <a:r>
              <a:rPr lang="en-US" sz="2400" dirty="0" smtClean="0"/>
              <a:t>69% of the new solar capacities </a:t>
            </a:r>
            <a:r>
              <a:rPr lang="en-US" sz="2400" dirty="0"/>
              <a:t>are added in the Rest zone as well.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Summary- Generation Capacity Additions by 2035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9" y="1801226"/>
            <a:ext cx="7012621" cy="35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727</Words>
  <Application>Microsoft Office PowerPoint</Application>
  <PresentationFormat>On-screen Show (4:3)</PresentationFormat>
  <Paragraphs>166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1_Custom Design</vt:lpstr>
      <vt:lpstr>Office Theme</vt:lpstr>
      <vt:lpstr>PowerPoint Presentation</vt:lpstr>
      <vt:lpstr>2020 LTSA Process</vt:lpstr>
      <vt:lpstr>2020 LTSA Overall Update</vt:lpstr>
      <vt:lpstr>Generation Expansion Update</vt:lpstr>
      <vt:lpstr>Input Assumptions for the Existing Transmission Constraints Scenario</vt:lpstr>
      <vt:lpstr>Four-zone Model with Interface Limits</vt:lpstr>
      <vt:lpstr>Results for the Existing Transmission Constraints Scenario</vt:lpstr>
      <vt:lpstr>Results for the Existing Transmission Constraints Scenario (cont.)</vt:lpstr>
      <vt:lpstr>Summary- Generation Capacity Additions by 2035</vt:lpstr>
      <vt:lpstr>Current Trends Transmission Expansion Update</vt:lpstr>
      <vt:lpstr>General Status Update</vt:lpstr>
      <vt:lpstr>Current Trends 2030 Initial Improvements</vt:lpstr>
      <vt:lpstr>Initial EHV Transmission Line Additions</vt:lpstr>
      <vt:lpstr>2nd Iteration Information</vt:lpstr>
      <vt:lpstr>PowerPoint Presentation</vt:lpstr>
      <vt:lpstr>Next Steps</vt:lpstr>
      <vt:lpstr>Questions</vt:lpstr>
      <vt:lpstr>Appendix</vt:lpstr>
      <vt:lpstr>Iterative Process of Capacity Expansion and Transmission Analysis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Xiao, Hong</cp:lastModifiedBy>
  <cp:revision>85</cp:revision>
  <cp:lastPrinted>2016-01-21T20:53:15Z</cp:lastPrinted>
  <dcterms:created xsi:type="dcterms:W3CDTF">2016-01-21T15:20:31Z</dcterms:created>
  <dcterms:modified xsi:type="dcterms:W3CDTF">2020-09-14T14:01:23Z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