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26" r:id="rId8"/>
    <p:sldId id="32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FF99"/>
    <a:srgbClr val="00ACC8"/>
    <a:srgbClr val="FF9900"/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13" d="100"/>
          <a:sy n="113" d="100"/>
        </p:scale>
        <p:origin x="5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CRR Credit Lock Release </a:t>
            </a:r>
            <a:r>
              <a:rPr lang="en-US" dirty="0" smtClean="0"/>
              <a:t>Process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Vanessa Spells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September 16, 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Release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2895600"/>
            <a:ext cx="1054100" cy="7848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Auction Results Posted</a:t>
            </a:r>
          </a:p>
        </p:txBody>
      </p:sp>
      <p:sp>
        <p:nvSpPr>
          <p:cNvPr id="7" name="Pentagon 6"/>
          <p:cNvSpPr/>
          <p:nvPr/>
        </p:nvSpPr>
        <p:spPr>
          <a:xfrm>
            <a:off x="685800" y="990600"/>
            <a:ext cx="8001000" cy="1447800"/>
          </a:xfrm>
          <a:prstGeom prst="homePlate">
            <a:avLst/>
          </a:prstGeom>
          <a:solidFill>
            <a:srgbClr val="00CCFF">
              <a:alpha val="87451"/>
            </a:srgb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8050" y="1348111"/>
            <a:ext cx="7010400" cy="12700"/>
          </a:xfrm>
          <a:prstGeom prst="line">
            <a:avLst/>
          </a:prstGeom>
          <a:ln w="254000" cmpd="sng">
            <a:solidFill>
              <a:srgbClr val="FF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8200" y="1622795"/>
            <a:ext cx="977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Sep 17</a:t>
            </a:r>
          </a:p>
          <a:p>
            <a:pPr algn="ctr"/>
            <a:r>
              <a:rPr lang="en-US" sz="1300" b="1" dirty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T</a:t>
            </a:r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hursday</a:t>
            </a:r>
            <a:endParaRPr lang="en-US" sz="1300" b="1" dirty="0">
              <a:effectLst>
                <a:outerShdw blurRad="50800" dist="38100" algn="l" rotWithShape="0">
                  <a:srgbClr val="FFFF99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60575" y="1630095"/>
            <a:ext cx="1041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Sep 17</a:t>
            </a:r>
          </a:p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Thursday</a:t>
            </a:r>
          </a:p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21:00</a:t>
            </a:r>
            <a:endParaRPr lang="en-US" sz="1300" b="1" dirty="0">
              <a:effectLst>
                <a:outerShdw blurRad="50800" dist="38100" algn="l" rotWithShape="0">
                  <a:srgbClr val="FFFF99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730" y="2895600"/>
            <a:ext cx="123295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CMM Receives CRR Awards at 20:00</a:t>
            </a:r>
          </a:p>
          <a:p>
            <a:endParaRPr lang="en-US" sz="1500" dirty="0"/>
          </a:p>
          <a:p>
            <a:r>
              <a:rPr lang="en-US" sz="1500" dirty="0" smtClean="0"/>
              <a:t>FCE calculation starts 22:00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07858" y="1640901"/>
            <a:ext cx="914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Sep 18</a:t>
            </a:r>
          </a:p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Friday</a:t>
            </a:r>
          </a:p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5:</a:t>
            </a:r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  <a:sym typeface="Wingdings" panose="05000000000000000000" pitchFamily="2" charset="2"/>
              </a:rPr>
              <a:t>00 AM</a:t>
            </a:r>
            <a:endParaRPr lang="en-US" sz="1300" b="1" dirty="0">
              <a:effectLst>
                <a:outerShdw blurRad="50800" dist="38100" algn="l" rotWithShape="0">
                  <a:srgbClr val="FFFF99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28987" y="2826350"/>
            <a:ext cx="16383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u="sng" dirty="0" smtClean="0"/>
              <a:t>Credit Reports</a:t>
            </a:r>
            <a:r>
              <a:rPr lang="en-US" sz="1500" dirty="0" smtClean="0"/>
              <a:t>:</a:t>
            </a:r>
          </a:p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500" dirty="0" smtClean="0"/>
              <a:t>FCE includes awarded CRRs</a:t>
            </a:r>
          </a:p>
          <a:p>
            <a:pPr marL="119063" indent="-1190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500" dirty="0" smtClean="0"/>
              <a:t>ACL Summary Report shows </a:t>
            </a:r>
            <a:r>
              <a:rPr lang="en-US" sz="1500" b="1" dirty="0" smtClean="0">
                <a:solidFill>
                  <a:srgbClr val="FF0000"/>
                </a:solidFill>
              </a:rPr>
              <a:t>CRR credit still locked</a:t>
            </a:r>
          </a:p>
          <a:p>
            <a:pPr marL="119063" indent="-11906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500" dirty="0" smtClean="0"/>
              <a:t>Auction invoice reflected as OIA Adjustment</a:t>
            </a:r>
          </a:p>
          <a:p>
            <a:endParaRPr lang="en-US" sz="1500" dirty="0" smtClean="0"/>
          </a:p>
          <a:p>
            <a:r>
              <a:rPr lang="en-US" sz="1500" dirty="0" smtClean="0"/>
              <a:t>Auction invoice issued/posted in MIS mid-day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00650" y="1630095"/>
            <a:ext cx="914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Sep 18</a:t>
            </a:r>
          </a:p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Friday</a:t>
            </a:r>
          </a:p>
          <a:p>
            <a:pPr algn="ctr"/>
            <a:r>
              <a:rPr lang="en-US" sz="1300" b="1" dirty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9</a:t>
            </a:r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:</a:t>
            </a:r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  <a:sym typeface="Wingdings" panose="05000000000000000000" pitchFamily="2" charset="2"/>
              </a:rPr>
              <a:t>00 AM</a:t>
            </a:r>
            <a:endParaRPr lang="en-US" sz="1300" b="1" dirty="0">
              <a:effectLst>
                <a:outerShdw blurRad="50800" dist="38100" algn="l" rotWithShape="0">
                  <a:srgbClr val="FFFF99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31316" y="2826350"/>
            <a:ext cx="177905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buFont typeface="Arial" panose="020B0604020202020204" pitchFamily="34" charset="0"/>
              <a:buChar char="•"/>
            </a:pPr>
            <a:r>
              <a:rPr lang="en-US" sz="1500" dirty="0" smtClean="0"/>
              <a:t>CRR credit unlocked</a:t>
            </a:r>
          </a:p>
          <a:p>
            <a:pPr marL="119063" indent="-119063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500" dirty="0" smtClean="0"/>
              <a:t>ACL Summary Report regenerated with </a:t>
            </a:r>
            <a:r>
              <a:rPr lang="en-US" sz="1500" b="1" dirty="0" smtClean="0">
                <a:solidFill>
                  <a:srgbClr val="FF0000"/>
                </a:solidFill>
              </a:rPr>
              <a:t>CRR</a:t>
            </a:r>
            <a:r>
              <a:rPr lang="en-US" sz="1500" dirty="0" smtClean="0"/>
              <a:t> </a:t>
            </a:r>
            <a:r>
              <a:rPr lang="en-US" sz="1500" b="1" dirty="0" smtClean="0">
                <a:solidFill>
                  <a:srgbClr val="FF0000"/>
                </a:solidFill>
              </a:rPr>
              <a:t>credit unlocked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10375" y="1633433"/>
            <a:ext cx="91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Sep 19</a:t>
            </a:r>
          </a:p>
          <a:p>
            <a:pPr algn="ctr"/>
            <a:r>
              <a:rPr lang="en-US" sz="1300" b="1" dirty="0" smtClean="0">
                <a:effectLst>
                  <a:outerShdw blurRad="50800" dist="38100" algn="l" rotWithShape="0">
                    <a:srgbClr val="FFFF99">
                      <a:alpha val="40000"/>
                    </a:srgbClr>
                  </a:outerShdw>
                </a:effectLst>
              </a:rPr>
              <a:t>Saturday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50567" y="2812845"/>
            <a:ext cx="1562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u="sng" dirty="0" smtClean="0"/>
              <a:t>Credit Reports</a:t>
            </a:r>
            <a:r>
              <a:rPr lang="en-US" sz="15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Auction invoice reflected in EAL Report (OIA Adjustment removed)</a:t>
            </a:r>
          </a:p>
        </p:txBody>
      </p:sp>
      <p:sp>
        <p:nvSpPr>
          <p:cNvPr id="21" name="Oval 20"/>
          <p:cNvSpPr/>
          <p:nvPr/>
        </p:nvSpPr>
        <p:spPr>
          <a:xfrm>
            <a:off x="2442633" y="1229839"/>
            <a:ext cx="2667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931708" y="1234756"/>
            <a:ext cx="2667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524500" y="1236131"/>
            <a:ext cx="2667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134225" y="1240366"/>
            <a:ext cx="2667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36334" y="3851995"/>
            <a:ext cx="1162581" cy="1815882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DAM ACLs sent 17:00 for Sep 18 auction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still reduced by </a:t>
            </a:r>
            <a:r>
              <a:rPr lang="en-US" sz="1400" dirty="0" smtClean="0"/>
              <a:t> </a:t>
            </a:r>
            <a:r>
              <a:rPr lang="en-US" sz="1400" dirty="0"/>
              <a:t>CRR </a:t>
            </a:r>
            <a:r>
              <a:rPr lang="en-US" sz="1400" dirty="0" smtClean="0"/>
              <a:t>lock amount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5257799" y="4751837"/>
            <a:ext cx="1335617" cy="1600438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500"/>
            </a:lvl1pPr>
          </a:lstStyle>
          <a:p>
            <a:r>
              <a:rPr lang="en-US" sz="1400" dirty="0" smtClean="0"/>
              <a:t>DAM ACLs </a:t>
            </a:r>
            <a:r>
              <a:rPr lang="en-US" sz="1400" dirty="0"/>
              <a:t>sent </a:t>
            </a:r>
            <a:r>
              <a:rPr lang="en-US" sz="1400" dirty="0" smtClean="0"/>
              <a:t>17:00 for Sep 19 auction</a:t>
            </a:r>
            <a:endParaRPr lang="en-US" sz="1400" dirty="0"/>
          </a:p>
          <a:p>
            <a:r>
              <a:rPr lang="en-US" sz="1400" b="1" dirty="0" smtClean="0">
                <a:solidFill>
                  <a:srgbClr val="FF0000"/>
                </a:solidFill>
              </a:rPr>
              <a:t>excludes</a:t>
            </a:r>
            <a:r>
              <a:rPr lang="en-US" sz="1400" dirty="0" smtClean="0"/>
              <a:t> </a:t>
            </a:r>
            <a:r>
              <a:rPr lang="en-US" sz="1400" dirty="0"/>
              <a:t>CRR </a:t>
            </a:r>
            <a:r>
              <a:rPr lang="en-US" sz="1400" dirty="0" smtClean="0"/>
              <a:t>lock amount</a:t>
            </a:r>
            <a:endParaRPr lang="en-US" sz="1400" dirty="0"/>
          </a:p>
        </p:txBody>
      </p:sp>
      <p:sp>
        <p:nvSpPr>
          <p:cNvPr id="27" name="Down Arrow 26"/>
          <p:cNvSpPr/>
          <p:nvPr/>
        </p:nvSpPr>
        <p:spPr>
          <a:xfrm>
            <a:off x="1066800" y="2521352"/>
            <a:ext cx="361950" cy="291493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>
            <a:innerShdw blurRad="63500" dist="50800" dir="5400000">
              <a:srgbClr val="00CCFF">
                <a:alpha val="4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2347383" y="2521352"/>
            <a:ext cx="361950" cy="291493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>
            <a:innerShdw blurRad="63500" dist="50800" dir="5400000">
              <a:srgbClr val="00CCFF">
                <a:alpha val="4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3837516" y="2504418"/>
            <a:ext cx="361950" cy="291493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>
            <a:innerShdw blurRad="63500" dist="50800" dir="5400000">
              <a:srgbClr val="00CCFF">
                <a:alpha val="4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5501217" y="2512885"/>
            <a:ext cx="361950" cy="291493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>
            <a:innerShdw blurRad="63500" dist="50800" dir="5400000">
              <a:srgbClr val="00CCFF">
                <a:alpha val="4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7069667" y="2498804"/>
            <a:ext cx="361950" cy="291493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>
            <a:innerShdw blurRad="63500" dist="50800" dir="5400000">
              <a:srgbClr val="00CCFF">
                <a:alpha val="41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193800" y="1231097"/>
            <a:ext cx="266700" cy="2286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2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93970</TotalTime>
  <Words>135</Words>
  <Application>Microsoft Office PowerPoint</Application>
  <PresentationFormat>On-screen Show (4:3)</PresentationFormat>
  <Paragraphs>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Credit Release Process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630</cp:revision>
  <cp:lastPrinted>2019-06-18T19:02:16Z</cp:lastPrinted>
  <dcterms:created xsi:type="dcterms:W3CDTF">2016-01-21T15:20:31Z</dcterms:created>
  <dcterms:modified xsi:type="dcterms:W3CDTF">2020-08-24T22:03:39Z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