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2"/>
  </p:notesMasterIdLst>
  <p:handoutMasterIdLst>
    <p:handoutMasterId r:id="rId13"/>
  </p:handoutMasterIdLst>
  <p:sldIdLst>
    <p:sldId id="260" r:id="rId6"/>
    <p:sldId id="312" r:id="rId7"/>
    <p:sldId id="338" r:id="rId8"/>
    <p:sldId id="339" r:id="rId9"/>
    <p:sldId id="340" r:id="rId10"/>
    <p:sldId id="341"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11" autoAdjust="0"/>
  </p:normalViewPr>
  <p:slideViewPr>
    <p:cSldViewPr showGuides="1">
      <p:cViewPr varScale="1">
        <p:scale>
          <a:sx n="70" d="100"/>
          <a:sy n="70" d="100"/>
        </p:scale>
        <p:origin x="1386" y="72"/>
      </p:cViewPr>
      <p:guideLst>
        <p:guide orient="horz" pos="2160"/>
        <p:guide pos="2880"/>
      </p:guideLst>
    </p:cSldViewPr>
  </p:slideViewPr>
  <p:outlineViewPr>
    <p:cViewPr>
      <p:scale>
        <a:sx n="33" d="100"/>
        <a:sy n="33" d="100"/>
      </p:scale>
      <p:origin x="0" y="-3492"/>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9/14/2020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9/14/2020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Vanessa.Spells@ercot.com" TargetMode="External"/><Relationship Id="rId2" Type="http://schemas.openxmlformats.org/officeDocument/2006/relationships/hyperlink" Target="http://www.ercot.com/calendar/2020/9/9/191170-RTCTF" TargetMode="External"/><Relationship Id="rId1" Type="http://schemas.openxmlformats.org/officeDocument/2006/relationships/slideLayout" Target="../slideLayouts/slideLayout3.xml"/><Relationship Id="rId4" Type="http://schemas.openxmlformats.org/officeDocument/2006/relationships/hyperlink" Target="mailto:MMereness@ercot.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954655"/>
          </a:xfrm>
          <a:prstGeom prst="rect">
            <a:avLst/>
          </a:prstGeom>
          <a:noFill/>
        </p:spPr>
        <p:txBody>
          <a:bodyPr wrap="square" rtlCol="0">
            <a:spAutoFit/>
          </a:bodyPr>
          <a:lstStyle/>
          <a:p>
            <a:r>
              <a:rPr lang="en-US" sz="2000" b="1" dirty="0" smtClean="0">
                <a:solidFill>
                  <a:schemeClr val="tx2"/>
                </a:solidFill>
              </a:rPr>
              <a:t>Real-Time Co-optimization </a:t>
            </a:r>
          </a:p>
          <a:p>
            <a:r>
              <a:rPr lang="en-US" sz="2000" b="1" dirty="0" smtClean="0">
                <a:solidFill>
                  <a:schemeClr val="tx2"/>
                </a:solidFill>
              </a:rPr>
              <a:t>Credit Work Group </a:t>
            </a:r>
            <a:r>
              <a:rPr lang="en-US" sz="2000" b="1" dirty="0" smtClean="0">
                <a:solidFill>
                  <a:schemeClr val="tx2"/>
                </a:solidFill>
              </a:rPr>
              <a:t>NPRR Review</a:t>
            </a:r>
            <a:endParaRPr lang="en-US" sz="2000" b="1" dirty="0" smtClean="0">
              <a:solidFill>
                <a:schemeClr val="tx2"/>
              </a:solidFill>
            </a:endParaRPr>
          </a:p>
          <a:p>
            <a:endParaRPr lang="en-US" sz="2000" b="1" dirty="0">
              <a:solidFill>
                <a:schemeClr val="tx2"/>
              </a:solidFill>
            </a:endParaRPr>
          </a:p>
          <a:p>
            <a:endParaRPr lang="en-US" dirty="0">
              <a:solidFill>
                <a:schemeClr val="tx2"/>
              </a:solidFill>
            </a:endParaRPr>
          </a:p>
          <a:p>
            <a:r>
              <a:rPr lang="en-US" dirty="0" smtClean="0">
                <a:solidFill>
                  <a:schemeClr val="tx2"/>
                </a:solidFill>
              </a:rPr>
              <a:t>Vanessa Spells</a:t>
            </a:r>
          </a:p>
          <a:p>
            <a:r>
              <a:rPr lang="en-US" dirty="0" smtClean="0">
                <a:solidFill>
                  <a:schemeClr val="tx2"/>
                </a:solidFill>
              </a:rPr>
              <a:t>Matt Mereness</a:t>
            </a:r>
          </a:p>
          <a:p>
            <a:endParaRPr lang="en-US" dirty="0" smtClean="0">
              <a:solidFill>
                <a:schemeClr val="tx2"/>
              </a:solidFill>
            </a:endParaRPr>
          </a:p>
          <a:p>
            <a:endParaRPr lang="en-US" dirty="0">
              <a:solidFill>
                <a:schemeClr val="tx2"/>
              </a:solidFill>
            </a:endParaRPr>
          </a:p>
          <a:p>
            <a:r>
              <a:rPr lang="en-US" dirty="0" smtClean="0">
                <a:solidFill>
                  <a:schemeClr val="tx2"/>
                </a:solidFill>
              </a:rPr>
              <a:t>CWG</a:t>
            </a:r>
          </a:p>
          <a:p>
            <a:r>
              <a:rPr lang="en-US" dirty="0" smtClean="0">
                <a:solidFill>
                  <a:schemeClr val="tx2"/>
                </a:solidFill>
              </a:rPr>
              <a:t>September 16, 2020	</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Next Steps</a:t>
            </a:r>
            <a:endParaRPr lang="en-US" sz="2400" dirty="0"/>
          </a:p>
        </p:txBody>
      </p:sp>
      <p:sp>
        <p:nvSpPr>
          <p:cNvPr id="3" name="Content Placeholder 2"/>
          <p:cNvSpPr>
            <a:spLocks noGrp="1"/>
          </p:cNvSpPr>
          <p:nvPr>
            <p:ph idx="1"/>
          </p:nvPr>
        </p:nvSpPr>
        <p:spPr>
          <a:xfrm>
            <a:off x="304800" y="914400"/>
            <a:ext cx="8534400" cy="4876800"/>
          </a:xfrm>
        </p:spPr>
        <p:txBody>
          <a:bodyPr/>
          <a:lstStyle/>
          <a:p>
            <a:r>
              <a:rPr lang="en-US" sz="1400" u="sng" dirty="0" smtClean="0"/>
              <a:t>Aug </a:t>
            </a:r>
            <a:r>
              <a:rPr lang="en-US" sz="1400" u="sng" dirty="0"/>
              <a:t>19 CWG meeting </a:t>
            </a:r>
            <a:r>
              <a:rPr lang="en-US" sz="1400" u="sng" dirty="0" smtClean="0"/>
              <a:t> (today)</a:t>
            </a:r>
            <a:endParaRPr lang="en-US" sz="1400" u="sng" dirty="0"/>
          </a:p>
          <a:p>
            <a:pPr lvl="1"/>
            <a:r>
              <a:rPr lang="en-US" sz="1400" dirty="0" smtClean="0"/>
              <a:t>Highlight need for CWG review of NPRR1007-NPRR1013</a:t>
            </a:r>
          </a:p>
          <a:p>
            <a:pPr lvl="1"/>
            <a:r>
              <a:rPr lang="en-US" sz="1400" dirty="0" smtClean="0"/>
              <a:t>ERCOT provides initial summary of credit impacts</a:t>
            </a:r>
          </a:p>
          <a:p>
            <a:pPr lvl="1"/>
            <a:r>
              <a:rPr lang="en-US" sz="1400" dirty="0" smtClean="0"/>
              <a:t>Note that although RTCTF continues to meet until October 21, 2020, all Pricing and Settlement consensus items are complete and posted here: </a:t>
            </a:r>
            <a:r>
              <a:rPr lang="en-US" sz="1400" dirty="0">
                <a:hlinkClick r:id="rId2"/>
              </a:rPr>
              <a:t>http://www.ercot.com/calendar/2020/9/9/191170-RTCTF</a:t>
            </a:r>
            <a:endParaRPr lang="en-US" sz="1400" dirty="0"/>
          </a:p>
          <a:p>
            <a:pPr lvl="1"/>
            <a:endParaRPr lang="en-US" sz="1400" dirty="0" smtClean="0"/>
          </a:p>
          <a:p>
            <a:r>
              <a:rPr lang="en-US" sz="1400" u="sng" dirty="0" smtClean="0"/>
              <a:t>Sept </a:t>
            </a:r>
            <a:r>
              <a:rPr lang="en-US" sz="1400" u="sng" dirty="0"/>
              <a:t>16 CWG meeting</a:t>
            </a:r>
          </a:p>
          <a:p>
            <a:pPr lvl="1"/>
            <a:r>
              <a:rPr lang="en-US" sz="1400" dirty="0" smtClean="0"/>
              <a:t>ERCOT </a:t>
            </a:r>
            <a:r>
              <a:rPr lang="en-US" sz="1400" dirty="0"/>
              <a:t>Credit will </a:t>
            </a:r>
            <a:r>
              <a:rPr lang="en-US" sz="1400" dirty="0" smtClean="0"/>
              <a:t>review prior materials and ask if any issues</a:t>
            </a:r>
          </a:p>
          <a:p>
            <a:endParaRPr lang="en-US" sz="1400" dirty="0"/>
          </a:p>
          <a:p>
            <a:r>
              <a:rPr lang="en-US" sz="1400" u="sng" dirty="0" smtClean="0"/>
              <a:t>Oct </a:t>
            </a:r>
            <a:r>
              <a:rPr lang="en-US" sz="1400" u="sng" dirty="0"/>
              <a:t>16 CWG meeting </a:t>
            </a:r>
          </a:p>
          <a:p>
            <a:pPr lvl="1"/>
            <a:r>
              <a:rPr lang="en-US" sz="1400" dirty="0" smtClean="0"/>
              <a:t>ERCOT </a:t>
            </a:r>
            <a:r>
              <a:rPr lang="en-US" sz="1400" dirty="0"/>
              <a:t>Credit (Vanessa) and RTCTF Chair (Matt Mereness) asks if any questions or concerns with RTCTRRs from a credit </a:t>
            </a:r>
            <a:r>
              <a:rPr lang="en-US" sz="1400" dirty="0" smtClean="0"/>
              <a:t>impact perspective.</a:t>
            </a:r>
          </a:p>
          <a:p>
            <a:pPr lvl="1"/>
            <a:r>
              <a:rPr lang="en-US" sz="1400" dirty="0" smtClean="0"/>
              <a:t>Ask CWG for agreement on comments to be filed by Nov 17.</a:t>
            </a:r>
            <a:endParaRPr lang="en-US" sz="1400" dirty="0"/>
          </a:p>
          <a:p>
            <a:endParaRPr lang="en-US" sz="1400" dirty="0"/>
          </a:p>
          <a:p>
            <a:r>
              <a:rPr lang="en-US" sz="1400" u="sng" dirty="0" smtClean="0"/>
              <a:t>Nov </a:t>
            </a:r>
            <a:r>
              <a:rPr lang="en-US" sz="1400" u="sng" dirty="0"/>
              <a:t>17 CWG meeting  </a:t>
            </a:r>
            <a:endParaRPr lang="en-US" sz="1400" u="sng" dirty="0" smtClean="0"/>
          </a:p>
          <a:p>
            <a:pPr lvl="1"/>
            <a:r>
              <a:rPr lang="en-US" sz="1400" dirty="0" smtClean="0"/>
              <a:t>Last meeting before Board to file CWG comments on credit impacts</a:t>
            </a:r>
          </a:p>
          <a:p>
            <a:pPr lvl="1"/>
            <a:endParaRPr lang="en-US" sz="1200" dirty="0" smtClean="0"/>
          </a:p>
          <a:p>
            <a:pPr lvl="1"/>
            <a:endParaRPr lang="en-US" sz="900" dirty="0"/>
          </a:p>
          <a:p>
            <a:r>
              <a:rPr lang="en-US" sz="1600" dirty="0" smtClean="0"/>
              <a:t>Questions and concerns can be sent to </a:t>
            </a:r>
            <a:r>
              <a:rPr lang="en-US" sz="1600" dirty="0" smtClean="0">
                <a:hlinkClick r:id="rId3"/>
              </a:rPr>
              <a:t>Vanessa.Spells@ercot.com</a:t>
            </a:r>
            <a:r>
              <a:rPr lang="en-US" sz="1600" dirty="0" smtClean="0"/>
              <a:t> and/or </a:t>
            </a:r>
            <a:r>
              <a:rPr lang="en-US" sz="1600" dirty="0" smtClean="0">
                <a:hlinkClick r:id="rId4"/>
              </a:rPr>
              <a:t>Matt.Mereness@ercot.com</a:t>
            </a:r>
            <a:endParaRPr lang="en-US" sz="1000" dirty="0" smtClean="0"/>
          </a:p>
          <a:p>
            <a:pPr lvl="1"/>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14390034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1"/>
            <a:ext cx="8134350" cy="381000"/>
          </a:xfrm>
        </p:spPr>
        <p:txBody>
          <a:bodyPr>
            <a:normAutofit/>
          </a:bodyPr>
          <a:lstStyle/>
          <a:p>
            <a:r>
              <a:rPr lang="en-US" sz="1500" dirty="0"/>
              <a:t>RTC NPRRs</a:t>
            </a:r>
          </a:p>
        </p:txBody>
      </p:sp>
      <p:sp>
        <p:nvSpPr>
          <p:cNvPr id="3" name="Content Placeholder 2"/>
          <p:cNvSpPr>
            <a:spLocks noGrp="1"/>
          </p:cNvSpPr>
          <p:nvPr>
            <p:ph idx="1"/>
          </p:nvPr>
        </p:nvSpPr>
        <p:spPr>
          <a:xfrm>
            <a:off x="457200" y="685800"/>
            <a:ext cx="8058150" cy="5410199"/>
          </a:xfrm>
        </p:spPr>
        <p:txBody>
          <a:bodyPr>
            <a:normAutofit fontScale="25000" lnSpcReduction="20000"/>
          </a:bodyPr>
          <a:lstStyle/>
          <a:p>
            <a:r>
              <a:rPr lang="en-US" sz="8000" dirty="0">
                <a:latin typeface="Calibri" panose="020F0502020204030204" pitchFamily="34" charset="0"/>
                <a:cs typeface="Calibri" panose="020F0502020204030204" pitchFamily="34" charset="0"/>
              </a:rPr>
              <a:t>1007NPRR </a:t>
            </a:r>
            <a:r>
              <a:rPr lang="en-US" sz="8000" b="1" i="1" dirty="0">
                <a:latin typeface="Calibri" panose="020F0502020204030204" pitchFamily="34" charset="0"/>
                <a:cs typeface="Calibri" panose="020F0502020204030204" pitchFamily="34" charset="0"/>
              </a:rPr>
              <a:t>RTC – NP 3: Management Activities for the ERCOT System. </a:t>
            </a:r>
            <a:r>
              <a:rPr lang="en-US" sz="8000" dirty="0">
                <a:latin typeface="Calibri" panose="020F0502020204030204" pitchFamily="34" charset="0"/>
                <a:cs typeface="Calibri" panose="020F0502020204030204" pitchFamily="34" charset="0"/>
              </a:rPr>
              <a:t>This NPRR updates the Management Activities for the ERCOT system in the Protocols to address changes associated with the implementation of Real-Time Co-optimization (RTC) of energy and Ancillary Services.  Specifically, this NPRR addresses the following Key Principles:</a:t>
            </a:r>
          </a:p>
          <a:p>
            <a:pPr lvl="1"/>
            <a:r>
              <a:rPr lang="en-US" sz="6400" dirty="0">
                <a:latin typeface="Calibri" panose="020F0502020204030204" pitchFamily="34" charset="0"/>
                <a:cs typeface="Calibri" panose="020F0502020204030204" pitchFamily="34" charset="0"/>
              </a:rPr>
              <a:t>KP1.1 – Ancillary Service Demand Curves and Current Market Price Adders; KP1.3 – Offering and Awarding of Ancillary Services in Real-Time; KP1.4 – Systems/Applications that Provide Input into the Real-Time Optimization Engine; KP1.5 – Process for Deploying Ancillary Services; KP3 – Reliability Unit Commitment; KP4 – The Supplemental Ancillary Service Market Process; KP5 – Day-Ahead Market</a:t>
            </a:r>
            <a:r>
              <a:rPr lang="en-US" sz="6400" dirty="0" smtClean="0">
                <a:latin typeface="Calibri" panose="020F0502020204030204" pitchFamily="34" charset="0"/>
                <a:cs typeface="Calibri" panose="020F0502020204030204" pitchFamily="34" charset="0"/>
              </a:rPr>
              <a:t>; KP6 </a:t>
            </a:r>
            <a:r>
              <a:rPr lang="en-US" sz="6400" dirty="0">
                <a:latin typeface="Calibri" panose="020F0502020204030204" pitchFamily="34" charset="0"/>
                <a:cs typeface="Calibri" panose="020F0502020204030204" pitchFamily="34" charset="0"/>
              </a:rPr>
              <a:t>– Market-Facing Reports; and KP7 – Performance Monitoring. </a:t>
            </a:r>
          </a:p>
          <a:p>
            <a:pPr marL="342900" lvl="1" indent="0">
              <a:buNone/>
            </a:pPr>
            <a:endParaRPr lang="en-US" sz="3600" dirty="0" smtClean="0">
              <a:latin typeface="Calibri" panose="020F0502020204030204" pitchFamily="34" charset="0"/>
              <a:cs typeface="Calibri" panose="020F0502020204030204" pitchFamily="34" charset="0"/>
            </a:endParaRPr>
          </a:p>
          <a:p>
            <a:pPr marL="342900" lvl="1" indent="0">
              <a:buNone/>
            </a:pPr>
            <a:endParaRPr lang="en-US" sz="3600" dirty="0">
              <a:latin typeface="Calibri" panose="020F0502020204030204" pitchFamily="34" charset="0"/>
              <a:cs typeface="Calibri" panose="020F0502020204030204" pitchFamily="34" charset="0"/>
            </a:endParaRPr>
          </a:p>
          <a:p>
            <a:r>
              <a:rPr lang="en-US" sz="8000" dirty="0">
                <a:latin typeface="Calibri" panose="020F0502020204030204" pitchFamily="34" charset="0"/>
                <a:cs typeface="Calibri" panose="020F0502020204030204" pitchFamily="34" charset="0"/>
              </a:rPr>
              <a:t>1008NPRR </a:t>
            </a:r>
            <a:r>
              <a:rPr lang="en-US" sz="8000" b="1" i="1" dirty="0">
                <a:latin typeface="Calibri" panose="020F0502020204030204" pitchFamily="34" charset="0"/>
                <a:cs typeface="Calibri" panose="020F0502020204030204" pitchFamily="34" charset="0"/>
              </a:rPr>
              <a:t>RTC – NP 4: Day-Ahead Operations. </a:t>
            </a:r>
            <a:r>
              <a:rPr lang="en-US" sz="8000" dirty="0">
                <a:latin typeface="Calibri" panose="020F0502020204030204" pitchFamily="34" charset="0"/>
                <a:cs typeface="Calibri" panose="020F0502020204030204" pitchFamily="34" charset="0"/>
              </a:rPr>
              <a:t>This NPRR updates Day-Ahead Operations in the Protocols to address changes associated with the implementation of Real-Time Co-optimization (RTC) of energy and Ancillary Services.  Specifically, this NPRR addresses the following Key Principles:</a:t>
            </a:r>
          </a:p>
          <a:p>
            <a:pPr lvl="1"/>
            <a:r>
              <a:rPr lang="en-US" sz="6200" dirty="0">
                <a:latin typeface="Calibri" panose="020F0502020204030204" pitchFamily="34" charset="0"/>
                <a:cs typeface="Calibri" panose="020F0502020204030204" pitchFamily="34" charset="0"/>
              </a:rPr>
              <a:t>KP1.1 – Ancillary Service Demand Curves and Current Market Price Adders; </a:t>
            </a:r>
            <a:r>
              <a:rPr lang="en-US" sz="6200" dirty="0" smtClean="0">
                <a:latin typeface="Calibri" panose="020F0502020204030204" pitchFamily="34" charset="0"/>
                <a:cs typeface="Calibri" panose="020F0502020204030204" pitchFamily="34" charset="0"/>
              </a:rPr>
              <a:t>KP1.2 </a:t>
            </a:r>
            <a:r>
              <a:rPr lang="en-US" sz="6200" dirty="0">
                <a:latin typeface="Calibri" panose="020F0502020204030204" pitchFamily="34" charset="0"/>
                <a:cs typeface="Calibri" panose="020F0502020204030204" pitchFamily="34" charset="0"/>
              </a:rPr>
              <a:t>– System-Wide Offer Cap and Power Balance Penalty Curve; </a:t>
            </a:r>
            <a:r>
              <a:rPr lang="en-US" sz="6200" dirty="0" smtClean="0">
                <a:latin typeface="Calibri" panose="020F0502020204030204" pitchFamily="34" charset="0"/>
                <a:cs typeface="Calibri" panose="020F0502020204030204" pitchFamily="34" charset="0"/>
              </a:rPr>
              <a:t>KP1.3 </a:t>
            </a:r>
            <a:r>
              <a:rPr lang="en-US" sz="6200" dirty="0">
                <a:latin typeface="Calibri" panose="020F0502020204030204" pitchFamily="34" charset="0"/>
                <a:cs typeface="Calibri" panose="020F0502020204030204" pitchFamily="34" charset="0"/>
              </a:rPr>
              <a:t>– Offering and Awarding of Ancillary Services in Real-Time;  KP1.4 – Systems/Applications that Provide Input into the Real-Time Optimization Engine; KP1.5 – Process for Deploying Ancillary Services; KP4 – The Supplemental Ancillary Service Market Process;  </a:t>
            </a:r>
            <a:r>
              <a:rPr lang="en-US" sz="6200" dirty="0" smtClean="0">
                <a:latin typeface="Calibri" panose="020F0502020204030204" pitchFamily="34" charset="0"/>
                <a:cs typeface="Calibri" panose="020F0502020204030204" pitchFamily="34" charset="0"/>
              </a:rPr>
              <a:t>    </a:t>
            </a:r>
            <a:r>
              <a:rPr lang="en-US" sz="6200" dirty="0">
                <a:latin typeface="Calibri" panose="020F0502020204030204" pitchFamily="34" charset="0"/>
                <a:cs typeface="Calibri" panose="020F0502020204030204" pitchFamily="34" charset="0"/>
              </a:rPr>
              <a:t>KP5 – Day-Ahead Market; KP6 – Market-Facing Reports;  and KP7 – Performance Monitoring. </a:t>
            </a:r>
            <a:endParaRPr lang="en-US" sz="6200" b="1" i="1" dirty="0">
              <a:latin typeface="Calibri" panose="020F0502020204030204" pitchFamily="34" charset="0"/>
              <a:cs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1141174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134350" cy="381000"/>
          </a:xfrm>
        </p:spPr>
        <p:txBody>
          <a:bodyPr>
            <a:normAutofit/>
          </a:bodyPr>
          <a:lstStyle/>
          <a:p>
            <a:r>
              <a:rPr lang="en-US" sz="1350" dirty="0"/>
              <a:t>RTC NPRRs</a:t>
            </a:r>
          </a:p>
        </p:txBody>
      </p:sp>
      <p:sp>
        <p:nvSpPr>
          <p:cNvPr id="3" name="Content Placeholder 2"/>
          <p:cNvSpPr>
            <a:spLocks noGrp="1"/>
          </p:cNvSpPr>
          <p:nvPr>
            <p:ph idx="1"/>
          </p:nvPr>
        </p:nvSpPr>
        <p:spPr>
          <a:xfrm>
            <a:off x="628650" y="685800"/>
            <a:ext cx="7886700" cy="5334000"/>
          </a:xfrm>
        </p:spPr>
        <p:txBody>
          <a:bodyPr>
            <a:normAutofit fontScale="85000" lnSpcReduction="20000"/>
          </a:bodyPr>
          <a:lstStyle/>
          <a:p>
            <a:r>
              <a:rPr lang="en-US" sz="2400" dirty="0">
                <a:latin typeface="Calibri" panose="020F0502020204030204" pitchFamily="34" charset="0"/>
                <a:cs typeface="Calibri" panose="020F0502020204030204" pitchFamily="34" charset="0"/>
              </a:rPr>
              <a:t>1009NPRR </a:t>
            </a:r>
            <a:r>
              <a:rPr lang="en-US" sz="2400" b="1" i="1" dirty="0">
                <a:latin typeface="Calibri" panose="020F0502020204030204" pitchFamily="34" charset="0"/>
                <a:cs typeface="Calibri" panose="020F0502020204030204" pitchFamily="34" charset="0"/>
              </a:rPr>
              <a:t>RTC</a:t>
            </a:r>
            <a:r>
              <a:rPr lang="en-US" sz="2400" dirty="0">
                <a:latin typeface="Calibri" panose="020F0502020204030204" pitchFamily="34" charset="0"/>
                <a:cs typeface="Calibri" panose="020F0502020204030204" pitchFamily="34" charset="0"/>
              </a:rPr>
              <a:t> – </a:t>
            </a:r>
            <a:r>
              <a:rPr lang="en-US" sz="2400" b="1" i="1" dirty="0">
                <a:latin typeface="Calibri" panose="020F0502020204030204" pitchFamily="34" charset="0"/>
                <a:cs typeface="Calibri" panose="020F0502020204030204" pitchFamily="34" charset="0"/>
              </a:rPr>
              <a:t>NP 5: Transmission Security Analysis and Reliability Unit Commitment</a:t>
            </a:r>
            <a:r>
              <a:rPr lang="en-US" sz="2400" dirty="0">
                <a:latin typeface="Calibri" panose="020F0502020204030204" pitchFamily="34" charset="0"/>
                <a:cs typeface="Calibri" panose="020F0502020204030204" pitchFamily="34" charset="0"/>
              </a:rPr>
              <a:t>. This NPRR updates Transmission Security Analysis and Reliability Unit Commitment (RUC) to address changes associated with the implementation of Real-Time Co-optimization (RTC) of energy and Ancillary Services. Specifically, this NPRR addresses the following Key Principles:</a:t>
            </a:r>
          </a:p>
          <a:p>
            <a:pPr lvl="1"/>
            <a:r>
              <a:rPr lang="en-US" sz="1900" dirty="0">
                <a:latin typeface="Calibri" panose="020F0502020204030204" pitchFamily="34" charset="0"/>
                <a:cs typeface="Calibri" panose="020F0502020204030204" pitchFamily="34" charset="0"/>
              </a:rPr>
              <a:t>KP3 – Reliability Unit Commitment;  KP4 – The Supplemental Ancillary Service Market Process; KP5  – Day-Ahead Market; KP6 – Market-Facing Reports; and KP7 – Performance Monitoring. </a:t>
            </a:r>
          </a:p>
          <a:p>
            <a:pPr marL="342900" lvl="1" indent="0">
              <a:buNone/>
            </a:pPr>
            <a:endParaRPr lang="en-US" sz="135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1010NPRR </a:t>
            </a:r>
            <a:r>
              <a:rPr lang="en-US" sz="2400" b="1" i="1" dirty="0">
                <a:latin typeface="Calibri" panose="020F0502020204030204" pitchFamily="34" charset="0"/>
                <a:cs typeface="Calibri" panose="020F0502020204030204" pitchFamily="34" charset="0"/>
              </a:rPr>
              <a:t>RTC – NP 6: Adjustment Period and Real-Time Operations</a:t>
            </a:r>
            <a:r>
              <a:rPr lang="en-US" sz="2400" dirty="0">
                <a:latin typeface="Calibri" panose="020F0502020204030204" pitchFamily="34" charset="0"/>
                <a:cs typeface="Calibri" panose="020F0502020204030204" pitchFamily="34" charset="0"/>
              </a:rPr>
              <a:t>. This NPRR updates the Adjustment Period and Real-Time Operations in the Protocols to address changes associated with the implementation of Real-Time Co-optimization (RTC) of energy and Ancillary Services. Specifically, this NPRR addresses the following Key Principles:</a:t>
            </a:r>
          </a:p>
          <a:p>
            <a:pPr lvl="1"/>
            <a:r>
              <a:rPr lang="en-US" sz="1900" dirty="0">
                <a:latin typeface="Calibri" panose="020F0502020204030204" pitchFamily="34" charset="0"/>
                <a:cs typeface="Calibri" panose="020F0502020204030204" pitchFamily="34" charset="0"/>
              </a:rPr>
              <a:t>KP1.1– Ancillary Service Demand Curves and Current Market Price Adders; KP1.2 – System-Wide Offer Cap and Power Balance Penalty Curve; KP1.3 –  Offering and Awarding of Ancillary Services in Real-Time; KP1.4 – Systems/Applications that Provide Input into the Real-Time Optimization Engine; KP1.5 – Process for Deploying Ancillary Services; KP1.6 – Ancillary Service Imbalance Settlement; KP3 – Reliability Unit Commitment; KP4 – The Supplemental Ancillary Service Market Process; KP5  – Day-Ahead Market; KP6 – Market-Facing Reports;  and KP7  – Performance </a:t>
            </a:r>
            <a:r>
              <a:rPr lang="en-US" sz="1900" dirty="0" smtClean="0">
                <a:latin typeface="Calibri" panose="020F0502020204030204" pitchFamily="34" charset="0"/>
                <a:cs typeface="Calibri" panose="020F0502020204030204" pitchFamily="34" charset="0"/>
              </a:rPr>
              <a:t>Monitoring.</a:t>
            </a:r>
            <a:endParaRPr lang="en-US" sz="1900" dirty="0">
              <a:latin typeface="Calibri" panose="020F0502020204030204" pitchFamily="34" charset="0"/>
              <a:cs typeface="Calibri" panose="020F0502020204030204" pitchFamily="34" charset="0"/>
            </a:endParaRPr>
          </a:p>
          <a:p>
            <a:endParaRPr lang="en-US" sz="1500" dirty="0">
              <a:latin typeface="Calibri" panose="020F0502020204030204" pitchFamily="34" charset="0"/>
              <a:cs typeface="Calibri" panose="020F0502020204030204" pitchFamily="34" charset="0"/>
            </a:endParaRPr>
          </a:p>
          <a:p>
            <a:endParaRPr lang="en-US" sz="1500" dirty="0"/>
          </a:p>
          <a:p>
            <a:endParaRPr lang="en-US" sz="1500" dirty="0"/>
          </a:p>
        </p:txBody>
      </p:sp>
    </p:spTree>
    <p:extLst>
      <p:ext uri="{BB962C8B-B14F-4D97-AF65-F5344CB8AC3E}">
        <p14:creationId xmlns:p14="http://schemas.microsoft.com/office/powerpoint/2010/main" val="3065059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058150" cy="1039221"/>
          </a:xfrm>
        </p:spPr>
        <p:txBody>
          <a:bodyPr>
            <a:normAutofit/>
          </a:bodyPr>
          <a:lstStyle/>
          <a:p>
            <a:r>
              <a:rPr lang="en-US" sz="1350" dirty="0"/>
              <a:t>RTC NPRRs</a:t>
            </a:r>
          </a:p>
        </p:txBody>
      </p:sp>
      <p:sp>
        <p:nvSpPr>
          <p:cNvPr id="3" name="Content Placeholder 2"/>
          <p:cNvSpPr>
            <a:spLocks noGrp="1"/>
          </p:cNvSpPr>
          <p:nvPr>
            <p:ph idx="1"/>
          </p:nvPr>
        </p:nvSpPr>
        <p:spPr>
          <a:xfrm>
            <a:off x="457200" y="990600"/>
            <a:ext cx="7886700" cy="4679351"/>
          </a:xfrm>
        </p:spPr>
        <p:txBody>
          <a:bodyPr>
            <a:normAutofit lnSpcReduction="10000"/>
          </a:bodyPr>
          <a:lstStyle/>
          <a:p>
            <a:r>
              <a:rPr lang="en-US" sz="2000" dirty="0">
                <a:latin typeface="Calibri" panose="020F0502020204030204" pitchFamily="34" charset="0"/>
                <a:cs typeface="Calibri" panose="020F0502020204030204" pitchFamily="34" charset="0"/>
              </a:rPr>
              <a:t>1011NPRR </a:t>
            </a:r>
            <a:r>
              <a:rPr lang="en-US" sz="2000" b="1" i="1" dirty="0">
                <a:latin typeface="Calibri" panose="020F0502020204030204" pitchFamily="34" charset="0"/>
                <a:cs typeface="Calibri" panose="020F0502020204030204" pitchFamily="34" charset="0"/>
              </a:rPr>
              <a:t>RTC – NP 8: Performance Monitoring</a:t>
            </a:r>
            <a:r>
              <a:rPr lang="en-US" sz="2000" dirty="0">
                <a:latin typeface="Calibri" panose="020F0502020204030204" pitchFamily="34" charset="0"/>
                <a:cs typeface="Calibri" panose="020F0502020204030204" pitchFamily="34" charset="0"/>
              </a:rPr>
              <a:t>. This NPRR updates performance monitoring in the Protocols to address changes associated with the implementation of Real-Time Co-optimization (RTC) of energy and Ancillary Services.  Specifically, this NPRR addresses the following Key Principles:</a:t>
            </a:r>
          </a:p>
          <a:p>
            <a:pPr lvl="1"/>
            <a:r>
              <a:rPr lang="en-US" sz="1600" dirty="0">
                <a:latin typeface="Calibri" panose="020F0502020204030204" pitchFamily="34" charset="0"/>
                <a:cs typeface="Calibri" panose="020F0502020204030204" pitchFamily="34" charset="0"/>
              </a:rPr>
              <a:t>KP1.3 – Offering and Awarding of Ancillary Services in Real-Time; KP1.4 – Systems/Applications that Provide Input into the Real-Time Optimization Engine; KP1.5 – Process for Deploying Ancillary Services;  KP2 – Suite of Ancillary Service Products; KP6 – Market-Facing Reports; and KP7 – Performance </a:t>
            </a:r>
            <a:r>
              <a:rPr lang="en-US" sz="1600" dirty="0" smtClean="0">
                <a:latin typeface="Calibri" panose="020F0502020204030204" pitchFamily="34" charset="0"/>
                <a:cs typeface="Calibri" panose="020F0502020204030204" pitchFamily="34" charset="0"/>
              </a:rPr>
              <a:t>Monitoring.</a:t>
            </a:r>
            <a:endParaRPr lang="en-US" sz="1600" dirty="0">
              <a:latin typeface="Calibri" panose="020F0502020204030204" pitchFamily="34" charset="0"/>
              <a:cs typeface="Calibri" panose="020F0502020204030204" pitchFamily="34" charset="0"/>
            </a:endParaRPr>
          </a:p>
          <a:p>
            <a:pPr lvl="1"/>
            <a:endParaRPr lang="en-US" sz="135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1012NPRR </a:t>
            </a:r>
            <a:r>
              <a:rPr lang="en-US" sz="2000" b="1" i="1" dirty="0">
                <a:latin typeface="Calibri" panose="020F0502020204030204" pitchFamily="34" charset="0"/>
                <a:cs typeface="Calibri" panose="020F0502020204030204" pitchFamily="34" charset="0"/>
              </a:rPr>
              <a:t>RTC – NP 9: Settlement and Billing.</a:t>
            </a:r>
            <a:r>
              <a:rPr lang="en-US" sz="2000" dirty="0">
                <a:latin typeface="Calibri" panose="020F0502020204030204" pitchFamily="34" charset="0"/>
                <a:cs typeface="Calibri" panose="020F0502020204030204" pitchFamily="34" charset="0"/>
              </a:rPr>
              <a:t> This NPRR updates Settlement and Billing in the Protocols to address changes associated with the implementation of Real-Time Co-optimization (RTC) of energy and Ancillary Services.  Specifically, this NPRR addresses the following Key Principles (KPs):</a:t>
            </a:r>
          </a:p>
          <a:p>
            <a:pPr lvl="1"/>
            <a:r>
              <a:rPr lang="en-US" sz="1600" dirty="0">
                <a:latin typeface="Calibri" panose="020F0502020204030204" pitchFamily="34" charset="0"/>
                <a:cs typeface="Calibri" panose="020F0502020204030204" pitchFamily="34" charset="0"/>
              </a:rPr>
              <a:t>KP5 – Day-Ahead Market and General alignment of Protocol Sections with other RTC NPRRs</a:t>
            </a:r>
          </a:p>
        </p:txBody>
      </p:sp>
    </p:spTree>
    <p:extLst>
      <p:ext uri="{BB962C8B-B14F-4D97-AF65-F5344CB8AC3E}">
        <p14:creationId xmlns:p14="http://schemas.microsoft.com/office/powerpoint/2010/main" val="3018380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7886700" cy="381249"/>
          </a:xfrm>
        </p:spPr>
        <p:txBody>
          <a:bodyPr>
            <a:normAutofit/>
          </a:bodyPr>
          <a:lstStyle/>
          <a:p>
            <a:r>
              <a:rPr lang="en-US" sz="1350" dirty="0"/>
              <a:t>RTC NPRRs</a:t>
            </a:r>
          </a:p>
        </p:txBody>
      </p:sp>
      <p:sp>
        <p:nvSpPr>
          <p:cNvPr id="3" name="Content Placeholder 2"/>
          <p:cNvSpPr>
            <a:spLocks noGrp="1"/>
          </p:cNvSpPr>
          <p:nvPr>
            <p:ph idx="1"/>
          </p:nvPr>
        </p:nvSpPr>
        <p:spPr>
          <a:xfrm>
            <a:off x="628650" y="838200"/>
            <a:ext cx="7886700" cy="4651773"/>
          </a:xfrm>
        </p:spPr>
        <p:txBody>
          <a:bodyPr>
            <a:normAutofit/>
          </a:bodyPr>
          <a:lstStyle/>
          <a:p>
            <a:r>
              <a:rPr lang="en-US" sz="2000" dirty="0">
                <a:latin typeface="Calibri" panose="020F0502020204030204" pitchFamily="34" charset="0"/>
                <a:cs typeface="Calibri" panose="020F0502020204030204" pitchFamily="34" charset="0"/>
              </a:rPr>
              <a:t>1013NPRR </a:t>
            </a:r>
            <a:r>
              <a:rPr lang="en-US" sz="2000" b="1" i="1" dirty="0">
                <a:latin typeface="Calibri" panose="020F0502020204030204" pitchFamily="34" charset="0"/>
                <a:cs typeface="Calibri" panose="020F0502020204030204" pitchFamily="34" charset="0"/>
              </a:rPr>
              <a:t>RTC - NP 1, 2, 16, and 25: Overview, Definitions and Acronyms, Registration and Qualification of Market Participants, and Market Suspension and Restart. </a:t>
            </a:r>
            <a:r>
              <a:rPr lang="en-US" sz="2000" dirty="0">
                <a:latin typeface="Calibri" panose="020F0502020204030204" pitchFamily="34" charset="0"/>
                <a:cs typeface="Calibri" panose="020F0502020204030204" pitchFamily="34" charset="0"/>
              </a:rPr>
              <a:t>This NPRR updates the Protected Information provisions, definitions and acronyms, registration and qualification of Market Participants, and Market Suspension and Restart in the Protocols to address changes associated with the implementation of Real-Time Co-optimization (RTC) of energy and Ancillary Services. Specifically, this NPRR addresses the following Key Principles:</a:t>
            </a:r>
          </a:p>
          <a:p>
            <a:pPr lvl="1"/>
            <a:r>
              <a:rPr lang="en-US" sz="1600" dirty="0">
                <a:latin typeface="Calibri" panose="020F0502020204030204" pitchFamily="34" charset="0"/>
                <a:cs typeface="Calibri" panose="020F0502020204030204" pitchFamily="34" charset="0"/>
              </a:rPr>
              <a:t>KP1.4 - Systems/Applications that Provide Input into the Real-Time Optimization Engine; KP1.6 – Ancillary Service Imbalance Settlement; KP4 – The Supplemental Ancillary Service Market Process; </a:t>
            </a:r>
            <a:r>
              <a:rPr lang="en-US" sz="1600" dirty="0" smtClean="0">
                <a:latin typeface="Calibri" panose="020F0502020204030204" pitchFamily="34" charset="0"/>
                <a:cs typeface="Calibri" panose="020F0502020204030204" pitchFamily="34" charset="0"/>
              </a:rPr>
              <a:t>KP5 </a:t>
            </a:r>
            <a:r>
              <a:rPr lang="en-US" sz="1600" dirty="0">
                <a:latin typeface="Calibri" panose="020F0502020204030204" pitchFamily="34" charset="0"/>
                <a:cs typeface="Calibri" panose="020F0502020204030204" pitchFamily="34" charset="0"/>
              </a:rPr>
              <a:t>– Day-Ahead Market; KP6 – Market-Facing Reports; and KP7 – Performance Monitoring</a:t>
            </a:r>
            <a:r>
              <a:rPr lang="en-US" sz="1600" dirty="0"/>
              <a:t>.</a:t>
            </a:r>
          </a:p>
        </p:txBody>
      </p:sp>
    </p:spTree>
    <p:extLst>
      <p:ext uri="{BB962C8B-B14F-4D97-AF65-F5344CB8AC3E}">
        <p14:creationId xmlns:p14="http://schemas.microsoft.com/office/powerpoint/2010/main" val="422478639"/>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5809</TotalTime>
  <Words>937</Words>
  <Application>Microsoft Office PowerPoint</Application>
  <PresentationFormat>On-screen Show (4:3)</PresentationFormat>
  <Paragraphs>52</Paragraphs>
  <Slides>6</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6</vt:i4>
      </vt:variant>
    </vt:vector>
  </HeadingPairs>
  <TitlesOfParts>
    <vt:vector size="10" baseType="lpstr">
      <vt:lpstr>Arial</vt:lpstr>
      <vt:lpstr>Calibri</vt:lpstr>
      <vt:lpstr>1_Custom Design</vt:lpstr>
      <vt:lpstr>Office Theme</vt:lpstr>
      <vt:lpstr>PowerPoint Presentation</vt:lpstr>
      <vt:lpstr>Next Steps</vt:lpstr>
      <vt:lpstr>RTC NPRRs</vt:lpstr>
      <vt:lpstr>RTC NPRRs</vt:lpstr>
      <vt:lpstr>RTC NPRRs</vt:lpstr>
      <vt:lpstr>RTC NPRRs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348</cp:revision>
  <cp:lastPrinted>2016-01-21T20:53:15Z</cp:lastPrinted>
  <dcterms:created xsi:type="dcterms:W3CDTF">2016-01-21T15:20:31Z</dcterms:created>
  <dcterms:modified xsi:type="dcterms:W3CDTF">2020-09-14T21:14:23Z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