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86" r:id="rId6"/>
    <p:sldId id="287" r:id="rId7"/>
    <p:sldId id="28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0" d="100"/>
          <a:sy n="110" d="100"/>
        </p:scale>
        <p:origin x="924"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2020 </a:t>
            </a:r>
            <a:r>
              <a:rPr lang="en-US" dirty="0" smtClean="0"/>
              <a:t>TAC Goals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6" name="Rectangle 5"/>
          <p:cNvSpPr/>
          <p:nvPr/>
        </p:nvSpPr>
        <p:spPr>
          <a:xfrm>
            <a:off x="318315" y="814633"/>
            <a:ext cx="8444685" cy="6524863"/>
          </a:xfrm>
          <a:prstGeom prst="rect">
            <a:avLst/>
          </a:prstGeom>
        </p:spPr>
        <p:txBody>
          <a:bodyPr wrap="square">
            <a:spAutoFit/>
          </a:bodyPr>
          <a:lstStyle/>
          <a:p>
            <a:pPr marL="342900" indent="-342900">
              <a:buFont typeface="+mj-lt"/>
              <a:buAutoNum type="arabicPeriod"/>
            </a:pPr>
            <a:r>
              <a:rPr lang="en-US" sz="1200" dirty="0" smtClean="0"/>
              <a:t>Align </a:t>
            </a:r>
            <a:r>
              <a:rPr lang="en-US" sz="1200" dirty="0"/>
              <a:t>TAC and Subcommittee Goals with the ERCOT Board of Directors’ strategic vision to work with ERCOT Staff to achieve the Board’s vision for ERCOT.</a:t>
            </a:r>
          </a:p>
          <a:p>
            <a:pPr marL="342900" indent="-342900">
              <a:buFont typeface="+mj-lt"/>
              <a:buAutoNum type="arabicPeriod"/>
            </a:pPr>
            <a:r>
              <a:rPr lang="en-US" sz="1200" dirty="0" smtClean="0"/>
              <a:t>Maintain </a:t>
            </a:r>
            <a:r>
              <a:rPr lang="en-US" sz="1200" dirty="0"/>
              <a:t>rules that support ERCOT system reliability, promote market solutions, and are consistent with PURA, PUC, and NERC Reliability Standards.</a:t>
            </a:r>
          </a:p>
          <a:p>
            <a:pPr marL="342900" indent="-342900">
              <a:buFont typeface="+mj-lt"/>
              <a:buAutoNum type="arabicPeriod"/>
            </a:pPr>
            <a:r>
              <a:rPr lang="en-US" sz="1200" dirty="0" smtClean="0"/>
              <a:t>Pursue </a:t>
            </a:r>
            <a:r>
              <a:rPr lang="en-US" sz="1200" dirty="0"/>
              <a:t>clarifications to market rules and guides, which enhance the transparency of resource registration and requirements and clarify the entry process for new resources, with the explicit understanding that no changes will be made that affect the rights and obligations of resources currently participating in the wholesale and ancillary services markets.</a:t>
            </a:r>
          </a:p>
          <a:p>
            <a:pPr marL="342900" indent="-342900">
              <a:buFont typeface="+mj-lt"/>
              <a:buAutoNum type="arabicPeriod"/>
            </a:pPr>
            <a:r>
              <a:rPr lang="en-US" sz="1200" dirty="0" smtClean="0"/>
              <a:t>Monitor </a:t>
            </a:r>
            <a:r>
              <a:rPr lang="en-US" sz="1200" dirty="0"/>
              <a:t>resource adequacy and make improvements as necessary.</a:t>
            </a:r>
          </a:p>
          <a:p>
            <a:pPr marL="342900" indent="-342900">
              <a:buFont typeface="+mj-lt"/>
              <a:buAutoNum type="arabicPeriod"/>
            </a:pPr>
            <a:r>
              <a:rPr lang="en-US" sz="1200" dirty="0" smtClean="0"/>
              <a:t>Collaborate </a:t>
            </a:r>
            <a:r>
              <a:rPr lang="en-US" sz="1200" dirty="0"/>
              <a:t>with ERCOT Staff on current trends in fuel prices and installed resource costs through market changes.</a:t>
            </a:r>
          </a:p>
          <a:p>
            <a:pPr marL="342900" indent="-342900">
              <a:buFont typeface="+mj-lt"/>
              <a:buAutoNum type="arabicPeriod"/>
            </a:pPr>
            <a:r>
              <a:rPr lang="en-US" sz="1200" dirty="0" smtClean="0"/>
              <a:t>Develop </a:t>
            </a:r>
            <a:r>
              <a:rPr lang="en-US" sz="1200" dirty="0"/>
              <a:t>and implement needed market design corrections and improvements, which are cost effective.</a:t>
            </a:r>
          </a:p>
          <a:p>
            <a:pPr marL="342900" indent="-342900">
              <a:buFont typeface="+mj-lt"/>
              <a:buAutoNum type="arabicPeriod"/>
            </a:pPr>
            <a:r>
              <a:rPr lang="en-US" sz="1200" dirty="0" smtClean="0"/>
              <a:t>Pursue </a:t>
            </a:r>
            <a:r>
              <a:rPr lang="en-US" sz="1200" dirty="0"/>
              <a:t>the appropriate implementation of load participation.</a:t>
            </a:r>
          </a:p>
          <a:p>
            <a:pPr marL="342900" indent="-342900">
              <a:buFont typeface="+mj-lt"/>
              <a:buAutoNum type="arabicPeriod"/>
            </a:pPr>
            <a:r>
              <a:rPr lang="en-US" sz="1200" dirty="0" smtClean="0"/>
              <a:t>Pursue </a:t>
            </a:r>
            <a:r>
              <a:rPr lang="en-US" sz="1200" dirty="0"/>
              <a:t>the appropriate implementation of emerging technologies.</a:t>
            </a:r>
          </a:p>
          <a:p>
            <a:pPr marL="342900" indent="-342900">
              <a:buFont typeface="+mj-lt"/>
              <a:buAutoNum type="arabicPeriod"/>
            </a:pPr>
            <a:r>
              <a:rPr lang="en-US" sz="1200" dirty="0" smtClean="0"/>
              <a:t>Implement </a:t>
            </a:r>
            <a:r>
              <a:rPr lang="en-US" sz="1200" dirty="0"/>
              <a:t>Retail Market improvements and requirements.</a:t>
            </a:r>
          </a:p>
          <a:p>
            <a:pPr marL="342900" indent="-342900">
              <a:buFont typeface="+mj-lt"/>
              <a:buAutoNum type="arabicPeriod"/>
            </a:pPr>
            <a:r>
              <a:rPr lang="en-US" sz="1200" dirty="0" smtClean="0"/>
              <a:t>Facilitate </a:t>
            </a:r>
            <a:r>
              <a:rPr lang="en-US" sz="1200" dirty="0"/>
              <a:t>market improvements necessary to leverage the capabilities of Advanced Metering Systems (AMS) in the retail market and improve the integrity and availability of AMS data to Market Participants.  </a:t>
            </a:r>
          </a:p>
          <a:p>
            <a:pPr marL="342900" indent="-342900">
              <a:buFont typeface="+mj-lt"/>
              <a:buAutoNum type="arabicPeriod"/>
            </a:pPr>
            <a:r>
              <a:rPr lang="en-US" sz="1200" dirty="0" smtClean="0"/>
              <a:t>Improve </a:t>
            </a:r>
            <a:r>
              <a:rPr lang="en-US" sz="1200" dirty="0"/>
              <a:t>settlement processes to facilitate changes in the ERCOT market design.</a:t>
            </a:r>
          </a:p>
          <a:p>
            <a:pPr marL="342900" indent="-342900">
              <a:buFont typeface="+mj-lt"/>
              <a:buAutoNum type="arabicPeriod"/>
            </a:pPr>
            <a:r>
              <a:rPr lang="en-US" sz="1200" dirty="0" smtClean="0"/>
              <a:t>Collaborate </a:t>
            </a:r>
            <a:r>
              <a:rPr lang="en-US" sz="1200" dirty="0"/>
              <a:t>with ERCOT Staff on the review of ancillary service needs and implement changes as necessary.</a:t>
            </a:r>
          </a:p>
          <a:p>
            <a:pPr marL="342900" indent="-342900">
              <a:buFont typeface="+mj-lt"/>
              <a:buAutoNum type="arabicPeriod"/>
            </a:pPr>
            <a:r>
              <a:rPr lang="en-US" sz="1200" dirty="0" smtClean="0"/>
              <a:t>Maintain </a:t>
            </a:r>
            <a:r>
              <a:rPr lang="en-US" sz="1200" dirty="0"/>
              <a:t>market rules that support open access to the ERCOT markets and transmission network.</a:t>
            </a:r>
          </a:p>
          <a:p>
            <a:pPr marL="342900" indent="-342900">
              <a:buFont typeface="+mj-lt"/>
              <a:buAutoNum type="arabicPeriod"/>
            </a:pPr>
            <a:r>
              <a:rPr lang="en-US" sz="1200" dirty="0" smtClean="0"/>
              <a:t>Work </a:t>
            </a:r>
            <a:r>
              <a:rPr lang="en-US" sz="1200" dirty="0"/>
              <a:t>with ERCOT Staff to develop Protocols and market improvements that support increased data transparency and data availability to the market.</a:t>
            </a:r>
          </a:p>
          <a:p>
            <a:pPr marL="342900" indent="-342900">
              <a:buFont typeface="+mj-lt"/>
              <a:buAutoNum type="arabicPeriod"/>
            </a:pPr>
            <a:r>
              <a:rPr lang="en-US" sz="1200" dirty="0" smtClean="0"/>
              <a:t>Work </a:t>
            </a:r>
            <a:r>
              <a:rPr lang="en-US" sz="1200" dirty="0"/>
              <a:t>with ERCOT Staff to ensure appropriate credit and collateral rules exist or are created to facilitate market changes.</a:t>
            </a:r>
          </a:p>
          <a:p>
            <a:pPr marL="342900" indent="-342900">
              <a:buFont typeface="+mj-lt"/>
              <a:buAutoNum type="arabicPeriod"/>
            </a:pPr>
            <a:r>
              <a:rPr lang="en-US" sz="1200" dirty="0" smtClean="0"/>
              <a:t>Direct </a:t>
            </a:r>
            <a:r>
              <a:rPr lang="en-US" sz="1200" dirty="0"/>
              <a:t>the work of the Real-Time Co-optimization Task Force (RTCTF) in their development and delivery of market rules for the implementation of Real-Time Co-Optimization.</a:t>
            </a:r>
          </a:p>
          <a:p>
            <a:pPr marL="342900" indent="-342900">
              <a:buFont typeface="+mj-lt"/>
              <a:buAutoNum type="arabicPeriod"/>
            </a:pPr>
            <a:r>
              <a:rPr lang="en-US" sz="1200" dirty="0" smtClean="0"/>
              <a:t>Review </a:t>
            </a:r>
            <a:r>
              <a:rPr lang="en-US" sz="1200" dirty="0"/>
              <a:t>the ERCOT market design and identify barriers to entry and integration.  Direct the work of the Battery Energy Storage Task Force (BESTF) and other stakeholder bodies in their development and delivery of market rules for energy storage and distributed resources.</a:t>
            </a:r>
          </a:p>
          <a:p>
            <a:pPr marL="342900" indent="-342900">
              <a:buFont typeface="+mj-lt"/>
              <a:buAutoNum type="arabicPeriod"/>
            </a:pPr>
            <a:endParaRPr lang="en-US" sz="1400" dirty="0" smtClean="0"/>
          </a:p>
          <a:p>
            <a:r>
              <a:rPr lang="en-US" sz="1400" dirty="0"/>
              <a:t>														</a:t>
            </a:r>
          </a:p>
          <a:p>
            <a:r>
              <a:rPr lang="en-US" sz="1400" dirty="0"/>
              <a:t>																</a:t>
            </a:r>
          </a:p>
        </p:txBody>
      </p:sp>
    </p:spTree>
    <p:extLst>
      <p:ext uri="{BB962C8B-B14F-4D97-AF65-F5344CB8AC3E}">
        <p14:creationId xmlns:p14="http://schemas.microsoft.com/office/powerpoint/2010/main" val="307876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1800" dirty="0" smtClean="0"/>
              <a:t>Alignment of TAC Goals and </a:t>
            </a:r>
            <a:r>
              <a:rPr lang="en-US" sz="1800" dirty="0" smtClean="0"/>
              <a:t>Revision </a:t>
            </a:r>
            <a:r>
              <a:rPr lang="en-US" sz="1800" dirty="0" smtClean="0"/>
              <a:t>Requests with ERCOT Strategic Plan Objectives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Rectangle 7"/>
          <p:cNvSpPr/>
          <p:nvPr/>
        </p:nvSpPr>
        <p:spPr>
          <a:xfrm>
            <a:off x="382927" y="5341203"/>
            <a:ext cx="8610599" cy="830997"/>
          </a:xfrm>
          <a:prstGeom prst="rect">
            <a:avLst/>
          </a:prstGeom>
        </p:spPr>
        <p:txBody>
          <a:bodyPr wrap="square" numCol="2">
            <a:spAutoFit/>
          </a:bodyPr>
          <a:lstStyle/>
          <a:p>
            <a:endParaRPr lang="en-US" sz="1200" dirty="0" smtClean="0"/>
          </a:p>
          <a:p>
            <a:pPr marL="742950" lvl="1" indent="-285750">
              <a:buFont typeface="Arial" panose="020B0604020202020204" pitchFamily="34" charset="0"/>
              <a:buChar char="•"/>
            </a:pPr>
            <a:r>
              <a:rPr lang="en-US" sz="1200" b="1" dirty="0" smtClean="0">
                <a:solidFill>
                  <a:schemeClr val="tx1">
                    <a:lumMod val="65000"/>
                    <a:lumOff val="35000"/>
                  </a:schemeClr>
                </a:solidFill>
              </a:rPr>
              <a:t>Optimize use of ERCOT, Inc.’s </a:t>
            </a:r>
            <a:r>
              <a:rPr lang="en-US" sz="1200" b="1" dirty="0" smtClean="0">
                <a:solidFill>
                  <a:schemeClr val="tx1">
                    <a:lumMod val="65000"/>
                    <a:lumOff val="35000"/>
                  </a:schemeClr>
                </a:solidFill>
              </a:rPr>
              <a:t>Resources</a:t>
            </a:r>
            <a:endParaRPr lang="en-US" sz="1200" dirty="0">
              <a:solidFill>
                <a:schemeClr val="tx1">
                  <a:lumMod val="65000"/>
                  <a:lumOff val="35000"/>
                </a:schemeClr>
              </a:solidFill>
            </a:endParaRPr>
          </a:p>
          <a:p>
            <a:pPr marL="742950" lvl="1" indent="-285750">
              <a:buFont typeface="Arial" panose="020B0604020202020204" pitchFamily="34" charset="0"/>
              <a:buChar char="•"/>
            </a:pPr>
            <a:r>
              <a:rPr lang="en-US" sz="1200" b="1" dirty="0" smtClean="0">
                <a:solidFill>
                  <a:schemeClr val="accent4">
                    <a:lumMod val="75000"/>
                    <a:lumOff val="25000"/>
                  </a:schemeClr>
                </a:solidFill>
              </a:rPr>
              <a:t>Advance </a:t>
            </a:r>
            <a:r>
              <a:rPr lang="en-US" sz="1200" b="1" dirty="0" smtClean="0">
                <a:solidFill>
                  <a:schemeClr val="accent4">
                    <a:lumMod val="75000"/>
                    <a:lumOff val="25000"/>
                  </a:schemeClr>
                </a:solidFill>
              </a:rPr>
              <a:t>Competitive </a:t>
            </a:r>
            <a:r>
              <a:rPr lang="en-US" sz="1200" b="1" dirty="0" smtClean="0">
                <a:solidFill>
                  <a:schemeClr val="accent4">
                    <a:lumMod val="75000"/>
                    <a:lumOff val="25000"/>
                  </a:schemeClr>
                </a:solidFill>
              </a:rPr>
              <a:t>Solutions</a:t>
            </a:r>
          </a:p>
          <a:p>
            <a:pPr marL="742950" lvl="1" indent="-285750">
              <a:buFont typeface="Arial" panose="020B0604020202020204" pitchFamily="34" charset="0"/>
              <a:buChar char="•"/>
            </a:pPr>
            <a:endParaRPr lang="en-US" sz="1200" b="1" dirty="0" smtClean="0">
              <a:solidFill>
                <a:schemeClr val="accent1">
                  <a:lumMod val="75000"/>
                </a:schemeClr>
              </a:solidFill>
            </a:endParaRPr>
          </a:p>
          <a:p>
            <a:pPr marL="742950" lvl="1" indent="-285750">
              <a:buFont typeface="Arial" panose="020B0604020202020204" pitchFamily="34" charset="0"/>
              <a:buChar char="•"/>
            </a:pPr>
            <a:endParaRPr lang="en-US" sz="1200" b="1" dirty="0" smtClean="0">
              <a:solidFill>
                <a:schemeClr val="accent1">
                  <a:lumMod val="75000"/>
                </a:schemeClr>
              </a:solidFill>
            </a:endParaRPr>
          </a:p>
          <a:p>
            <a:pPr marL="742950" lvl="1" indent="-285750">
              <a:buFont typeface="Arial" panose="020B0604020202020204" pitchFamily="34" charset="0"/>
              <a:buChar char="•"/>
            </a:pPr>
            <a:r>
              <a:rPr lang="en-US" sz="1200" b="1" dirty="0" smtClean="0">
                <a:solidFill>
                  <a:schemeClr val="accent1">
                    <a:lumMod val="75000"/>
                  </a:schemeClr>
                </a:solidFill>
              </a:rPr>
              <a:t>Enhance </a:t>
            </a:r>
            <a:r>
              <a:rPr lang="en-US" sz="1200" b="1" dirty="0">
                <a:solidFill>
                  <a:schemeClr val="accent1">
                    <a:lumMod val="75000"/>
                  </a:schemeClr>
                </a:solidFill>
              </a:rPr>
              <a:t>Operating </a:t>
            </a:r>
            <a:r>
              <a:rPr lang="en-US" sz="1200" b="1" dirty="0" smtClean="0">
                <a:solidFill>
                  <a:schemeClr val="accent1">
                    <a:lumMod val="75000"/>
                  </a:schemeClr>
                </a:solidFill>
              </a:rPr>
              <a:t>Capabilities</a:t>
            </a:r>
            <a:endParaRPr lang="en-US" sz="1200" b="1" dirty="0">
              <a:solidFill>
                <a:schemeClr val="accent4"/>
              </a:solidFill>
            </a:endParaRPr>
          </a:p>
          <a:p>
            <a:pPr marL="742950" lvl="1" indent="-285750">
              <a:buFont typeface="Arial" panose="020B0604020202020204" pitchFamily="34" charset="0"/>
              <a:buChar char="•"/>
            </a:pPr>
            <a:r>
              <a:rPr lang="en-US" sz="1200" b="1" dirty="0" smtClean="0">
                <a:solidFill>
                  <a:schemeClr val="accent4"/>
                </a:solidFill>
              </a:rPr>
              <a:t>Improve </a:t>
            </a:r>
            <a:r>
              <a:rPr lang="en-US" sz="1200" b="1" dirty="0" smtClean="0">
                <a:solidFill>
                  <a:schemeClr val="accent4"/>
                </a:solidFill>
              </a:rPr>
              <a:t>Information Exchange</a:t>
            </a:r>
            <a:endParaRPr lang="en-US" sz="1200" dirty="0">
              <a:solidFill>
                <a:schemeClr val="accent4"/>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91360102"/>
              </p:ext>
            </p:extLst>
          </p:nvPr>
        </p:nvGraphicFramePr>
        <p:xfrm>
          <a:off x="232697" y="838200"/>
          <a:ext cx="8758903" cy="4572000"/>
        </p:xfrm>
        <a:graphic>
          <a:graphicData uri="http://schemas.openxmlformats.org/drawingml/2006/table">
            <a:tbl>
              <a:tblPr>
                <a:tableStyleId>{5C22544A-7EE6-4342-B048-85BDC9FD1C3A}</a:tableStyleId>
              </a:tblPr>
              <a:tblGrid>
                <a:gridCol w="683877"/>
                <a:gridCol w="381000"/>
                <a:gridCol w="459130"/>
                <a:gridCol w="381000"/>
                <a:gridCol w="533400"/>
                <a:gridCol w="381000"/>
                <a:gridCol w="381000"/>
                <a:gridCol w="381000"/>
                <a:gridCol w="381000"/>
                <a:gridCol w="457200"/>
                <a:gridCol w="457200"/>
                <a:gridCol w="457200"/>
                <a:gridCol w="533400"/>
                <a:gridCol w="457200"/>
                <a:gridCol w="533400"/>
                <a:gridCol w="457200"/>
                <a:gridCol w="457200"/>
                <a:gridCol w="457200"/>
                <a:gridCol w="529296"/>
              </a:tblGrid>
              <a:tr h="381000">
                <a:tc>
                  <a:txBody>
                    <a:bodyPr/>
                    <a:lstStyle/>
                    <a:p>
                      <a:pPr algn="ctr" fontAlgn="b"/>
                      <a:r>
                        <a:rPr lang="en-US" sz="1200" b="1" u="none" strike="noStrike" dirty="0">
                          <a:effectLst/>
                        </a:rPr>
                        <a:t>Request Type</a:t>
                      </a:r>
                      <a:endParaRPr lang="en-US" sz="12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b"/>
                      <a:r>
                        <a:rPr lang="en-US" sz="1200" b="1" u="none" strike="noStrike" dirty="0">
                          <a:solidFill>
                            <a:schemeClr val="bg1"/>
                          </a:solidFill>
                          <a:effectLst/>
                        </a:rPr>
                        <a:t>Goal 1</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2"/>
                    </a:solidFill>
                  </a:tcPr>
                </a:tc>
                <a:tc>
                  <a:txBody>
                    <a:bodyPr/>
                    <a:lstStyle/>
                    <a:p>
                      <a:pPr algn="ctr" fontAlgn="b"/>
                      <a:r>
                        <a:rPr lang="en-US" sz="1200" b="1" u="none" strike="noStrike" dirty="0">
                          <a:solidFill>
                            <a:schemeClr val="bg1"/>
                          </a:solidFill>
                          <a:effectLst/>
                        </a:rPr>
                        <a:t>Goal 2</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dirty="0">
                          <a:solidFill>
                            <a:schemeClr val="bg1"/>
                          </a:solidFill>
                          <a:effectLst/>
                        </a:rPr>
                        <a:t>Goal 3</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dirty="0">
                          <a:solidFill>
                            <a:schemeClr val="bg1"/>
                          </a:solidFill>
                          <a:effectLst/>
                        </a:rPr>
                        <a:t>Goal </a:t>
                      </a:r>
                      <a:endParaRPr lang="en-US" sz="1200" b="1" u="none" strike="noStrike" dirty="0" smtClean="0">
                        <a:solidFill>
                          <a:schemeClr val="bg1"/>
                        </a:solidFill>
                        <a:effectLst/>
                      </a:endParaRPr>
                    </a:p>
                    <a:p>
                      <a:pPr algn="ctr" fontAlgn="b"/>
                      <a:r>
                        <a:rPr lang="en-US" sz="1200" b="1" u="none" strike="noStrike" dirty="0" smtClean="0">
                          <a:solidFill>
                            <a:schemeClr val="bg1"/>
                          </a:solidFill>
                          <a:effectLst/>
                        </a:rPr>
                        <a:t>4</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a:solidFill>
                            <a:schemeClr val="bg1"/>
                          </a:solidFill>
                          <a:effectLst/>
                        </a:rPr>
                        <a:t>Goal 5</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6</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7</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8</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9</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10</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11</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12</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13</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14</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solidFill>
                  </a:tcPr>
                </a:tc>
                <a:tc>
                  <a:txBody>
                    <a:bodyPr/>
                    <a:lstStyle/>
                    <a:p>
                      <a:pPr algn="ctr" fontAlgn="b"/>
                      <a:r>
                        <a:rPr lang="en-US" sz="1200" b="1" u="none" strike="noStrike" dirty="0">
                          <a:solidFill>
                            <a:schemeClr val="bg1"/>
                          </a:solidFill>
                          <a:effectLst/>
                        </a:rPr>
                        <a:t>Goal 15</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16</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c>
                  <a:txBody>
                    <a:bodyPr/>
                    <a:lstStyle/>
                    <a:p>
                      <a:pPr algn="ctr" fontAlgn="b"/>
                      <a:r>
                        <a:rPr lang="en-US" sz="1200" b="1" u="none" strike="noStrike">
                          <a:solidFill>
                            <a:schemeClr val="bg1"/>
                          </a:solidFill>
                          <a:effectLst/>
                        </a:rPr>
                        <a:t>Goal 17</a:t>
                      </a:r>
                      <a:endParaRPr lang="en-US" sz="1200" b="1" i="0" u="none" strike="noStrike">
                        <a:solidFill>
                          <a:schemeClr val="bg1"/>
                        </a:solidFill>
                        <a:effectLst/>
                        <a:latin typeface="Calibri" panose="020F0502020204030204" pitchFamily="34" charset="0"/>
                      </a:endParaRPr>
                    </a:p>
                  </a:txBody>
                  <a:tcPr marL="5314" marR="5314" marT="5314" marB="0" anchor="b">
                    <a:solidFill>
                      <a:schemeClr val="accent1">
                        <a:lumMod val="75000"/>
                      </a:schemeClr>
                    </a:solidFill>
                  </a:tcPr>
                </a:tc>
                <a:tc>
                  <a:txBody>
                    <a:bodyPr/>
                    <a:lstStyle/>
                    <a:p>
                      <a:pPr algn="ctr" fontAlgn="b"/>
                      <a:r>
                        <a:rPr lang="en-US" sz="1200" b="1" u="none" strike="noStrike" dirty="0">
                          <a:solidFill>
                            <a:schemeClr val="bg1"/>
                          </a:solidFill>
                          <a:effectLst/>
                        </a:rPr>
                        <a:t>Goal 18</a:t>
                      </a:r>
                      <a:endParaRPr lang="en-US" sz="1200" b="1" i="0" u="none" strike="noStrike" dirty="0">
                        <a:solidFill>
                          <a:schemeClr val="bg1"/>
                        </a:solidFill>
                        <a:effectLst/>
                        <a:latin typeface="Calibri" panose="020F0502020204030204" pitchFamily="34" charset="0"/>
                      </a:endParaRPr>
                    </a:p>
                  </a:txBody>
                  <a:tcPr marL="5314" marR="5314" marT="5314" marB="0" anchor="b">
                    <a:solidFill>
                      <a:schemeClr val="accent4">
                        <a:lumMod val="75000"/>
                        <a:lumOff val="25000"/>
                      </a:schemeClr>
                    </a:solidFill>
                  </a:tcPr>
                </a:tc>
              </a:tr>
              <a:tr h="381000">
                <a:tc>
                  <a:txBody>
                    <a:bodyPr/>
                    <a:lstStyle/>
                    <a:p>
                      <a:pPr algn="ctr" fontAlgn="b"/>
                      <a:r>
                        <a:rPr lang="en-US" sz="1100" b="1" u="none" strike="noStrike" dirty="0">
                          <a:effectLst/>
                        </a:rPr>
                        <a:t>NOGRR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200" b="0" i="0" u="none" strike="noStrike" dirty="0" smtClean="0">
                          <a:solidFill>
                            <a:schemeClr val="bg1"/>
                          </a:solidFill>
                          <a:effectLst/>
                          <a:latin typeface="Calibri" panose="020F0502020204030204" pitchFamily="34" charset="0"/>
                        </a:rPr>
                        <a:t>4</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r>
                        <a:rPr lang="en-US" sz="1200" b="0" i="0" u="none" strike="noStrike" dirty="0" smtClean="0">
                          <a:solidFill>
                            <a:schemeClr val="bg1"/>
                          </a:solidFill>
                          <a:effectLst/>
                          <a:latin typeface="Calibri" panose="020F0502020204030204" pitchFamily="34" charset="0"/>
                        </a:rPr>
                        <a:t>6</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5</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a:effectLst/>
                        </a:rPr>
                        <a:t>NPRR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200" b="0" i="0" u="none" strike="noStrike" dirty="0" smtClean="0">
                          <a:solidFill>
                            <a:schemeClr val="bg1"/>
                          </a:solidFill>
                          <a:effectLst/>
                          <a:latin typeface="Calibri" panose="020F0502020204030204" pitchFamily="34" charset="0"/>
                        </a:rPr>
                        <a:t>20</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r>
                        <a:rPr lang="en-US" sz="1200" b="0" i="0" u="none" strike="noStrike" dirty="0" smtClean="0">
                          <a:solidFill>
                            <a:schemeClr val="bg1"/>
                          </a:solidFill>
                          <a:effectLst/>
                          <a:latin typeface="Calibri" panose="020F0502020204030204" pitchFamily="34" charset="0"/>
                        </a:rPr>
                        <a:t>9</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4</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50</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9</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r>
                        <a:rPr lang="en-US" sz="1200" b="0" i="0" u="none" strike="noStrike" dirty="0" smtClean="0">
                          <a:solidFill>
                            <a:schemeClr val="bg1"/>
                          </a:solidFill>
                          <a:effectLst/>
                          <a:latin typeface="Calibri" panose="020F0502020204030204" pitchFamily="34" charset="0"/>
                        </a:rPr>
                        <a:t>5</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7</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a:effectLst/>
                        </a:rPr>
                        <a:t>PGRR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r>
                        <a:rPr lang="en-US" sz="1200" b="0" i="0" u="none" strike="noStrike" dirty="0" smtClean="0">
                          <a:solidFill>
                            <a:schemeClr val="bg1"/>
                          </a:solidFill>
                          <a:effectLst/>
                          <a:latin typeface="Calibri" panose="020F0502020204030204" pitchFamily="34" charset="0"/>
                        </a:rPr>
                        <a:t>6</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5</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marL="0" algn="ctr" defTabSz="914400" rtl="0" eaLnBrk="1" fontAlgn="b" latinLnBrk="0" hangingPunct="1"/>
                      <a:r>
                        <a:rPr lang="en-US" sz="1100" b="1" u="none" strike="noStrike" kern="1200" dirty="0" smtClean="0">
                          <a:solidFill>
                            <a:schemeClr val="dk1"/>
                          </a:solidFill>
                          <a:effectLst/>
                          <a:latin typeface="+mn-lt"/>
                          <a:ea typeface="+mn-ea"/>
                          <a:cs typeface="+mn-cs"/>
                        </a:rPr>
                        <a:t>RMGRR</a:t>
                      </a:r>
                      <a:endParaRPr lang="en-US" sz="1100" b="1" u="none" strike="noStrike" kern="1200" dirty="0">
                        <a:solidFill>
                          <a:schemeClr val="dk1"/>
                        </a:solidFill>
                        <a:effectLst/>
                        <a:latin typeface="+mn-lt"/>
                        <a:ea typeface="+mn-ea"/>
                        <a:cs typeface="+mn-cs"/>
                      </a:endParaRPr>
                    </a:p>
                  </a:txBody>
                  <a:tcPr marL="5314" marR="5314" marT="5314" marB="0" anchor="b"/>
                </a:tc>
                <a:tc>
                  <a:txBody>
                    <a:bodyPr/>
                    <a:lstStyle/>
                    <a:p>
                      <a:pPr marL="0" algn="ctr" defTabSz="914400" rtl="0" eaLnBrk="1" fontAlgn="b" latinLnBrk="0" hangingPunct="1"/>
                      <a:endParaRPr lang="en-US" sz="1100" b="1" u="none" strike="noStrike" kern="1200" dirty="0">
                        <a:solidFill>
                          <a:schemeClr val="dk1"/>
                        </a:solidFill>
                        <a:effectLst/>
                        <a:latin typeface="+mn-lt"/>
                        <a:ea typeface="+mn-ea"/>
                        <a:cs typeface="+mn-cs"/>
                      </a:endParaRPr>
                    </a:p>
                  </a:txBody>
                  <a:tcPr marL="5314" marR="5314" marT="5314" marB="0" anchor="ctr">
                    <a:solidFill>
                      <a:schemeClr val="accent2"/>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smtClean="0">
                          <a:effectLst/>
                        </a:rPr>
                        <a:t>SCR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4</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marL="0" algn="ctr" defTabSz="914400" rtl="0" eaLnBrk="1" fontAlgn="b" latinLnBrk="0" hangingPunct="1"/>
                      <a:r>
                        <a:rPr lang="en-US" sz="1100" b="1" u="none" strike="noStrike" kern="1200" dirty="0" smtClean="0">
                          <a:solidFill>
                            <a:schemeClr val="dk1"/>
                          </a:solidFill>
                          <a:effectLst/>
                          <a:latin typeface="+mn-lt"/>
                          <a:ea typeface="+mn-ea"/>
                          <a:cs typeface="+mn-cs"/>
                        </a:rPr>
                        <a:t>LPGRR</a:t>
                      </a:r>
                      <a:endParaRPr lang="en-US" sz="1100" b="1" u="none" strike="noStrike" kern="1200" dirty="0">
                        <a:solidFill>
                          <a:schemeClr val="dk1"/>
                        </a:solidFill>
                        <a:effectLst/>
                        <a:latin typeface="+mn-lt"/>
                        <a:ea typeface="+mn-ea"/>
                        <a:cs typeface="+mn-cs"/>
                      </a:endParaRPr>
                    </a:p>
                  </a:txBody>
                  <a:tcPr marL="5314" marR="5314" marT="5314" marB="0" anchor="b"/>
                </a:tc>
                <a:tc>
                  <a:txBody>
                    <a:bodyPr/>
                    <a:lstStyle/>
                    <a:p>
                      <a:pPr marL="0" algn="ctr" defTabSz="914400" rtl="0" eaLnBrk="1" fontAlgn="b" latinLnBrk="0" hangingPunct="1"/>
                      <a:endParaRPr lang="en-US" sz="1200" b="1" u="none" strike="noStrike" kern="1200" dirty="0">
                        <a:solidFill>
                          <a:schemeClr val="dk1"/>
                        </a:solidFill>
                        <a:effectLst/>
                        <a:latin typeface="+mn-lt"/>
                        <a:ea typeface="+mn-ea"/>
                        <a:cs typeface="+mn-cs"/>
                      </a:endParaRPr>
                    </a:p>
                  </a:txBody>
                  <a:tcPr marL="5314" marR="5314" marT="5314" marB="0" anchor="ctr">
                    <a:solidFill>
                      <a:schemeClr val="accent2"/>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smtClean="0">
                          <a:effectLst/>
                        </a:rPr>
                        <a:t>VCMRR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a:effectLst/>
                        </a:rPr>
                        <a:t>RRGRR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4</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smtClean="0">
                          <a:effectLst/>
                        </a:rPr>
                        <a:t>SMOGRR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ctr"/>
                      <a:endParaRPr lang="en-US" sz="1200" b="0" i="0" u="none" strike="noStrike">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ct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u="none" strike="noStrike" dirty="0" smtClean="0">
                          <a:effectLst/>
                        </a:rPr>
                        <a:t>OBDRR</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b"/>
                      <a:r>
                        <a:rPr lang="en-US" sz="1200" b="0" i="0" u="none" strike="noStrike" dirty="0" smtClean="0">
                          <a:solidFill>
                            <a:schemeClr val="bg1"/>
                          </a:solidFill>
                          <a:effectLst/>
                          <a:latin typeface="Calibri" panose="020F0502020204030204" pitchFamily="34" charset="0"/>
                        </a:rPr>
                        <a:t>2</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3</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r>
                        <a:rPr lang="en-US" sz="1200" b="0" i="0" u="none" strike="noStrike" dirty="0" smtClean="0">
                          <a:solidFill>
                            <a:schemeClr val="bg1"/>
                          </a:solidFill>
                          <a:effectLst/>
                          <a:latin typeface="Calibri" panose="020F0502020204030204" pitchFamily="34" charset="0"/>
                        </a:rPr>
                        <a:t>1</a:t>
                      </a:r>
                      <a:endParaRPr lang="en-US" sz="1200" b="0"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r h="381000">
                <a:tc>
                  <a:txBody>
                    <a:bodyPr/>
                    <a:lstStyle/>
                    <a:p>
                      <a:pPr algn="ctr" fontAlgn="b"/>
                      <a:r>
                        <a:rPr lang="en-US" sz="1100" b="1" i="0" u="none" strike="noStrike" dirty="0" smtClean="0">
                          <a:solidFill>
                            <a:srgbClr val="000000"/>
                          </a:solidFill>
                          <a:effectLst/>
                          <a:latin typeface="Calibri" panose="020F0502020204030204" pitchFamily="34" charset="0"/>
                        </a:rPr>
                        <a:t>Grand Total</a:t>
                      </a:r>
                      <a:endParaRPr lang="en-US" sz="1100" b="1" i="0" u="none" strike="noStrike" dirty="0">
                        <a:solidFill>
                          <a:srgbClr val="000000"/>
                        </a:solidFill>
                        <a:effectLst/>
                        <a:latin typeface="Calibri" panose="020F0502020204030204" pitchFamily="34" charset="0"/>
                      </a:endParaRPr>
                    </a:p>
                  </a:txBody>
                  <a:tcPr marL="5314" marR="5314" marT="5314" marB="0" anchor="b"/>
                </a:tc>
                <a:tc>
                  <a:txBody>
                    <a:bodyPr/>
                    <a:lstStyle/>
                    <a:p>
                      <a:pPr algn="ctr" fontAlgn="b"/>
                      <a:r>
                        <a:rPr lang="en-US" sz="1200" b="1" i="0" u="none" strike="noStrike" dirty="0" smtClean="0">
                          <a:solidFill>
                            <a:schemeClr val="bg1"/>
                          </a:solidFill>
                          <a:effectLst/>
                          <a:latin typeface="Calibri" panose="020F0502020204030204" pitchFamily="34" charset="0"/>
                        </a:rPr>
                        <a:t>30</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2"/>
                    </a:solidFill>
                  </a:tcPr>
                </a:tc>
                <a:tc>
                  <a:txBody>
                    <a:bodyPr/>
                    <a:lstStyle/>
                    <a:p>
                      <a:pPr algn="ctr" fontAlgn="b"/>
                      <a:r>
                        <a:rPr lang="en-US" sz="1200" b="1" i="0" u="none" strike="noStrike" dirty="0" smtClean="0">
                          <a:solidFill>
                            <a:schemeClr val="bg1"/>
                          </a:solidFill>
                          <a:effectLst/>
                          <a:latin typeface="Calibri" panose="020F0502020204030204" pitchFamily="34" charset="0"/>
                        </a:rPr>
                        <a:t>22</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2</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6</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2</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73</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1</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19</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1</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3</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4</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4</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12</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solidFill>
                  </a:tcPr>
                </a:tc>
                <a:tc>
                  <a:txBody>
                    <a:bodyPr/>
                    <a:lstStyle/>
                    <a:p>
                      <a:pPr algn="ctr" fontAlgn="b"/>
                      <a:r>
                        <a:rPr lang="en-US" sz="1200" b="1" i="0" u="none" strike="noStrike" dirty="0" smtClean="0">
                          <a:solidFill>
                            <a:schemeClr val="bg1"/>
                          </a:solidFill>
                          <a:effectLst/>
                          <a:latin typeface="Calibri" panose="020F0502020204030204" pitchFamily="34" charset="0"/>
                        </a:rPr>
                        <a:t>5</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9</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3</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1">
                        <a:lumMod val="75000"/>
                      </a:schemeClr>
                    </a:solidFill>
                  </a:tcPr>
                </a:tc>
                <a:tc>
                  <a:txBody>
                    <a:bodyPr/>
                    <a:lstStyle/>
                    <a:p>
                      <a:pPr algn="ctr" fontAlgn="b"/>
                      <a:r>
                        <a:rPr lang="en-US" sz="1200" b="1" i="0" u="none" strike="noStrike" dirty="0" smtClean="0">
                          <a:solidFill>
                            <a:schemeClr val="bg1"/>
                          </a:solidFill>
                          <a:effectLst/>
                          <a:latin typeface="Calibri" panose="020F0502020204030204" pitchFamily="34" charset="0"/>
                        </a:rPr>
                        <a:t>21</a:t>
                      </a:r>
                      <a:endParaRPr lang="en-US" sz="1200" b="1" i="0" u="none" strike="noStrike" dirty="0">
                        <a:solidFill>
                          <a:schemeClr val="bg1"/>
                        </a:solidFill>
                        <a:effectLst/>
                        <a:latin typeface="Calibri" panose="020F0502020204030204" pitchFamily="34" charset="0"/>
                      </a:endParaRPr>
                    </a:p>
                  </a:txBody>
                  <a:tcPr marL="5314" marR="5314" marT="5314" marB="0" anchor="ctr">
                    <a:solidFill>
                      <a:schemeClr val="accent4">
                        <a:lumMod val="75000"/>
                        <a:lumOff val="25000"/>
                      </a:schemeClr>
                    </a:solidFill>
                  </a:tcPr>
                </a:tc>
              </a:tr>
            </a:tbl>
          </a:graphicData>
        </a:graphic>
      </p:graphicFrame>
    </p:spTree>
    <p:extLst>
      <p:ext uri="{BB962C8B-B14F-4D97-AF65-F5344CB8AC3E}">
        <p14:creationId xmlns:p14="http://schemas.microsoft.com/office/powerpoint/2010/main" val="3338917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Approved Revision Requests Mapped to ERCOT Strategic Plan Objectives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p:cNvSpPr/>
          <p:nvPr/>
        </p:nvSpPr>
        <p:spPr>
          <a:xfrm>
            <a:off x="306727" y="762000"/>
            <a:ext cx="8610599" cy="1569660"/>
          </a:xfrm>
          <a:prstGeom prst="rect">
            <a:avLst/>
          </a:prstGeom>
        </p:spPr>
        <p:txBody>
          <a:bodyPr wrap="square">
            <a:spAutoFit/>
          </a:bodyPr>
          <a:lstStyle/>
          <a:p>
            <a:endParaRPr lang="en-US" sz="1600" dirty="0" smtClean="0"/>
          </a:p>
          <a:p>
            <a:r>
              <a:rPr lang="en-US" sz="1600" dirty="0" smtClean="0"/>
              <a:t>Revision </a:t>
            </a:r>
            <a:r>
              <a:rPr lang="en-US" sz="1600" dirty="0"/>
              <a:t>Requests approved to date and alignment with ERCOT </a:t>
            </a:r>
            <a:r>
              <a:rPr lang="en-US" sz="1600" dirty="0" smtClean="0"/>
              <a:t>Strategic Plan Objectives:</a:t>
            </a:r>
            <a:endParaRPr lang="en-US" sz="1600" dirty="0"/>
          </a:p>
          <a:p>
            <a:pPr marL="742950" lvl="1" indent="-285750">
              <a:buFont typeface="Arial" panose="020B0604020202020204" pitchFamily="34" charset="0"/>
              <a:buChar char="•"/>
            </a:pPr>
            <a:r>
              <a:rPr lang="en-US" sz="1600" b="1" dirty="0">
                <a:solidFill>
                  <a:schemeClr val="accent2">
                    <a:lumMod val="75000"/>
                  </a:schemeClr>
                </a:solidFill>
              </a:rPr>
              <a:t>Optimize use of ERCOT, Inc.’s </a:t>
            </a:r>
            <a:r>
              <a:rPr lang="en-US" sz="1600" b="1" dirty="0" smtClean="0">
                <a:solidFill>
                  <a:schemeClr val="accent2">
                    <a:lumMod val="75000"/>
                  </a:schemeClr>
                </a:solidFill>
              </a:rPr>
              <a:t>Resources – 15%</a:t>
            </a:r>
            <a:endParaRPr lang="en-US" sz="1600" dirty="0">
              <a:solidFill>
                <a:schemeClr val="accent2">
                  <a:lumMod val="75000"/>
                </a:schemeClr>
              </a:solidFill>
            </a:endParaRPr>
          </a:p>
          <a:p>
            <a:pPr marL="742950" lvl="1" indent="-285750">
              <a:buFont typeface="Arial" panose="020B0604020202020204" pitchFamily="34" charset="0"/>
              <a:buChar char="•"/>
            </a:pPr>
            <a:r>
              <a:rPr lang="en-US" sz="1600" b="1" dirty="0">
                <a:solidFill>
                  <a:schemeClr val="accent1">
                    <a:lumMod val="75000"/>
                  </a:schemeClr>
                </a:solidFill>
              </a:rPr>
              <a:t>Enhance Operating </a:t>
            </a:r>
            <a:r>
              <a:rPr lang="en-US" sz="1600" b="1" dirty="0" smtClean="0">
                <a:solidFill>
                  <a:schemeClr val="accent1">
                    <a:lumMod val="75000"/>
                  </a:schemeClr>
                </a:solidFill>
              </a:rPr>
              <a:t>Capabilities - 23%</a:t>
            </a:r>
            <a:endParaRPr lang="en-US" sz="1600" dirty="0">
              <a:solidFill>
                <a:schemeClr val="accent1">
                  <a:lumMod val="75000"/>
                </a:schemeClr>
              </a:solidFill>
            </a:endParaRPr>
          </a:p>
          <a:p>
            <a:pPr marL="742950" lvl="1" indent="-285750">
              <a:buFont typeface="Arial" panose="020B0604020202020204" pitchFamily="34" charset="0"/>
              <a:buChar char="•"/>
            </a:pPr>
            <a:r>
              <a:rPr lang="en-US" sz="1600" b="1" dirty="0">
                <a:solidFill>
                  <a:schemeClr val="accent4">
                    <a:lumMod val="75000"/>
                    <a:lumOff val="25000"/>
                  </a:schemeClr>
                </a:solidFill>
              </a:rPr>
              <a:t>Advance Competitive </a:t>
            </a:r>
            <a:r>
              <a:rPr lang="en-US" sz="1600" b="1" dirty="0" smtClean="0">
                <a:solidFill>
                  <a:schemeClr val="accent4">
                    <a:lumMod val="75000"/>
                    <a:lumOff val="25000"/>
                  </a:schemeClr>
                </a:solidFill>
              </a:rPr>
              <a:t>Solutions – 53%</a:t>
            </a:r>
            <a:endParaRPr lang="en-US" sz="1600" dirty="0">
              <a:solidFill>
                <a:schemeClr val="accent4">
                  <a:lumMod val="75000"/>
                  <a:lumOff val="25000"/>
                </a:schemeClr>
              </a:solidFill>
            </a:endParaRPr>
          </a:p>
          <a:p>
            <a:pPr marL="742950" lvl="1" indent="-285750">
              <a:buFont typeface="Arial" panose="020B0604020202020204" pitchFamily="34" charset="0"/>
              <a:buChar char="•"/>
            </a:pPr>
            <a:r>
              <a:rPr lang="en-US" sz="1600" b="1" dirty="0">
                <a:solidFill>
                  <a:schemeClr val="accent4"/>
                </a:solidFill>
              </a:rPr>
              <a:t>Improve Information </a:t>
            </a:r>
            <a:r>
              <a:rPr lang="en-US" sz="1600" b="1" dirty="0" smtClean="0">
                <a:solidFill>
                  <a:schemeClr val="accent4"/>
                </a:solidFill>
              </a:rPr>
              <a:t>Exchange – 9%</a:t>
            </a:r>
            <a:endParaRPr lang="en-US" sz="1600" dirty="0">
              <a:solidFill>
                <a:schemeClr val="accent4"/>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411209993"/>
              </p:ext>
            </p:extLst>
          </p:nvPr>
        </p:nvGraphicFramePr>
        <p:xfrm>
          <a:off x="533400" y="2338131"/>
          <a:ext cx="7320744" cy="3547110"/>
        </p:xfrm>
        <a:graphic>
          <a:graphicData uri="http://schemas.openxmlformats.org/drawingml/2006/table">
            <a:tbl>
              <a:tblPr>
                <a:tableStyleId>{5C22544A-7EE6-4342-B048-85BDC9FD1C3A}</a:tableStyleId>
              </a:tblPr>
              <a:tblGrid>
                <a:gridCol w="1292454"/>
                <a:gridCol w="1608690"/>
                <a:gridCol w="1524000"/>
                <a:gridCol w="1447800"/>
                <a:gridCol w="1447800"/>
              </a:tblGrid>
              <a:tr h="20002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ctr" fontAlgn="b"/>
                      <a:r>
                        <a:rPr lang="en-US" sz="1400" b="1" u="none" strike="noStrike" dirty="0">
                          <a:effectLst/>
                        </a:rPr>
                        <a:t>Strategic Pillar</a:t>
                      </a:r>
                      <a:endParaRPr lang="en-US" sz="14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485775">
                <a:tc>
                  <a:txBody>
                    <a:bodyPr/>
                    <a:lstStyle/>
                    <a:p>
                      <a:pPr algn="ctr" fontAlgn="b"/>
                      <a:r>
                        <a:rPr lang="en-US" sz="1400" b="1" u="none" strike="noStrike" dirty="0">
                          <a:effectLst/>
                        </a:rPr>
                        <a:t>Request Type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US" sz="1400" b="1" u="none" strike="noStrike" dirty="0" smtClean="0">
                          <a:solidFill>
                            <a:schemeClr val="bg1"/>
                          </a:solidFill>
                          <a:effectLst/>
                        </a:rPr>
                        <a:t>Optimize</a:t>
                      </a:r>
                      <a:r>
                        <a:rPr lang="en-US" sz="1400" b="1" u="none" strike="noStrike" baseline="0" dirty="0" smtClean="0">
                          <a:solidFill>
                            <a:schemeClr val="bg1"/>
                          </a:solidFill>
                          <a:effectLst/>
                        </a:rPr>
                        <a:t> use of ERCOT’s resources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2">
                        <a:lumMod val="75000"/>
                      </a:schemeClr>
                    </a:solidFill>
                  </a:tcPr>
                </a:tc>
                <a:tc>
                  <a:txBody>
                    <a:bodyPr/>
                    <a:lstStyle/>
                    <a:p>
                      <a:pPr algn="ctr" fontAlgn="ctr"/>
                      <a:r>
                        <a:rPr lang="en-US" sz="1400" b="1" u="none" strike="noStrike" dirty="0" smtClean="0">
                          <a:solidFill>
                            <a:schemeClr val="bg1"/>
                          </a:solidFill>
                          <a:effectLst/>
                        </a:rPr>
                        <a:t>Enhance Operating</a:t>
                      </a:r>
                      <a:r>
                        <a:rPr lang="en-US" sz="1400" b="1" u="none" strike="noStrike" baseline="0" dirty="0" smtClean="0">
                          <a:solidFill>
                            <a:schemeClr val="bg1"/>
                          </a:solidFill>
                          <a:effectLst/>
                        </a:rPr>
                        <a:t> Capabilities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1">
                        <a:lumMod val="75000"/>
                      </a:schemeClr>
                    </a:solidFill>
                  </a:tcPr>
                </a:tc>
                <a:tc>
                  <a:txBody>
                    <a:bodyPr/>
                    <a:lstStyle/>
                    <a:p>
                      <a:pPr algn="ctr" fontAlgn="ctr"/>
                      <a:r>
                        <a:rPr lang="en-US" sz="1400" b="1" u="none" strike="noStrike" dirty="0" smtClean="0">
                          <a:solidFill>
                            <a:schemeClr val="bg1"/>
                          </a:solidFill>
                          <a:effectLst/>
                        </a:rPr>
                        <a:t>Advance Competitive Solutions</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4">
                        <a:lumMod val="75000"/>
                        <a:lumOff val="25000"/>
                      </a:schemeClr>
                    </a:solidFill>
                  </a:tcPr>
                </a:tc>
                <a:tc>
                  <a:txBody>
                    <a:bodyPr/>
                    <a:lstStyle/>
                    <a:p>
                      <a:pPr algn="ctr" fontAlgn="ctr"/>
                      <a:r>
                        <a:rPr lang="en-US" sz="1400" b="1" u="none" strike="noStrike" dirty="0" smtClean="0">
                          <a:solidFill>
                            <a:schemeClr val="bg1"/>
                          </a:solidFill>
                          <a:effectLst/>
                        </a:rPr>
                        <a:t>Improve Information Exchange</a:t>
                      </a:r>
                      <a:endParaRPr lang="en-US" sz="1400" b="1" i="0" u="none" strike="noStrike" dirty="0">
                        <a:solidFill>
                          <a:schemeClr val="bg1"/>
                        </a:solidFill>
                        <a:effectLst/>
                        <a:latin typeface="Calibri" panose="020F0502020204030204" pitchFamily="34" charset="0"/>
                      </a:endParaRPr>
                    </a:p>
                  </a:txBody>
                  <a:tcPr marL="9525" marR="9525" marT="9525" marB="0" anchor="ctr">
                    <a:solidFill>
                      <a:schemeClr val="accent4"/>
                    </a:solidFill>
                  </a:tcPr>
                </a:tc>
              </a:tr>
              <a:tr h="200025">
                <a:tc>
                  <a:txBody>
                    <a:bodyPr/>
                    <a:lstStyle/>
                    <a:p>
                      <a:pPr algn="ctr" fontAlgn="b"/>
                      <a:r>
                        <a:rPr lang="en-US" sz="1400" u="none" strike="noStrike" dirty="0">
                          <a:effectLst/>
                        </a:rPr>
                        <a:t>NOGRR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4</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dirty="0">
                          <a:effectLst/>
                        </a:rPr>
                        <a:t>NPRR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6</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9</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28</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5</a:t>
                      </a:r>
                    </a:p>
                  </a:txBody>
                  <a:tcPr marL="9525" marR="9525" marT="9525" marB="0" anchor="b"/>
                </a:tc>
              </a:tr>
              <a:tr h="200025">
                <a:tc>
                  <a:txBody>
                    <a:bodyPr/>
                    <a:lstStyle/>
                    <a:p>
                      <a:pPr algn="ctr" fontAlgn="b"/>
                      <a:r>
                        <a:rPr lang="en-US" sz="1400" u="none" strike="noStrike" dirty="0">
                          <a:effectLst/>
                        </a:rPr>
                        <a:t>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dirty="0">
                          <a:effectLst/>
                        </a:rPr>
                        <a:t>RMGRR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dirty="0">
                          <a:effectLst/>
                        </a:rPr>
                        <a:t>SCR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r>
              <a:tr h="200025">
                <a:tc>
                  <a:txBody>
                    <a:bodyPr/>
                    <a:lstStyle/>
                    <a:p>
                      <a:pPr algn="ctr" fontAlgn="b"/>
                      <a:r>
                        <a:rPr lang="en-US" sz="1400" u="none" strike="noStrike" dirty="0">
                          <a:effectLst/>
                        </a:rPr>
                        <a:t>LPGRR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dirty="0">
                          <a:effectLst/>
                        </a:rPr>
                        <a:t>VCMRR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kern="1200" dirty="0" smtClean="0">
                          <a:solidFill>
                            <a:schemeClr val="dk1"/>
                          </a:solidFill>
                          <a:effectLst/>
                          <a:latin typeface="+mn-lt"/>
                          <a:ea typeface="+mn-ea"/>
                          <a:cs typeface="+mn-cs"/>
                        </a:rPr>
                        <a:t>COPMGRR</a:t>
                      </a:r>
                      <a:endParaRPr lang="en-US" sz="1400" u="none" strike="noStrike" kern="1200" dirty="0">
                        <a:solidFill>
                          <a:schemeClr val="dk1"/>
                        </a:solidFill>
                        <a:effectLst/>
                        <a:latin typeface="+mn-lt"/>
                        <a:ea typeface="+mn-ea"/>
                        <a:cs typeface="+mn-cs"/>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u="none" strike="noStrike" dirty="0">
                          <a:effectLst/>
                        </a:rPr>
                        <a:t>RRGRR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r>
              <a:tr h="200025">
                <a:tc>
                  <a:txBody>
                    <a:bodyPr/>
                    <a:lstStyle/>
                    <a:p>
                      <a:pPr marL="0" algn="ctr" defTabSz="914400" rtl="0" eaLnBrk="1" fontAlgn="b" latinLnBrk="0" hangingPunct="1"/>
                      <a:r>
                        <a:rPr lang="en-US" sz="1400" u="none" strike="noStrike" kern="1200" dirty="0" smtClean="0">
                          <a:solidFill>
                            <a:schemeClr val="dk1"/>
                          </a:solidFill>
                          <a:effectLst/>
                          <a:latin typeface="+mj-lt"/>
                          <a:ea typeface="+mn-ea"/>
                          <a:cs typeface="+mn-cs"/>
                        </a:rPr>
                        <a:t>OBDRR</a:t>
                      </a:r>
                      <a:endParaRPr lang="en-US" sz="1400" u="none" strike="noStrike" kern="1200" dirty="0">
                        <a:solidFill>
                          <a:schemeClr val="dk1"/>
                        </a:solidFill>
                        <a:effectLst/>
                        <a:latin typeface="+mj-lt"/>
                        <a:ea typeface="+mn-ea"/>
                        <a:cs typeface="+mn-cs"/>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1</a:t>
                      </a:r>
                    </a:p>
                  </a:txBody>
                  <a:tcPr marL="9525" marR="9525" marT="9525" marB="0" anchor="b"/>
                </a:tc>
              </a:tr>
              <a:tr h="200025">
                <a:tc>
                  <a:txBody>
                    <a:bodyPr/>
                    <a:lstStyle/>
                    <a:p>
                      <a:pPr algn="ctr" fontAlgn="b"/>
                      <a:r>
                        <a:rPr lang="en-US" sz="1400" b="0" i="0" u="none" strike="noStrike" dirty="0" smtClean="0">
                          <a:solidFill>
                            <a:schemeClr val="dk1"/>
                          </a:solidFill>
                          <a:effectLst/>
                          <a:latin typeface="+mn-lt"/>
                        </a:rPr>
                        <a:t>SMOGRR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0</a:t>
                      </a:r>
                    </a:p>
                  </a:txBody>
                  <a:tcPr marL="9525" marR="9525" marT="9525" marB="0" anchor="b"/>
                </a:tc>
              </a:tr>
              <a:tr h="200025">
                <a:tc>
                  <a:txBody>
                    <a:bodyPr/>
                    <a:lstStyle/>
                    <a:p>
                      <a:pPr algn="ctr" fontAlgn="b"/>
                      <a:r>
                        <a:rPr lang="en-US" sz="1400" b="1" u="none" strike="noStrike">
                          <a:effectLst/>
                        </a:rPr>
                        <a:t>Totals</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smtClean="0">
                          <a:solidFill>
                            <a:schemeClr val="dk1"/>
                          </a:solidFill>
                          <a:effectLst/>
                          <a:latin typeface="+mn-lt"/>
                        </a:rPr>
                        <a:t>12</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smtClean="0">
                          <a:solidFill>
                            <a:schemeClr val="dk1"/>
                          </a:solidFill>
                          <a:effectLst/>
                          <a:latin typeface="+mn-lt"/>
                        </a:rPr>
                        <a:t>18</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smtClean="0">
                          <a:solidFill>
                            <a:schemeClr val="dk1"/>
                          </a:solidFill>
                          <a:effectLst/>
                          <a:latin typeface="+mn-lt"/>
                        </a:rPr>
                        <a:t>42</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a:solidFill>
                            <a:schemeClr val="dk1"/>
                          </a:solidFill>
                          <a:effectLst/>
                          <a:latin typeface="+mn-lt"/>
                        </a:rPr>
                        <a:t>7</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2134121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2320</TotalTime>
  <Words>645</Words>
  <Application>Microsoft Office PowerPoint</Application>
  <PresentationFormat>On-screen Show (4:3)</PresentationFormat>
  <Paragraphs>204</Paragraphs>
  <Slides>3</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Inside pages</vt:lpstr>
      <vt:lpstr>2020 TAC Goals</vt:lpstr>
      <vt:lpstr>Alignment of TAC Goals and Revision Requests with ERCOT Strategic Plan Objectives</vt:lpstr>
      <vt:lpstr>Approved Revision Requests Mapped to ERCOT Strategic Plan Objectives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 Boren</cp:lastModifiedBy>
  <cp:revision>94</cp:revision>
  <cp:lastPrinted>2016-06-01T12:48:46Z</cp:lastPrinted>
  <dcterms:created xsi:type="dcterms:W3CDTF">2016-01-21T15:20:31Z</dcterms:created>
  <dcterms:modified xsi:type="dcterms:W3CDTF">2020-09-14T15:46:01Z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