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82" r:id="rId8"/>
    <p:sldId id="283" r:id="rId9"/>
    <p:sldId id="333" r:id="rId10"/>
    <p:sldId id="330" r:id="rId11"/>
    <p:sldId id="337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A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6" autoAdjust="0"/>
    <p:restoredTop sz="74047" autoAdjust="0"/>
  </p:normalViewPr>
  <p:slideViewPr>
    <p:cSldViewPr showGuides="1">
      <p:cViewPr varScale="1">
        <p:scale>
          <a:sx n="86" d="100"/>
          <a:sy n="86" d="100"/>
        </p:scale>
        <p:origin x="1638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CMWG\2020_09\RENA_June_20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CMWG\2020_09\RENA_June_202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CMWG\2020_09\RENA_June_2020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CMWG\2020_09\062020_crrba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CMWG\2020_09\062020_crrba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Monthly RENA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Monthly!$Q$2</c:f>
              <c:strCache>
                <c:ptCount val="1"/>
                <c:pt idx="0">
                  <c:v>RENA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cat>
            <c:strRef>
              <c:f>Monthly!$P$3:$P$27</c:f>
              <c:strCache>
                <c:ptCount val="25"/>
                <c:pt idx="0">
                  <c:v>2018_6</c:v>
                </c:pt>
                <c:pt idx="1">
                  <c:v>2018_7</c:v>
                </c:pt>
                <c:pt idx="2">
                  <c:v>2018_8</c:v>
                </c:pt>
                <c:pt idx="3">
                  <c:v>2018_9</c:v>
                </c:pt>
                <c:pt idx="4">
                  <c:v>2018_10</c:v>
                </c:pt>
                <c:pt idx="5">
                  <c:v>2018_11</c:v>
                </c:pt>
                <c:pt idx="6">
                  <c:v>2018_12</c:v>
                </c:pt>
                <c:pt idx="7">
                  <c:v>2019_1</c:v>
                </c:pt>
                <c:pt idx="8">
                  <c:v>2019_2</c:v>
                </c:pt>
                <c:pt idx="9">
                  <c:v>2019_3</c:v>
                </c:pt>
                <c:pt idx="10">
                  <c:v>2019_4</c:v>
                </c:pt>
                <c:pt idx="11">
                  <c:v>2019_5</c:v>
                </c:pt>
                <c:pt idx="12">
                  <c:v>2019_6</c:v>
                </c:pt>
                <c:pt idx="13">
                  <c:v>2019_7</c:v>
                </c:pt>
                <c:pt idx="14">
                  <c:v>2019_8</c:v>
                </c:pt>
                <c:pt idx="15">
                  <c:v>2019_9</c:v>
                </c:pt>
                <c:pt idx="16">
                  <c:v>2019_10</c:v>
                </c:pt>
                <c:pt idx="17">
                  <c:v>2019_11</c:v>
                </c:pt>
                <c:pt idx="18">
                  <c:v>2019_12</c:v>
                </c:pt>
                <c:pt idx="19">
                  <c:v>2020_1</c:v>
                </c:pt>
                <c:pt idx="20">
                  <c:v>2020_2</c:v>
                </c:pt>
                <c:pt idx="21">
                  <c:v>2020_3</c:v>
                </c:pt>
                <c:pt idx="22">
                  <c:v>2020_4</c:v>
                </c:pt>
                <c:pt idx="23">
                  <c:v>2020_5</c:v>
                </c:pt>
                <c:pt idx="24">
                  <c:v>2020_6</c:v>
                </c:pt>
              </c:strCache>
            </c:strRef>
          </c:cat>
          <c:val>
            <c:numRef>
              <c:f>Monthly!$Q$3:$Q$27</c:f>
              <c:numCache>
                <c:formatCode>#,##0.00</c:formatCode>
                <c:ptCount val="25"/>
                <c:pt idx="0">
                  <c:v>30282841.980000004</c:v>
                </c:pt>
                <c:pt idx="1">
                  <c:v>8971407.8199999984</c:v>
                </c:pt>
                <c:pt idx="2">
                  <c:v>12603966.110000003</c:v>
                </c:pt>
                <c:pt idx="3">
                  <c:v>6873637.7500000009</c:v>
                </c:pt>
                <c:pt idx="4">
                  <c:v>11345542.899999997</c:v>
                </c:pt>
                <c:pt idx="5">
                  <c:v>334035.31000000029</c:v>
                </c:pt>
                <c:pt idx="6">
                  <c:v>6944336.96</c:v>
                </c:pt>
                <c:pt idx="7">
                  <c:v>2058297.53</c:v>
                </c:pt>
                <c:pt idx="8">
                  <c:v>3727816.2199999997</c:v>
                </c:pt>
                <c:pt idx="9">
                  <c:v>13403094.869999999</c:v>
                </c:pt>
                <c:pt idx="10">
                  <c:v>8685081.620000001</c:v>
                </c:pt>
                <c:pt idx="11">
                  <c:v>5757657.9299999997</c:v>
                </c:pt>
                <c:pt idx="12">
                  <c:v>1258274.4200000002</c:v>
                </c:pt>
                <c:pt idx="13">
                  <c:v>889736.46000000008</c:v>
                </c:pt>
                <c:pt idx="14">
                  <c:v>2689013.3</c:v>
                </c:pt>
                <c:pt idx="15">
                  <c:v>6604.220000000525</c:v>
                </c:pt>
                <c:pt idx="16">
                  <c:v>5782591.5900000045</c:v>
                </c:pt>
                <c:pt idx="17">
                  <c:v>-5054952.3899999987</c:v>
                </c:pt>
                <c:pt idx="18">
                  <c:v>9942188.320000004</c:v>
                </c:pt>
                <c:pt idx="19">
                  <c:v>6398653.7600000007</c:v>
                </c:pt>
                <c:pt idx="20">
                  <c:v>7591379.410000002</c:v>
                </c:pt>
                <c:pt idx="21">
                  <c:v>26945648.450000003</c:v>
                </c:pt>
                <c:pt idx="22">
                  <c:v>2778191.2600000002</c:v>
                </c:pt>
                <c:pt idx="23">
                  <c:v>14181885.209999997</c:v>
                </c:pt>
                <c:pt idx="24">
                  <c:v>-360546.88000000012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9275808"/>
        <c:axId val="449274240"/>
      </c:barChart>
      <c:catAx>
        <c:axId val="449275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9274240"/>
        <c:crosses val="autoZero"/>
        <c:auto val="1"/>
        <c:lblAlgn val="ctr"/>
        <c:lblOffset val="100"/>
        <c:tickLblSkip val="3"/>
        <c:noMultiLvlLbl val="0"/>
      </c:catAx>
      <c:valAx>
        <c:axId val="449274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9275808"/>
        <c:crosses val="autoZero"/>
        <c:crossBetween val="between"/>
        <c:dispUnits>
          <c:builtInUnit val="millions"/>
          <c:dispUnitsLbl>
            <c:layout/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Daily RENA vs RT Congestion Rent</a:t>
            </a:r>
            <a:endParaRPr lang="en-US" sz="14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areaChart>
        <c:grouping val="standard"/>
        <c:varyColors val="0"/>
        <c:ser>
          <c:idx val="0"/>
          <c:order val="0"/>
          <c:tx>
            <c:strRef>
              <c:f>June_RENA!$I$1</c:f>
              <c:strCache>
                <c:ptCount val="1"/>
                <c:pt idx="0">
                  <c:v>RT Congestion_rent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June_RENA!$H$2:$H$31</c:f>
              <c:numCache>
                <c:formatCode>m/d/yyyy</c:formatCode>
                <c:ptCount val="30"/>
                <c:pt idx="0">
                  <c:v>43983</c:v>
                </c:pt>
                <c:pt idx="1">
                  <c:v>43984</c:v>
                </c:pt>
                <c:pt idx="2">
                  <c:v>43985</c:v>
                </c:pt>
                <c:pt idx="3">
                  <c:v>43986</c:v>
                </c:pt>
                <c:pt idx="4">
                  <c:v>43987</c:v>
                </c:pt>
                <c:pt idx="5">
                  <c:v>43988</c:v>
                </c:pt>
                <c:pt idx="6">
                  <c:v>43989</c:v>
                </c:pt>
                <c:pt idx="7">
                  <c:v>43990</c:v>
                </c:pt>
                <c:pt idx="8">
                  <c:v>43991</c:v>
                </c:pt>
                <c:pt idx="9">
                  <c:v>43992</c:v>
                </c:pt>
                <c:pt idx="10">
                  <c:v>43993</c:v>
                </c:pt>
                <c:pt idx="11">
                  <c:v>43994</c:v>
                </c:pt>
                <c:pt idx="12">
                  <c:v>43995</c:v>
                </c:pt>
                <c:pt idx="13">
                  <c:v>43996</c:v>
                </c:pt>
                <c:pt idx="14">
                  <c:v>43997</c:v>
                </c:pt>
                <c:pt idx="15">
                  <c:v>43998</c:v>
                </c:pt>
                <c:pt idx="16">
                  <c:v>43999</c:v>
                </c:pt>
                <c:pt idx="17">
                  <c:v>44000</c:v>
                </c:pt>
                <c:pt idx="18">
                  <c:v>44001</c:v>
                </c:pt>
                <c:pt idx="19">
                  <c:v>44002</c:v>
                </c:pt>
                <c:pt idx="20">
                  <c:v>44003</c:v>
                </c:pt>
                <c:pt idx="21">
                  <c:v>44004</c:v>
                </c:pt>
                <c:pt idx="22">
                  <c:v>44005</c:v>
                </c:pt>
                <c:pt idx="23">
                  <c:v>44006</c:v>
                </c:pt>
                <c:pt idx="24">
                  <c:v>44007</c:v>
                </c:pt>
                <c:pt idx="25">
                  <c:v>44008</c:v>
                </c:pt>
                <c:pt idx="26">
                  <c:v>44009</c:v>
                </c:pt>
                <c:pt idx="27">
                  <c:v>44010</c:v>
                </c:pt>
                <c:pt idx="28">
                  <c:v>44011</c:v>
                </c:pt>
                <c:pt idx="29">
                  <c:v>44012</c:v>
                </c:pt>
              </c:numCache>
            </c:numRef>
          </c:cat>
          <c:val>
            <c:numRef>
              <c:f>June_RENA!$I$2:$I$31</c:f>
              <c:numCache>
                <c:formatCode>#,##0</c:formatCode>
                <c:ptCount val="30"/>
                <c:pt idx="0">
                  <c:v>476126.65184000001</c:v>
                </c:pt>
                <c:pt idx="1">
                  <c:v>584764.67252000002</c:v>
                </c:pt>
                <c:pt idx="2">
                  <c:v>77600.348091000007</c:v>
                </c:pt>
                <c:pt idx="3">
                  <c:v>766850.64379</c:v>
                </c:pt>
                <c:pt idx="4">
                  <c:v>971985.25112000003</c:v>
                </c:pt>
                <c:pt idx="5">
                  <c:v>4835208.4044000003</c:v>
                </c:pt>
                <c:pt idx="6">
                  <c:v>1761178.6740999999</c:v>
                </c:pt>
                <c:pt idx="7">
                  <c:v>503696.49069000001</c:v>
                </c:pt>
                <c:pt idx="8">
                  <c:v>3037071.5101999999</c:v>
                </c:pt>
                <c:pt idx="9">
                  <c:v>296010.53101999999</c:v>
                </c:pt>
                <c:pt idx="10">
                  <c:v>2453678.3574000001</c:v>
                </c:pt>
                <c:pt idx="11">
                  <c:v>1308371.8551</c:v>
                </c:pt>
                <c:pt idx="12">
                  <c:v>2373104.4408999998</c:v>
                </c:pt>
                <c:pt idx="13">
                  <c:v>1875093.5219000001</c:v>
                </c:pt>
                <c:pt idx="14">
                  <c:v>1491251.7974</c:v>
                </c:pt>
                <c:pt idx="15">
                  <c:v>4656301.8745999997</c:v>
                </c:pt>
                <c:pt idx="16">
                  <c:v>2652457.2733999998</c:v>
                </c:pt>
                <c:pt idx="17">
                  <c:v>646449.81996999995</c:v>
                </c:pt>
                <c:pt idx="18">
                  <c:v>1605941.523</c:v>
                </c:pt>
                <c:pt idx="19">
                  <c:v>559808.44715000002</c:v>
                </c:pt>
                <c:pt idx="20">
                  <c:v>606143.01598999999</c:v>
                </c:pt>
                <c:pt idx="21">
                  <c:v>1099006.4031</c:v>
                </c:pt>
                <c:pt idx="22">
                  <c:v>196409.10154999999</c:v>
                </c:pt>
                <c:pt idx="23">
                  <c:v>892568.35530000005</c:v>
                </c:pt>
                <c:pt idx="24">
                  <c:v>934014.08342000004</c:v>
                </c:pt>
                <c:pt idx="25">
                  <c:v>1241033.1070000001</c:v>
                </c:pt>
                <c:pt idx="26">
                  <c:v>2486563.0617999998</c:v>
                </c:pt>
                <c:pt idx="27">
                  <c:v>2389551.7135999999</c:v>
                </c:pt>
                <c:pt idx="28">
                  <c:v>3744351.7093000002</c:v>
                </c:pt>
                <c:pt idx="29">
                  <c:v>3139734.8794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11767880"/>
        <c:axId val="711767488"/>
      </c:areaChart>
      <c:barChart>
        <c:barDir val="col"/>
        <c:grouping val="clustered"/>
        <c:varyColors val="0"/>
        <c:ser>
          <c:idx val="1"/>
          <c:order val="1"/>
          <c:tx>
            <c:strRef>
              <c:f>June_RENA!$J$1</c:f>
              <c:strCache>
                <c:ptCount val="1"/>
                <c:pt idx="0">
                  <c:v>RENA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June_RENA!$H$2:$H$31</c:f>
              <c:numCache>
                <c:formatCode>m/d/yyyy</c:formatCode>
                <c:ptCount val="30"/>
                <c:pt idx="0">
                  <c:v>43983</c:v>
                </c:pt>
                <c:pt idx="1">
                  <c:v>43984</c:v>
                </c:pt>
                <c:pt idx="2">
                  <c:v>43985</c:v>
                </c:pt>
                <c:pt idx="3">
                  <c:v>43986</c:v>
                </c:pt>
                <c:pt idx="4">
                  <c:v>43987</c:v>
                </c:pt>
                <c:pt idx="5">
                  <c:v>43988</c:v>
                </c:pt>
                <c:pt idx="6">
                  <c:v>43989</c:v>
                </c:pt>
                <c:pt idx="7">
                  <c:v>43990</c:v>
                </c:pt>
                <c:pt idx="8">
                  <c:v>43991</c:v>
                </c:pt>
                <c:pt idx="9">
                  <c:v>43992</c:v>
                </c:pt>
                <c:pt idx="10">
                  <c:v>43993</c:v>
                </c:pt>
                <c:pt idx="11">
                  <c:v>43994</c:v>
                </c:pt>
                <c:pt idx="12">
                  <c:v>43995</c:v>
                </c:pt>
                <c:pt idx="13">
                  <c:v>43996</c:v>
                </c:pt>
                <c:pt idx="14">
                  <c:v>43997</c:v>
                </c:pt>
                <c:pt idx="15">
                  <c:v>43998</c:v>
                </c:pt>
                <c:pt idx="16">
                  <c:v>43999</c:v>
                </c:pt>
                <c:pt idx="17">
                  <c:v>44000</c:v>
                </c:pt>
                <c:pt idx="18">
                  <c:v>44001</c:v>
                </c:pt>
                <c:pt idx="19">
                  <c:v>44002</c:v>
                </c:pt>
                <c:pt idx="20">
                  <c:v>44003</c:v>
                </c:pt>
                <c:pt idx="21">
                  <c:v>44004</c:v>
                </c:pt>
                <c:pt idx="22">
                  <c:v>44005</c:v>
                </c:pt>
                <c:pt idx="23">
                  <c:v>44006</c:v>
                </c:pt>
                <c:pt idx="24">
                  <c:v>44007</c:v>
                </c:pt>
                <c:pt idx="25">
                  <c:v>44008</c:v>
                </c:pt>
                <c:pt idx="26">
                  <c:v>44009</c:v>
                </c:pt>
                <c:pt idx="27">
                  <c:v>44010</c:v>
                </c:pt>
                <c:pt idx="28">
                  <c:v>44011</c:v>
                </c:pt>
                <c:pt idx="29">
                  <c:v>44012</c:v>
                </c:pt>
              </c:numCache>
            </c:numRef>
          </c:cat>
          <c:val>
            <c:numRef>
              <c:f>June_RENA!$J$2:$J$31</c:f>
              <c:numCache>
                <c:formatCode>General</c:formatCode>
                <c:ptCount val="30"/>
                <c:pt idx="0">
                  <c:v>141907.70000000001</c:v>
                </c:pt>
                <c:pt idx="1">
                  <c:v>178548.93</c:v>
                </c:pt>
                <c:pt idx="2">
                  <c:v>495.56</c:v>
                </c:pt>
                <c:pt idx="3">
                  <c:v>-36525.82</c:v>
                </c:pt>
                <c:pt idx="4">
                  <c:v>-16933.25</c:v>
                </c:pt>
                <c:pt idx="5">
                  <c:v>-52506.94</c:v>
                </c:pt>
                <c:pt idx="6">
                  <c:v>-153079.67000000001</c:v>
                </c:pt>
                <c:pt idx="7">
                  <c:v>12363.84</c:v>
                </c:pt>
                <c:pt idx="8">
                  <c:v>2246.2800000000002</c:v>
                </c:pt>
                <c:pt idx="9">
                  <c:v>15262.23</c:v>
                </c:pt>
                <c:pt idx="10">
                  <c:v>-28389.54</c:v>
                </c:pt>
                <c:pt idx="11">
                  <c:v>-18357.41</c:v>
                </c:pt>
                <c:pt idx="12">
                  <c:v>-40645.879999999997</c:v>
                </c:pt>
                <c:pt idx="13">
                  <c:v>-43376.19</c:v>
                </c:pt>
                <c:pt idx="14">
                  <c:v>-27006</c:v>
                </c:pt>
                <c:pt idx="15">
                  <c:v>-196870.82</c:v>
                </c:pt>
                <c:pt idx="16">
                  <c:v>24.31</c:v>
                </c:pt>
                <c:pt idx="17">
                  <c:v>-60211.06</c:v>
                </c:pt>
                <c:pt idx="18">
                  <c:v>-46309.33</c:v>
                </c:pt>
                <c:pt idx="19">
                  <c:v>-17113</c:v>
                </c:pt>
                <c:pt idx="20">
                  <c:v>-6192.01</c:v>
                </c:pt>
                <c:pt idx="21">
                  <c:v>75467.34</c:v>
                </c:pt>
                <c:pt idx="22">
                  <c:v>-11083.06</c:v>
                </c:pt>
                <c:pt idx="23">
                  <c:v>118533.35</c:v>
                </c:pt>
                <c:pt idx="24">
                  <c:v>-11396.34</c:v>
                </c:pt>
                <c:pt idx="25">
                  <c:v>-6192.85</c:v>
                </c:pt>
                <c:pt idx="26">
                  <c:v>-4778.2299999999996</c:v>
                </c:pt>
                <c:pt idx="27">
                  <c:v>-28280.01</c:v>
                </c:pt>
                <c:pt idx="28">
                  <c:v>-87480.82</c:v>
                </c:pt>
                <c:pt idx="29">
                  <c:v>-12668.19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1763568"/>
        <c:axId val="711765528"/>
      </c:barChart>
      <c:catAx>
        <c:axId val="711763568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1765528"/>
        <c:crosses val="autoZero"/>
        <c:auto val="0"/>
        <c:lblAlgn val="ctr"/>
        <c:lblOffset val="100"/>
        <c:tickLblSkip val="5"/>
        <c:tickMarkSkip val="5"/>
        <c:noMultiLvlLbl val="0"/>
      </c:catAx>
      <c:valAx>
        <c:axId val="711765528"/>
        <c:scaling>
          <c:orientation val="minMax"/>
          <c:max val="600000"/>
          <c:min val="-2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1763568"/>
        <c:crosses val="autoZero"/>
        <c:crossBetween val="between"/>
        <c:dispUnits>
          <c:builtInUnit val="millions"/>
          <c:dispUnitsLbl>
            <c:layout/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valAx>
        <c:axId val="711767488"/>
        <c:scaling>
          <c:orientation val="minMax"/>
          <c:min val="-2000000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1767880"/>
        <c:crosses val="max"/>
        <c:crossBetween val="between"/>
        <c:dispUnits>
          <c:builtInUnit val="millions"/>
          <c:dispUnitsLbl>
            <c:layout/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catAx>
        <c:axId val="711767880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711767488"/>
        <c:crosses val="autoZero"/>
        <c:auto val="0"/>
        <c:lblAlgn val="ctr"/>
        <c:lblOffset val="100"/>
        <c:noMultiLvlLbl val="1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Estimated DAM oversold vs RENA</a:t>
            </a:r>
            <a:endParaRPr lang="en-US" sz="14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June_RENA!$J$1</c:f>
              <c:strCache>
                <c:ptCount val="1"/>
                <c:pt idx="0">
                  <c:v>RENA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June_RENA!$H$2:$H$31</c:f>
              <c:numCache>
                <c:formatCode>m/d/yyyy</c:formatCode>
                <c:ptCount val="30"/>
                <c:pt idx="0">
                  <c:v>43983</c:v>
                </c:pt>
                <c:pt idx="1">
                  <c:v>43984</c:v>
                </c:pt>
                <c:pt idx="2">
                  <c:v>43985</c:v>
                </c:pt>
                <c:pt idx="3">
                  <c:v>43986</c:v>
                </c:pt>
                <c:pt idx="4">
                  <c:v>43987</c:v>
                </c:pt>
                <c:pt idx="5">
                  <c:v>43988</c:v>
                </c:pt>
                <c:pt idx="6">
                  <c:v>43989</c:v>
                </c:pt>
                <c:pt idx="7">
                  <c:v>43990</c:v>
                </c:pt>
                <c:pt idx="8">
                  <c:v>43991</c:v>
                </c:pt>
                <c:pt idx="9">
                  <c:v>43992</c:v>
                </c:pt>
                <c:pt idx="10">
                  <c:v>43993</c:v>
                </c:pt>
                <c:pt idx="11">
                  <c:v>43994</c:v>
                </c:pt>
                <c:pt idx="12">
                  <c:v>43995</c:v>
                </c:pt>
                <c:pt idx="13">
                  <c:v>43996</c:v>
                </c:pt>
                <c:pt idx="14">
                  <c:v>43997</c:v>
                </c:pt>
                <c:pt idx="15">
                  <c:v>43998</c:v>
                </c:pt>
                <c:pt idx="16">
                  <c:v>43999</c:v>
                </c:pt>
                <c:pt idx="17">
                  <c:v>44000</c:v>
                </c:pt>
                <c:pt idx="18">
                  <c:v>44001</c:v>
                </c:pt>
                <c:pt idx="19">
                  <c:v>44002</c:v>
                </c:pt>
                <c:pt idx="20">
                  <c:v>44003</c:v>
                </c:pt>
                <c:pt idx="21">
                  <c:v>44004</c:v>
                </c:pt>
                <c:pt idx="22">
                  <c:v>44005</c:v>
                </c:pt>
                <c:pt idx="23">
                  <c:v>44006</c:v>
                </c:pt>
                <c:pt idx="24">
                  <c:v>44007</c:v>
                </c:pt>
                <c:pt idx="25">
                  <c:v>44008</c:v>
                </c:pt>
                <c:pt idx="26">
                  <c:v>44009</c:v>
                </c:pt>
                <c:pt idx="27">
                  <c:v>44010</c:v>
                </c:pt>
                <c:pt idx="28">
                  <c:v>44011</c:v>
                </c:pt>
                <c:pt idx="29">
                  <c:v>44012</c:v>
                </c:pt>
              </c:numCache>
            </c:numRef>
          </c:cat>
          <c:val>
            <c:numRef>
              <c:f>June_RENA!$J$2:$J$31</c:f>
              <c:numCache>
                <c:formatCode>General</c:formatCode>
                <c:ptCount val="30"/>
                <c:pt idx="0">
                  <c:v>141907.70000000001</c:v>
                </c:pt>
                <c:pt idx="1">
                  <c:v>178548.93</c:v>
                </c:pt>
                <c:pt idx="2">
                  <c:v>495.56</c:v>
                </c:pt>
                <c:pt idx="3">
                  <c:v>-36525.82</c:v>
                </c:pt>
                <c:pt idx="4">
                  <c:v>-16933.25</c:v>
                </c:pt>
                <c:pt idx="5">
                  <c:v>-52506.94</c:v>
                </c:pt>
                <c:pt idx="6">
                  <c:v>-153079.67000000001</c:v>
                </c:pt>
                <c:pt idx="7">
                  <c:v>12363.84</c:v>
                </c:pt>
                <c:pt idx="8">
                  <c:v>2246.2800000000002</c:v>
                </c:pt>
                <c:pt idx="9">
                  <c:v>15262.23</c:v>
                </c:pt>
                <c:pt idx="10">
                  <c:v>-28389.54</c:v>
                </c:pt>
                <c:pt idx="11">
                  <c:v>-18357.41</c:v>
                </c:pt>
                <c:pt idx="12">
                  <c:v>-40645.879999999997</c:v>
                </c:pt>
                <c:pt idx="13">
                  <c:v>-43376.19</c:v>
                </c:pt>
                <c:pt idx="14">
                  <c:v>-27006</c:v>
                </c:pt>
                <c:pt idx="15">
                  <c:v>-196870.82</c:v>
                </c:pt>
                <c:pt idx="16">
                  <c:v>24.31</c:v>
                </c:pt>
                <c:pt idx="17">
                  <c:v>-60211.06</c:v>
                </c:pt>
                <c:pt idx="18">
                  <c:v>-46309.33</c:v>
                </c:pt>
                <c:pt idx="19">
                  <c:v>-17113</c:v>
                </c:pt>
                <c:pt idx="20">
                  <c:v>-6192.01</c:v>
                </c:pt>
                <c:pt idx="21">
                  <c:v>75467.34</c:v>
                </c:pt>
                <c:pt idx="22">
                  <c:v>-11083.06</c:v>
                </c:pt>
                <c:pt idx="23">
                  <c:v>118533.35</c:v>
                </c:pt>
                <c:pt idx="24">
                  <c:v>-11396.34</c:v>
                </c:pt>
                <c:pt idx="25">
                  <c:v>-6192.85</c:v>
                </c:pt>
                <c:pt idx="26">
                  <c:v>-4778.2299999999996</c:v>
                </c:pt>
                <c:pt idx="27">
                  <c:v>-28280.01</c:v>
                </c:pt>
                <c:pt idx="28">
                  <c:v>-87480.82</c:v>
                </c:pt>
                <c:pt idx="29">
                  <c:v>-12668.19</c:v>
                </c:pt>
              </c:numCache>
            </c:numRef>
          </c:val>
        </c:ser>
        <c:ser>
          <c:idx val="1"/>
          <c:order val="1"/>
          <c:tx>
            <c:strRef>
              <c:f>June_RENA!$L$1</c:f>
              <c:strCache>
                <c:ptCount val="1"/>
                <c:pt idx="0">
                  <c:v>Sum of Oversold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June_RENA!$H$2:$H$31</c:f>
              <c:numCache>
                <c:formatCode>m/d/yyyy</c:formatCode>
                <c:ptCount val="30"/>
                <c:pt idx="0">
                  <c:v>43983</c:v>
                </c:pt>
                <c:pt idx="1">
                  <c:v>43984</c:v>
                </c:pt>
                <c:pt idx="2">
                  <c:v>43985</c:v>
                </c:pt>
                <c:pt idx="3">
                  <c:v>43986</c:v>
                </c:pt>
                <c:pt idx="4">
                  <c:v>43987</c:v>
                </c:pt>
                <c:pt idx="5">
                  <c:v>43988</c:v>
                </c:pt>
                <c:pt idx="6">
                  <c:v>43989</c:v>
                </c:pt>
                <c:pt idx="7">
                  <c:v>43990</c:v>
                </c:pt>
                <c:pt idx="8">
                  <c:v>43991</c:v>
                </c:pt>
                <c:pt idx="9">
                  <c:v>43992</c:v>
                </c:pt>
                <c:pt idx="10">
                  <c:v>43993</c:v>
                </c:pt>
                <c:pt idx="11">
                  <c:v>43994</c:v>
                </c:pt>
                <c:pt idx="12">
                  <c:v>43995</c:v>
                </c:pt>
                <c:pt idx="13">
                  <c:v>43996</c:v>
                </c:pt>
                <c:pt idx="14">
                  <c:v>43997</c:v>
                </c:pt>
                <c:pt idx="15">
                  <c:v>43998</c:v>
                </c:pt>
                <c:pt idx="16">
                  <c:v>43999</c:v>
                </c:pt>
                <c:pt idx="17">
                  <c:v>44000</c:v>
                </c:pt>
                <c:pt idx="18">
                  <c:v>44001</c:v>
                </c:pt>
                <c:pt idx="19">
                  <c:v>44002</c:v>
                </c:pt>
                <c:pt idx="20">
                  <c:v>44003</c:v>
                </c:pt>
                <c:pt idx="21">
                  <c:v>44004</c:v>
                </c:pt>
                <c:pt idx="22">
                  <c:v>44005</c:v>
                </c:pt>
                <c:pt idx="23">
                  <c:v>44006</c:v>
                </c:pt>
                <c:pt idx="24">
                  <c:v>44007</c:v>
                </c:pt>
                <c:pt idx="25">
                  <c:v>44008</c:v>
                </c:pt>
                <c:pt idx="26">
                  <c:v>44009</c:v>
                </c:pt>
                <c:pt idx="27">
                  <c:v>44010</c:v>
                </c:pt>
                <c:pt idx="28">
                  <c:v>44011</c:v>
                </c:pt>
                <c:pt idx="29">
                  <c:v>44012</c:v>
                </c:pt>
              </c:numCache>
            </c:numRef>
          </c:cat>
          <c:val>
            <c:numRef>
              <c:f>June_RENA!$L$2:$L$31</c:f>
              <c:numCache>
                <c:formatCode>#,##0</c:formatCode>
                <c:ptCount val="30"/>
                <c:pt idx="0">
                  <c:v>150955.005784254</c:v>
                </c:pt>
                <c:pt idx="1">
                  <c:v>183521.1232650482</c:v>
                </c:pt>
                <c:pt idx="2">
                  <c:v>-1308.2425355227001</c:v>
                </c:pt>
                <c:pt idx="3">
                  <c:v>-38208.654849119695</c:v>
                </c:pt>
                <c:pt idx="4">
                  <c:v>2714.6098438000004</c:v>
                </c:pt>
                <c:pt idx="5">
                  <c:v>16311.327875437524</c:v>
                </c:pt>
                <c:pt idx="6">
                  <c:v>-126545.13228790001</c:v>
                </c:pt>
                <c:pt idx="7">
                  <c:v>14453.1566366507</c:v>
                </c:pt>
                <c:pt idx="8">
                  <c:v>46234.592248794892</c:v>
                </c:pt>
                <c:pt idx="9">
                  <c:v>19519.060431203499</c:v>
                </c:pt>
                <c:pt idx="10">
                  <c:v>30450.774220575102</c:v>
                </c:pt>
                <c:pt idx="11">
                  <c:v>7145.9831760699999</c:v>
                </c:pt>
                <c:pt idx="12">
                  <c:v>18755.5399302511</c:v>
                </c:pt>
                <c:pt idx="13">
                  <c:v>-1988.9282475699993</c:v>
                </c:pt>
                <c:pt idx="14">
                  <c:v>-5603.8471040830009</c:v>
                </c:pt>
                <c:pt idx="15">
                  <c:v>-63746.984928898302</c:v>
                </c:pt>
                <c:pt idx="16">
                  <c:v>87248.094654742003</c:v>
                </c:pt>
                <c:pt idx="17">
                  <c:v>-56737.302782834005</c:v>
                </c:pt>
                <c:pt idx="18">
                  <c:v>-24070.370611455994</c:v>
                </c:pt>
                <c:pt idx="19">
                  <c:v>-17392.792899375992</c:v>
                </c:pt>
                <c:pt idx="20">
                  <c:v>30183.018546608808</c:v>
                </c:pt>
                <c:pt idx="21">
                  <c:v>51996.747721526102</c:v>
                </c:pt>
                <c:pt idx="22">
                  <c:v>-23434.223966686997</c:v>
                </c:pt>
                <c:pt idx="23">
                  <c:v>78057.490194292695</c:v>
                </c:pt>
                <c:pt idx="24">
                  <c:v>6340.3536553940003</c:v>
                </c:pt>
                <c:pt idx="25">
                  <c:v>29599.910799517002</c:v>
                </c:pt>
                <c:pt idx="26">
                  <c:v>47010.080368381889</c:v>
                </c:pt>
                <c:pt idx="27">
                  <c:v>28662.830668552499</c:v>
                </c:pt>
                <c:pt idx="28">
                  <c:v>35520.794433363997</c:v>
                </c:pt>
                <c:pt idx="29">
                  <c:v>48054.63835535098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1772584"/>
        <c:axId val="711782776"/>
      </c:barChart>
      <c:catAx>
        <c:axId val="711772584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1782776"/>
        <c:crosses val="autoZero"/>
        <c:auto val="0"/>
        <c:lblAlgn val="ctr"/>
        <c:lblOffset val="100"/>
        <c:tickLblSkip val="5"/>
        <c:noMultiLvlLbl val="0"/>
      </c:catAx>
      <c:valAx>
        <c:axId val="711782776"/>
        <c:scaling>
          <c:orientation val="minMax"/>
          <c:max val="5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1772584"/>
        <c:crosses val="autoZero"/>
        <c:crossBetween val="between"/>
        <c:dispUnits>
          <c:builtInUnit val="millions"/>
          <c:dispUnitsLbl>
            <c:layout/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Daily CRR value</a:t>
            </a:r>
            <a:r>
              <a:rPr lang="en-US" b="1" baseline="0"/>
              <a:t> vs DAM congestion Rent</a:t>
            </a:r>
            <a:endParaRPr lang="en-US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Payment/Charge to CRRAH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Sheet1!$A$2:$A$32</c:f>
              <c:numCache>
                <c:formatCode>m/d/yyyy</c:formatCode>
                <c:ptCount val="31"/>
                <c:pt idx="0">
                  <c:v>43983</c:v>
                </c:pt>
                <c:pt idx="1">
                  <c:v>43984</c:v>
                </c:pt>
                <c:pt idx="2">
                  <c:v>43985</c:v>
                </c:pt>
                <c:pt idx="3">
                  <c:v>43986</c:v>
                </c:pt>
                <c:pt idx="4">
                  <c:v>43987</c:v>
                </c:pt>
                <c:pt idx="5">
                  <c:v>43988</c:v>
                </c:pt>
                <c:pt idx="6">
                  <c:v>43989</c:v>
                </c:pt>
                <c:pt idx="7">
                  <c:v>43990</c:v>
                </c:pt>
                <c:pt idx="8">
                  <c:v>43991</c:v>
                </c:pt>
                <c:pt idx="9">
                  <c:v>43992</c:v>
                </c:pt>
                <c:pt idx="10">
                  <c:v>43993</c:v>
                </c:pt>
                <c:pt idx="11">
                  <c:v>43994</c:v>
                </c:pt>
                <c:pt idx="12">
                  <c:v>43995</c:v>
                </c:pt>
                <c:pt idx="13">
                  <c:v>43996</c:v>
                </c:pt>
                <c:pt idx="14">
                  <c:v>43997</c:v>
                </c:pt>
                <c:pt idx="15">
                  <c:v>43998</c:v>
                </c:pt>
                <c:pt idx="16">
                  <c:v>43999</c:v>
                </c:pt>
                <c:pt idx="17">
                  <c:v>44000</c:v>
                </c:pt>
                <c:pt idx="18">
                  <c:v>44001</c:v>
                </c:pt>
                <c:pt idx="19">
                  <c:v>44002</c:v>
                </c:pt>
                <c:pt idx="20">
                  <c:v>44003</c:v>
                </c:pt>
                <c:pt idx="21">
                  <c:v>44004</c:v>
                </c:pt>
                <c:pt idx="22">
                  <c:v>44005</c:v>
                </c:pt>
                <c:pt idx="23">
                  <c:v>44006</c:v>
                </c:pt>
                <c:pt idx="24">
                  <c:v>44007</c:v>
                </c:pt>
                <c:pt idx="25">
                  <c:v>44008</c:v>
                </c:pt>
                <c:pt idx="26">
                  <c:v>44009</c:v>
                </c:pt>
                <c:pt idx="27">
                  <c:v>44010</c:v>
                </c:pt>
                <c:pt idx="28">
                  <c:v>44011</c:v>
                </c:pt>
                <c:pt idx="29">
                  <c:v>44012</c:v>
                </c:pt>
              </c:numCache>
            </c:numRef>
          </c:cat>
          <c:val>
            <c:numRef>
              <c:f>Sheet1!$B$2:$B$32</c:f>
              <c:numCache>
                <c:formatCode>#,##0.0</c:formatCode>
                <c:ptCount val="31"/>
                <c:pt idx="0">
                  <c:v>268711.49</c:v>
                </c:pt>
                <c:pt idx="1">
                  <c:v>356679.95999999996</c:v>
                </c:pt>
                <c:pt idx="2">
                  <c:v>590876.22</c:v>
                </c:pt>
                <c:pt idx="3">
                  <c:v>905226.73</c:v>
                </c:pt>
                <c:pt idx="4">
                  <c:v>1555592.8800000001</c:v>
                </c:pt>
                <c:pt idx="5">
                  <c:v>2655472.9700000002</c:v>
                </c:pt>
                <c:pt idx="6">
                  <c:v>3588136.52</c:v>
                </c:pt>
                <c:pt idx="7">
                  <c:v>2123137.25</c:v>
                </c:pt>
                <c:pt idx="8">
                  <c:v>3731550.5599999996</c:v>
                </c:pt>
                <c:pt idx="9">
                  <c:v>453496.89</c:v>
                </c:pt>
                <c:pt idx="10">
                  <c:v>2209492.3000000003</c:v>
                </c:pt>
                <c:pt idx="11">
                  <c:v>1478789.8199999998</c:v>
                </c:pt>
                <c:pt idx="12">
                  <c:v>2684878.79</c:v>
                </c:pt>
                <c:pt idx="13">
                  <c:v>2195026.0599999996</c:v>
                </c:pt>
                <c:pt idx="14">
                  <c:v>1432443.5299999998</c:v>
                </c:pt>
                <c:pt idx="15">
                  <c:v>2968088.44</c:v>
                </c:pt>
                <c:pt idx="16">
                  <c:v>3909252.7499999995</c:v>
                </c:pt>
                <c:pt idx="17">
                  <c:v>2513586.7999999998</c:v>
                </c:pt>
                <c:pt idx="18">
                  <c:v>1344935.28</c:v>
                </c:pt>
                <c:pt idx="19">
                  <c:v>704001.13</c:v>
                </c:pt>
                <c:pt idx="20">
                  <c:v>1299598.77</c:v>
                </c:pt>
                <c:pt idx="21">
                  <c:v>1695804.08</c:v>
                </c:pt>
                <c:pt idx="22">
                  <c:v>663031.88</c:v>
                </c:pt>
                <c:pt idx="23">
                  <c:v>320121.83</c:v>
                </c:pt>
                <c:pt idx="24">
                  <c:v>1923412.9000000001</c:v>
                </c:pt>
                <c:pt idx="25">
                  <c:v>1811320.58</c:v>
                </c:pt>
                <c:pt idx="26">
                  <c:v>2725884.52</c:v>
                </c:pt>
                <c:pt idx="27">
                  <c:v>3270516.9200000004</c:v>
                </c:pt>
                <c:pt idx="28">
                  <c:v>3011756.51</c:v>
                </c:pt>
                <c:pt idx="29">
                  <c:v>3047008.04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DACONGRENT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Sheet1!$A$2:$A$32</c:f>
              <c:numCache>
                <c:formatCode>m/d/yyyy</c:formatCode>
                <c:ptCount val="31"/>
                <c:pt idx="0">
                  <c:v>43983</c:v>
                </c:pt>
                <c:pt idx="1">
                  <c:v>43984</c:v>
                </c:pt>
                <c:pt idx="2">
                  <c:v>43985</c:v>
                </c:pt>
                <c:pt idx="3">
                  <c:v>43986</c:v>
                </c:pt>
                <c:pt idx="4">
                  <c:v>43987</c:v>
                </c:pt>
                <c:pt idx="5">
                  <c:v>43988</c:v>
                </c:pt>
                <c:pt idx="6">
                  <c:v>43989</c:v>
                </c:pt>
                <c:pt idx="7">
                  <c:v>43990</c:v>
                </c:pt>
                <c:pt idx="8">
                  <c:v>43991</c:v>
                </c:pt>
                <c:pt idx="9">
                  <c:v>43992</c:v>
                </c:pt>
                <c:pt idx="10">
                  <c:v>43993</c:v>
                </c:pt>
                <c:pt idx="11">
                  <c:v>43994</c:v>
                </c:pt>
                <c:pt idx="12">
                  <c:v>43995</c:v>
                </c:pt>
                <c:pt idx="13">
                  <c:v>43996</c:v>
                </c:pt>
                <c:pt idx="14">
                  <c:v>43997</c:v>
                </c:pt>
                <c:pt idx="15">
                  <c:v>43998</c:v>
                </c:pt>
                <c:pt idx="16">
                  <c:v>43999</c:v>
                </c:pt>
                <c:pt idx="17">
                  <c:v>44000</c:v>
                </c:pt>
                <c:pt idx="18">
                  <c:v>44001</c:v>
                </c:pt>
                <c:pt idx="19">
                  <c:v>44002</c:v>
                </c:pt>
                <c:pt idx="20">
                  <c:v>44003</c:v>
                </c:pt>
                <c:pt idx="21">
                  <c:v>44004</c:v>
                </c:pt>
                <c:pt idx="22">
                  <c:v>44005</c:v>
                </c:pt>
                <c:pt idx="23">
                  <c:v>44006</c:v>
                </c:pt>
                <c:pt idx="24">
                  <c:v>44007</c:v>
                </c:pt>
                <c:pt idx="25">
                  <c:v>44008</c:v>
                </c:pt>
                <c:pt idx="26">
                  <c:v>44009</c:v>
                </c:pt>
                <c:pt idx="27">
                  <c:v>44010</c:v>
                </c:pt>
                <c:pt idx="28">
                  <c:v>44011</c:v>
                </c:pt>
                <c:pt idx="29">
                  <c:v>44012</c:v>
                </c:pt>
              </c:numCache>
            </c:numRef>
          </c:cat>
          <c:val>
            <c:numRef>
              <c:f>Sheet1!$C$2:$C$32</c:f>
              <c:numCache>
                <c:formatCode>General</c:formatCode>
                <c:ptCount val="31"/>
                <c:pt idx="0">
                  <c:v>330944.21999999997</c:v>
                </c:pt>
                <c:pt idx="1">
                  <c:v>417387.64</c:v>
                </c:pt>
                <c:pt idx="2">
                  <c:v>640520.30000000005</c:v>
                </c:pt>
                <c:pt idx="3">
                  <c:v>916469.81</c:v>
                </c:pt>
                <c:pt idx="4">
                  <c:v>1498034.61</c:v>
                </c:pt>
                <c:pt idx="5">
                  <c:v>2514681.85</c:v>
                </c:pt>
                <c:pt idx="6">
                  <c:v>3243325.51</c:v>
                </c:pt>
                <c:pt idx="7">
                  <c:v>2585890.1800000002</c:v>
                </c:pt>
                <c:pt idx="8">
                  <c:v>4888907.47</c:v>
                </c:pt>
                <c:pt idx="9">
                  <c:v>572556.22</c:v>
                </c:pt>
                <c:pt idx="10">
                  <c:v>2270204.61</c:v>
                </c:pt>
                <c:pt idx="11">
                  <c:v>1451237.36</c:v>
                </c:pt>
                <c:pt idx="12">
                  <c:v>2587142.79</c:v>
                </c:pt>
                <c:pt idx="13">
                  <c:v>2112992.2400000002</c:v>
                </c:pt>
                <c:pt idx="14">
                  <c:v>1448108.21</c:v>
                </c:pt>
                <c:pt idx="15">
                  <c:v>3044000.34</c:v>
                </c:pt>
                <c:pt idx="16">
                  <c:v>4196831.4800000004</c:v>
                </c:pt>
                <c:pt idx="17">
                  <c:v>2870704.75</c:v>
                </c:pt>
                <c:pt idx="18">
                  <c:v>1676193.46</c:v>
                </c:pt>
                <c:pt idx="19">
                  <c:v>892497.37</c:v>
                </c:pt>
                <c:pt idx="20">
                  <c:v>1551990.32</c:v>
                </c:pt>
                <c:pt idx="21">
                  <c:v>2047189.9</c:v>
                </c:pt>
                <c:pt idx="22">
                  <c:v>848019.09</c:v>
                </c:pt>
                <c:pt idx="23">
                  <c:v>358861.75</c:v>
                </c:pt>
                <c:pt idx="24">
                  <c:v>1861527.36</c:v>
                </c:pt>
                <c:pt idx="25">
                  <c:v>1857877.58</c:v>
                </c:pt>
                <c:pt idx="26">
                  <c:v>2955346.78</c:v>
                </c:pt>
                <c:pt idx="27">
                  <c:v>3644240.63</c:v>
                </c:pt>
                <c:pt idx="28">
                  <c:v>3400095.24</c:v>
                </c:pt>
                <c:pt idx="29">
                  <c:v>3486602.64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9276984"/>
        <c:axId val="449280904"/>
      </c:barChart>
      <c:catAx>
        <c:axId val="449276984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9280904"/>
        <c:crosses val="autoZero"/>
        <c:auto val="0"/>
        <c:lblAlgn val="ctr"/>
        <c:lblOffset val="100"/>
        <c:tickLblSkip val="5"/>
        <c:noMultiLvlLbl val="0"/>
      </c:catAx>
      <c:valAx>
        <c:axId val="449280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9276984"/>
        <c:crosses val="autoZero"/>
        <c:crossBetween val="between"/>
        <c:dispUnits>
          <c:builtInUnit val="millions"/>
          <c:dispUnitsLbl>
            <c:layout/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Daily Credit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DAILY_CREDIT_OR_SHORT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Sheet1!$A$2:$A$32</c:f>
              <c:numCache>
                <c:formatCode>m/d/yyyy</c:formatCode>
                <c:ptCount val="31"/>
                <c:pt idx="0">
                  <c:v>43983</c:v>
                </c:pt>
                <c:pt idx="1">
                  <c:v>43984</c:v>
                </c:pt>
                <c:pt idx="2">
                  <c:v>43985</c:v>
                </c:pt>
                <c:pt idx="3">
                  <c:v>43986</c:v>
                </c:pt>
                <c:pt idx="4">
                  <c:v>43987</c:v>
                </c:pt>
                <c:pt idx="5">
                  <c:v>43988</c:v>
                </c:pt>
                <c:pt idx="6">
                  <c:v>43989</c:v>
                </c:pt>
                <c:pt idx="7">
                  <c:v>43990</c:v>
                </c:pt>
                <c:pt idx="8">
                  <c:v>43991</c:v>
                </c:pt>
                <c:pt idx="9">
                  <c:v>43992</c:v>
                </c:pt>
                <c:pt idx="10">
                  <c:v>43993</c:v>
                </c:pt>
                <c:pt idx="11">
                  <c:v>43994</c:v>
                </c:pt>
                <c:pt idx="12">
                  <c:v>43995</c:v>
                </c:pt>
                <c:pt idx="13">
                  <c:v>43996</c:v>
                </c:pt>
                <c:pt idx="14">
                  <c:v>43997</c:v>
                </c:pt>
                <c:pt idx="15">
                  <c:v>43998</c:v>
                </c:pt>
                <c:pt idx="16">
                  <c:v>43999</c:v>
                </c:pt>
                <c:pt idx="17">
                  <c:v>44000</c:v>
                </c:pt>
                <c:pt idx="18">
                  <c:v>44001</c:v>
                </c:pt>
                <c:pt idx="19">
                  <c:v>44002</c:v>
                </c:pt>
                <c:pt idx="20">
                  <c:v>44003</c:v>
                </c:pt>
                <c:pt idx="21">
                  <c:v>44004</c:v>
                </c:pt>
                <c:pt idx="22">
                  <c:v>44005</c:v>
                </c:pt>
                <c:pt idx="23">
                  <c:v>44006</c:v>
                </c:pt>
                <c:pt idx="24">
                  <c:v>44007</c:v>
                </c:pt>
                <c:pt idx="25">
                  <c:v>44008</c:v>
                </c:pt>
                <c:pt idx="26">
                  <c:v>44009</c:v>
                </c:pt>
                <c:pt idx="27">
                  <c:v>44010</c:v>
                </c:pt>
                <c:pt idx="28">
                  <c:v>44011</c:v>
                </c:pt>
                <c:pt idx="29">
                  <c:v>44012</c:v>
                </c:pt>
              </c:numCache>
            </c:numRef>
          </c:cat>
          <c:val>
            <c:numRef>
              <c:f>Sheet1!$D$2:$D$32</c:f>
              <c:numCache>
                <c:formatCode>#,##0.0</c:formatCode>
                <c:ptCount val="31"/>
                <c:pt idx="0">
                  <c:v>62232.73</c:v>
                </c:pt>
                <c:pt idx="1">
                  <c:v>60707.68</c:v>
                </c:pt>
                <c:pt idx="2">
                  <c:v>49644.08</c:v>
                </c:pt>
                <c:pt idx="3">
                  <c:v>11243.08</c:v>
                </c:pt>
                <c:pt idx="4">
                  <c:v>-57558.27</c:v>
                </c:pt>
                <c:pt idx="5">
                  <c:v>-140791.12</c:v>
                </c:pt>
                <c:pt idx="6">
                  <c:v>-344811.01</c:v>
                </c:pt>
                <c:pt idx="7">
                  <c:v>462752.93</c:v>
                </c:pt>
                <c:pt idx="8">
                  <c:v>1157356.9099999999</c:v>
                </c:pt>
                <c:pt idx="9">
                  <c:v>119059.33</c:v>
                </c:pt>
                <c:pt idx="10">
                  <c:v>60712.31</c:v>
                </c:pt>
                <c:pt idx="11">
                  <c:v>-27552.46</c:v>
                </c:pt>
                <c:pt idx="12">
                  <c:v>-97736</c:v>
                </c:pt>
                <c:pt idx="13">
                  <c:v>-82033.820000000007</c:v>
                </c:pt>
                <c:pt idx="14">
                  <c:v>15664.68</c:v>
                </c:pt>
                <c:pt idx="15">
                  <c:v>75911.899999999994</c:v>
                </c:pt>
                <c:pt idx="16">
                  <c:v>287578.73</c:v>
                </c:pt>
                <c:pt idx="17">
                  <c:v>357117.95</c:v>
                </c:pt>
                <c:pt idx="18">
                  <c:v>331258.18</c:v>
                </c:pt>
                <c:pt idx="19">
                  <c:v>188496.24</c:v>
                </c:pt>
                <c:pt idx="20">
                  <c:v>252391.55</c:v>
                </c:pt>
                <c:pt idx="21">
                  <c:v>351385.82</c:v>
                </c:pt>
                <c:pt idx="22">
                  <c:v>184987.21</c:v>
                </c:pt>
                <c:pt idx="23">
                  <c:v>38739.919999999998</c:v>
                </c:pt>
                <c:pt idx="24">
                  <c:v>-61885.54</c:v>
                </c:pt>
                <c:pt idx="25">
                  <c:v>46557</c:v>
                </c:pt>
                <c:pt idx="26">
                  <c:v>229462.26</c:v>
                </c:pt>
                <c:pt idx="27">
                  <c:v>373723.71</c:v>
                </c:pt>
                <c:pt idx="28">
                  <c:v>388338.73</c:v>
                </c:pt>
                <c:pt idx="29">
                  <c:v>439594.6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9269536"/>
        <c:axId val="449273064"/>
      </c:barChart>
      <c:catAx>
        <c:axId val="449269536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9273064"/>
        <c:crosses val="autoZero"/>
        <c:auto val="0"/>
        <c:lblAlgn val="ctr"/>
        <c:lblOffset val="100"/>
        <c:tickLblSkip val="5"/>
        <c:noMultiLvlLbl val="0"/>
      </c:catAx>
      <c:valAx>
        <c:axId val="449273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9269536"/>
        <c:crosses val="autoZero"/>
        <c:crossBetween val="between"/>
        <c:dispUnits>
          <c:builtInUnit val="millions"/>
          <c:dispUnitsLbl>
            <c:layout/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69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323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848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886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697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5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935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8345235" y="6540542"/>
            <a:ext cx="707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0FCC7E3-021B-47DF-A1B2-17EE18AFD701}" type="slidenum">
              <a:rPr lang="en-US" sz="1200" b="0" smtClean="0">
                <a:solidFill>
                  <a:schemeClr val="tx2"/>
                </a:solidFill>
              </a:rPr>
              <a:pPr algn="r"/>
              <a:t>‹#›</a:t>
            </a:fld>
            <a:endParaRPr lang="en-US" sz="1200" b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Re</a:t>
            </a:r>
            <a:r>
              <a:rPr lang="en-US" sz="2800" b="1" dirty="0" smtClean="0">
                <a:solidFill>
                  <a:schemeClr val="tx2"/>
                </a:solidFill>
              </a:rPr>
              <a:t>view of June RENA</a:t>
            </a:r>
            <a:endParaRPr lang="en-US" sz="28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>
                <a:solidFill>
                  <a:schemeClr val="tx2"/>
                </a:solidFill>
              </a:rPr>
              <a:t>Jian Chen</a:t>
            </a:r>
          </a:p>
          <a:p>
            <a:r>
              <a:rPr lang="en-US" dirty="0">
                <a:solidFill>
                  <a:schemeClr val="tx2"/>
                </a:solidFill>
              </a:rPr>
              <a:t>Market Analysis and Validation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CMWG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Sept. 14</a:t>
            </a:r>
            <a:r>
              <a:rPr lang="en-US" baseline="30000" dirty="0" smtClean="0">
                <a:solidFill>
                  <a:schemeClr val="tx2"/>
                </a:solidFill>
              </a:rPr>
              <a:t>th</a:t>
            </a:r>
            <a:r>
              <a:rPr lang="en-US" dirty="0" smtClean="0">
                <a:solidFill>
                  <a:schemeClr val="tx2"/>
                </a:solidFill>
              </a:rPr>
              <a:t>, 2020</a:t>
            </a:r>
            <a:endParaRPr lang="en-US" dirty="0">
              <a:solidFill>
                <a:schemeClr val="tx2"/>
              </a:solidFill>
            </a:endParaRPr>
          </a:p>
          <a:p>
            <a:endParaRPr lang="en-US" sz="2800" b="1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Monthly Sum of RENA 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5103674"/>
              </p:ext>
            </p:extLst>
          </p:nvPr>
        </p:nvGraphicFramePr>
        <p:xfrm>
          <a:off x="390293" y="1676400"/>
          <a:ext cx="76200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3795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RENA with RT Congestion 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386682"/>
            <a:ext cx="8534400" cy="4319832"/>
          </a:xfrm>
        </p:spPr>
        <p:txBody>
          <a:bodyPr/>
          <a:lstStyle/>
          <a:p>
            <a:r>
              <a:rPr lang="en-US" sz="2200" dirty="0" smtClean="0"/>
              <a:t>The total RENA in </a:t>
            </a:r>
            <a:r>
              <a:rPr lang="en-US" sz="2200" dirty="0" smtClean="0"/>
              <a:t>June </a:t>
            </a:r>
            <a:r>
              <a:rPr lang="en-US" sz="2200" dirty="0" smtClean="0"/>
              <a:t>was around -$0.4M, while the total SCED congestion rent was around $49.7M. </a:t>
            </a:r>
            <a:endParaRPr lang="en-US" sz="22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1082995"/>
              </p:ext>
            </p:extLst>
          </p:nvPr>
        </p:nvGraphicFramePr>
        <p:xfrm>
          <a:off x="657225" y="2315491"/>
          <a:ext cx="7648575" cy="3170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8143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RENA and Estimated DAM oversold on RT congestion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83165"/>
            <a:ext cx="8534400" cy="4319832"/>
          </a:xfrm>
        </p:spPr>
        <p:txBody>
          <a:bodyPr/>
          <a:lstStyle/>
          <a:p>
            <a:r>
              <a:rPr lang="en-US" sz="2200" dirty="0" smtClean="0"/>
              <a:t>The total </a:t>
            </a:r>
            <a:r>
              <a:rPr lang="en-US" sz="2200" dirty="0"/>
              <a:t>estimated DAM oversold amount </a:t>
            </a:r>
            <a:r>
              <a:rPr lang="en-US" sz="2200" dirty="0" smtClean="0"/>
              <a:t>in June was </a:t>
            </a:r>
            <a:r>
              <a:rPr lang="en-US" sz="2200" dirty="0"/>
              <a:t>around </a:t>
            </a:r>
            <a:endParaRPr lang="en-US" sz="2200" dirty="0" smtClean="0"/>
          </a:p>
          <a:p>
            <a:pPr marL="0" indent="0">
              <a:buNone/>
            </a:pPr>
            <a:r>
              <a:rPr lang="en-US" sz="2200" dirty="0"/>
              <a:t> </a:t>
            </a:r>
            <a:r>
              <a:rPr lang="en-US" sz="2200" dirty="0" smtClean="0"/>
              <a:t>    $0.6M</a:t>
            </a:r>
            <a:r>
              <a:rPr lang="en-US" sz="2200" dirty="0"/>
              <a:t>. 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8245519"/>
              </p:ext>
            </p:extLst>
          </p:nvPr>
        </p:nvGraphicFramePr>
        <p:xfrm>
          <a:off x="838200" y="2526165"/>
          <a:ext cx="7467600" cy="3036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1288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15182"/>
            <a:ext cx="8610600" cy="5204618"/>
          </a:xfrm>
        </p:spPr>
        <p:txBody>
          <a:bodyPr/>
          <a:lstStyle/>
          <a:p>
            <a:pPr marL="0" indent="0">
              <a:buNone/>
            </a:pPr>
            <a:endParaRPr lang="en-US" sz="2200" dirty="0"/>
          </a:p>
          <a:p>
            <a:r>
              <a:rPr lang="en-US" sz="2200" dirty="0" smtClean="0"/>
              <a:t>A total of -$0.4M </a:t>
            </a:r>
            <a:r>
              <a:rPr lang="en-US" sz="2200" dirty="0"/>
              <a:t>RENA </a:t>
            </a:r>
            <a:r>
              <a:rPr lang="en-US" sz="2200" dirty="0" smtClean="0"/>
              <a:t>observed in June, 2020, and there is no OD with high RENA. </a:t>
            </a:r>
          </a:p>
          <a:p>
            <a:endParaRPr lang="en-US" sz="2200" dirty="0"/>
          </a:p>
          <a:p>
            <a:r>
              <a:rPr lang="en-US" sz="2200" dirty="0" smtClean="0"/>
              <a:t>No significant DAM “oversold” or missing RT revenue from PTP with links to Options was observed in June, 2020. </a:t>
            </a:r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0830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June CRR Balance Account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0230855"/>
              </p:ext>
            </p:extLst>
          </p:nvPr>
        </p:nvGraphicFramePr>
        <p:xfrm>
          <a:off x="609599" y="1066800"/>
          <a:ext cx="7740017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2674962"/>
              </p:ext>
            </p:extLst>
          </p:nvPr>
        </p:nvGraphicFramePr>
        <p:xfrm>
          <a:off x="609600" y="3657600"/>
          <a:ext cx="7740018" cy="2438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2055377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28408</TotalTime>
  <Words>146</Words>
  <Application>Microsoft Office PowerPoint</Application>
  <PresentationFormat>On-screen Show (4:3)</PresentationFormat>
  <Paragraphs>35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Custom Design</vt:lpstr>
      <vt:lpstr>PowerPoint Presentation</vt:lpstr>
      <vt:lpstr>Monthly Sum of RENA </vt:lpstr>
      <vt:lpstr>Daily RENA with RT Congestion </vt:lpstr>
      <vt:lpstr>Daily RENA and Estimated DAM oversold on RT congestion</vt:lpstr>
      <vt:lpstr>Summary</vt:lpstr>
      <vt:lpstr>June CRR Balance Account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Chen, Jian</cp:lastModifiedBy>
  <cp:revision>397</cp:revision>
  <cp:lastPrinted>2016-01-21T20:53:15Z</cp:lastPrinted>
  <dcterms:created xsi:type="dcterms:W3CDTF">2016-01-21T15:20:31Z</dcterms:created>
  <dcterms:modified xsi:type="dcterms:W3CDTF">2020-09-10T16:33:07Z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