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notesMasterIdLst>
    <p:notesMasterId r:id="rId13"/>
  </p:notesMasterIdLst>
  <p:sldIdLst>
    <p:sldId id="263" r:id="rId3"/>
    <p:sldId id="303" r:id="rId4"/>
    <p:sldId id="306" r:id="rId5"/>
    <p:sldId id="304" r:id="rId6"/>
    <p:sldId id="313" r:id="rId7"/>
    <p:sldId id="310" r:id="rId8"/>
    <p:sldId id="315" r:id="rId9"/>
    <p:sldId id="311" r:id="rId10"/>
    <p:sldId id="312" r:id="rId11"/>
    <p:sldId id="286" r:id="rId1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953" autoAdjust="0"/>
  </p:normalViewPr>
  <p:slideViewPr>
    <p:cSldViewPr snapToGrid="0">
      <p:cViewPr varScale="1">
        <p:scale>
          <a:sx n="101" d="100"/>
          <a:sy n="101" d="100"/>
        </p:scale>
        <p:origin x="144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BECF6D4-76C5-4429-9F89-43FFF75D66A1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ACA690F-D268-4C06-944B-B5EB87FCB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0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A690F-D268-4C06-944B-B5EB87FCB67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3811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CA690F-D268-4C06-944B-B5EB87FCB67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3220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CA690F-D268-4C06-944B-B5EB87FCB67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585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5592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531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990601"/>
            <a:ext cx="113792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7200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838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965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673600" y="0"/>
            <a:ext cx="75184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085" y="2876278"/>
            <a:ext cx="3810115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8903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7600" y="65532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101600" y="6477000"/>
            <a:ext cx="79248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926080" y="6477001"/>
            <a:ext cx="9144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600" y="6248400"/>
            <a:ext cx="1575824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72901" y="6553200"/>
            <a:ext cx="9431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rgbClr val="5B6770"/>
                </a:solidFill>
              </a:rPr>
              <a:t>PUBLIC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2381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28CE023D-5398-48BF-BC1F-BDC49A277D12}"/>
              </a:ext>
            </a:extLst>
          </p:cNvPr>
          <p:cNvSpPr txBox="1"/>
          <p:nvPr/>
        </p:nvSpPr>
        <p:spPr>
          <a:xfrm>
            <a:off x="5426697" y="2244060"/>
            <a:ext cx="5646034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tx2"/>
                </a:solidFill>
              </a:rPr>
              <a:t>DGR (Battery) equivalent impedance expectation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7/28/2020</a:t>
            </a:r>
          </a:p>
        </p:txBody>
      </p:sp>
    </p:spTree>
    <p:extLst>
      <p:ext uri="{BB962C8B-B14F-4D97-AF65-F5344CB8AC3E}">
        <p14:creationId xmlns:p14="http://schemas.microsoft.com/office/powerpoint/2010/main" val="20863989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 &amp; 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200" y="762000"/>
            <a:ext cx="3657600" cy="3657600"/>
          </a:xfrm>
          <a:prstGeom prst="rect">
            <a:avLst/>
          </a:prstGeom>
        </p:spPr>
      </p:pic>
      <p:sp>
        <p:nvSpPr>
          <p:cNvPr id="8" name="Content Placeholder 5"/>
          <p:cNvSpPr txBox="1">
            <a:spLocks/>
          </p:cNvSpPr>
          <p:nvPr/>
        </p:nvSpPr>
        <p:spPr>
          <a:xfrm>
            <a:off x="2152650" y="4419600"/>
            <a:ext cx="7886700" cy="203050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7200" b="1" dirty="0">
                <a:solidFill>
                  <a:schemeClr val="accent1"/>
                </a:solidFill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088532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31F250A-4D55-497E-A9E8-3205EAE83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Simplest model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09151C8-EADF-48E7-AB9D-AC6235FA22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57723B56-C970-4435-983F-CDDCF3FB83B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4557915"/>
            <a:ext cx="1131482" cy="1127330"/>
          </a:xfrm>
          <a:prstGeom prst="rect">
            <a:avLst/>
          </a:prstGeom>
        </p:spPr>
      </p:pic>
      <p:cxnSp>
        <p:nvCxnSpPr>
          <p:cNvPr id="10" name="Connector: Elbow 9">
            <a:extLst>
              <a:ext uri="{FF2B5EF4-FFF2-40B4-BE49-F238E27FC236}">
                <a16:creationId xmlns:a16="http://schemas.microsoft.com/office/drawing/2014/main" xmlns="" id="{C863621C-1A37-4C2B-B9D5-081508FB3D80}"/>
              </a:ext>
            </a:extLst>
          </p:cNvPr>
          <p:cNvCxnSpPr>
            <a:cxnSpLocks/>
            <a:stCxn id="8" idx="0"/>
            <a:endCxn id="25" idx="3"/>
          </p:cNvCxnSpPr>
          <p:nvPr/>
        </p:nvCxnSpPr>
        <p:spPr>
          <a:xfrm rot="16200000" flipH="1">
            <a:off x="8694823" y="2524832"/>
            <a:ext cx="297139" cy="4363304"/>
          </a:xfrm>
          <a:prstGeom prst="bentConnector3">
            <a:avLst>
              <a:gd name="adj1" fmla="val -76934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CA2CF7B9-9701-4B8C-8BBE-A3E491E77D51}"/>
              </a:ext>
            </a:extLst>
          </p:cNvPr>
          <p:cNvSpPr/>
          <p:nvPr/>
        </p:nvSpPr>
        <p:spPr>
          <a:xfrm>
            <a:off x="8521355" y="3169841"/>
            <a:ext cx="609600" cy="51831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1972D958-2A8A-4BEC-B95A-48FEE58EA60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3438" y="1319128"/>
            <a:ext cx="897032" cy="900522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xmlns="" id="{1CDC69E3-FCC0-41D0-9EB5-F29D60C4DEBF}"/>
              </a:ext>
            </a:extLst>
          </p:cNvPr>
          <p:cNvCxnSpPr>
            <a:cxnSpLocks/>
            <a:stCxn id="11" idx="2"/>
          </p:cNvCxnSpPr>
          <p:nvPr/>
        </p:nvCxnSpPr>
        <p:spPr>
          <a:xfrm>
            <a:off x="8826155" y="3688159"/>
            <a:ext cx="7855" cy="65017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xmlns="" id="{EA89699B-2B30-4451-B800-0331C4BAF025}"/>
              </a:ext>
            </a:extLst>
          </p:cNvPr>
          <p:cNvCxnSpPr>
            <a:stCxn id="13" idx="2"/>
            <a:endCxn id="11" idx="0"/>
          </p:cNvCxnSpPr>
          <p:nvPr/>
        </p:nvCxnSpPr>
        <p:spPr>
          <a:xfrm flipH="1">
            <a:off x="8826155" y="2219650"/>
            <a:ext cx="15799" cy="95019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Isosceles Triangle 24">
            <a:extLst>
              <a:ext uri="{FF2B5EF4-FFF2-40B4-BE49-F238E27FC236}">
                <a16:creationId xmlns:a16="http://schemas.microsoft.com/office/drawing/2014/main" xmlns="" id="{2A2FEFD8-A2F9-4652-968D-3D4CF870B4BC}"/>
              </a:ext>
            </a:extLst>
          </p:cNvPr>
          <p:cNvSpPr/>
          <p:nvPr/>
        </p:nvSpPr>
        <p:spPr>
          <a:xfrm rot="10800000">
            <a:off x="10508269" y="4855054"/>
            <a:ext cx="1033552" cy="987511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xmlns="" id="{D6769A77-C851-4FB1-9697-DC780024C59C}"/>
              </a:ext>
            </a:extLst>
          </p:cNvPr>
          <p:cNvCxnSpPr>
            <a:cxnSpLocks/>
          </p:cNvCxnSpPr>
          <p:nvPr/>
        </p:nvCxnSpPr>
        <p:spPr>
          <a:xfrm flipV="1">
            <a:off x="10508269" y="4855054"/>
            <a:ext cx="1033552" cy="75054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xmlns="" id="{E5A924CF-5BCB-4E7F-B4FD-FB61FD73B0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902889"/>
            <a:ext cx="11379200" cy="5052221"/>
          </a:xfrm>
        </p:spPr>
        <p:txBody>
          <a:bodyPr/>
          <a:lstStyle/>
          <a:p>
            <a:r>
              <a:rPr lang="en-US" dirty="0"/>
              <a:t>Real equipment like circuit breaker is needed between line and node1</a:t>
            </a:r>
          </a:p>
          <a:p>
            <a:pPr lvl="1"/>
            <a:r>
              <a:rPr lang="en-US" dirty="0"/>
              <a:t>To isolate DGR to grid</a:t>
            </a:r>
          </a:p>
          <a:p>
            <a:r>
              <a:rPr lang="en-US" dirty="0"/>
              <a:t>no pseudo-equipment is needed between</a:t>
            </a:r>
          </a:p>
          <a:p>
            <a:pPr lvl="1"/>
            <a:r>
              <a:rPr lang="en-US" dirty="0"/>
              <a:t>DGR and node1</a:t>
            </a:r>
          </a:p>
          <a:p>
            <a:pPr lvl="1"/>
            <a:r>
              <a:rPr lang="en-US" dirty="0"/>
              <a:t>CLR and node1</a:t>
            </a:r>
          </a:p>
          <a:p>
            <a:r>
              <a:rPr lang="en-US" dirty="0"/>
              <a:t>Advantage</a:t>
            </a:r>
          </a:p>
          <a:p>
            <a:pPr lvl="1"/>
            <a:r>
              <a:rPr lang="en-US" dirty="0"/>
              <a:t>Minimize pseudo-equipment</a:t>
            </a:r>
          </a:p>
          <a:p>
            <a:pPr lvl="1"/>
            <a:r>
              <a:rPr lang="en-US" dirty="0"/>
              <a:t>Simplify operation model</a:t>
            </a:r>
          </a:p>
          <a:p>
            <a:pPr lvl="1"/>
            <a:r>
              <a:rPr lang="en-US" dirty="0"/>
              <a:t>Facilitate outage coordination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ED2B1385-9AAE-45EE-927E-23CD002CF0B9}"/>
              </a:ext>
            </a:extLst>
          </p:cNvPr>
          <p:cNvSpPr/>
          <p:nvPr/>
        </p:nvSpPr>
        <p:spPr>
          <a:xfrm>
            <a:off x="8691211" y="4211074"/>
            <a:ext cx="279565" cy="24708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3ACAC1E-4E38-4F85-86BA-5BDE087093D3}"/>
              </a:ext>
            </a:extLst>
          </p:cNvPr>
          <p:cNvSpPr txBox="1"/>
          <p:nvPr/>
        </p:nvSpPr>
        <p:spPr>
          <a:xfrm>
            <a:off x="8393438" y="4557915"/>
            <a:ext cx="91440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node1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A5904B43-CFBC-4C77-A21A-E4A1CD7E0D2C}"/>
              </a:ext>
            </a:extLst>
          </p:cNvPr>
          <p:cNvSpPr txBox="1"/>
          <p:nvPr/>
        </p:nvSpPr>
        <p:spPr>
          <a:xfrm>
            <a:off x="9235443" y="3249498"/>
            <a:ext cx="1185181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Breaker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7AB8C377-F3EC-4F49-AA6D-F987021165F8}"/>
              </a:ext>
            </a:extLst>
          </p:cNvPr>
          <p:cNvSpPr txBox="1"/>
          <p:nvPr/>
        </p:nvSpPr>
        <p:spPr>
          <a:xfrm>
            <a:off x="9307838" y="1516418"/>
            <a:ext cx="91440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Line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DBFA3467-A632-4BD6-9A91-B70525E4E53C}"/>
              </a:ext>
            </a:extLst>
          </p:cNvPr>
          <p:cNvSpPr txBox="1"/>
          <p:nvPr/>
        </p:nvSpPr>
        <p:spPr>
          <a:xfrm>
            <a:off x="6204540" y="5759409"/>
            <a:ext cx="91440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DGR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B51ABC0B-41B2-4E4F-8952-A41036A56FCE}"/>
              </a:ext>
            </a:extLst>
          </p:cNvPr>
          <p:cNvSpPr txBox="1"/>
          <p:nvPr/>
        </p:nvSpPr>
        <p:spPr>
          <a:xfrm>
            <a:off x="10567845" y="5916730"/>
            <a:ext cx="91440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CLR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31602632-4C6B-4245-911A-F4901DFE55B9}"/>
              </a:ext>
            </a:extLst>
          </p:cNvPr>
          <p:cNvSpPr/>
          <p:nvPr/>
        </p:nvSpPr>
        <p:spPr>
          <a:xfrm>
            <a:off x="8686372" y="2642436"/>
            <a:ext cx="279565" cy="24708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11C6E094-DBA7-48AB-A471-81F3DDC1C6AF}"/>
              </a:ext>
            </a:extLst>
          </p:cNvPr>
          <p:cNvSpPr txBox="1"/>
          <p:nvPr/>
        </p:nvSpPr>
        <p:spPr>
          <a:xfrm>
            <a:off x="7694612" y="2571970"/>
            <a:ext cx="91440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node2</a:t>
            </a:r>
          </a:p>
        </p:txBody>
      </p:sp>
    </p:spTree>
    <p:extLst>
      <p:ext uri="{BB962C8B-B14F-4D97-AF65-F5344CB8AC3E}">
        <p14:creationId xmlns:p14="http://schemas.microsoft.com/office/powerpoint/2010/main" val="2870762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141F41-AFA3-45A9-BBF8-1A7545248F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RARF – sample RARF Planning Gen Data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702DE75-A937-4F65-97AF-A3684D6CE4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532F4737-CA35-4A2D-83BE-10F5D0C3A9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1167586"/>
            <a:ext cx="11277600" cy="119942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36B2A2F1-17C1-4917-9B6B-D877345299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3878743"/>
            <a:ext cx="11283950" cy="117131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67D1CE5D-D53F-4705-BC78-718849A715C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999" y="5171297"/>
            <a:ext cx="4219777" cy="106757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316E7D0-7EDF-40B6-B390-77B3912B6E0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349" y="2518858"/>
            <a:ext cx="11277600" cy="1192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2692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98375C9-4CF6-4E2B-8FEA-56F78A04C1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Impedance modeling issue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D6675EA-0F6A-4213-B91A-F92421AAC4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Impedance does not reflect equivalent impedance of entire generating unit</a:t>
            </a:r>
          </a:p>
          <a:p>
            <a:pPr lvl="1"/>
            <a:r>
              <a:rPr lang="en-US" dirty="0"/>
              <a:t>RARF “Planning – GEN” tab</a:t>
            </a:r>
          </a:p>
          <a:p>
            <a:pPr lvl="1"/>
            <a:r>
              <a:rPr lang="en-US" dirty="0"/>
              <a:t>one battery-inverter module</a:t>
            </a:r>
          </a:p>
          <a:p>
            <a:pPr lvl="1"/>
            <a:r>
              <a:rPr lang="en-US" dirty="0"/>
              <a:t>Impedance does not reflect impedance of entire generating unit</a:t>
            </a:r>
          </a:p>
          <a:p>
            <a:pPr lvl="1"/>
            <a:r>
              <a:rPr lang="en-US" dirty="0"/>
              <a:t>does not have pad-mount step up transformer data</a:t>
            </a:r>
          </a:p>
          <a:p>
            <a:pPr lvl="2"/>
            <a:r>
              <a:rPr lang="en-US" dirty="0"/>
              <a:t>Transformer impedance derived from test report or word document which is not part of RARF data</a:t>
            </a:r>
          </a:p>
          <a:p>
            <a:pPr lvl="1"/>
            <a:r>
              <a:rPr lang="en-US" dirty="0"/>
              <a:t>does not have </a:t>
            </a:r>
            <a:r>
              <a:rPr lang="en-US" dirty="0" err="1"/>
              <a:t>GenUnit</a:t>
            </a:r>
            <a:r>
              <a:rPr lang="en-US" dirty="0"/>
              <a:t>-Battery-inverter-transformer configuration</a:t>
            </a:r>
          </a:p>
          <a:p>
            <a:pPr lvl="2"/>
            <a:r>
              <a:rPr lang="en-US" dirty="0"/>
              <a:t>Estimate based on one-line</a:t>
            </a:r>
          </a:p>
          <a:p>
            <a:pPr lvl="2"/>
            <a:r>
              <a:rPr lang="en-US" dirty="0"/>
              <a:t>Example 1 unit with 4 batteries, each batteries connect to one inverter, each inverter to one transformer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A03F6967-32F1-4D43-8FDD-8459AF6991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6976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98375C9-4CF6-4E2B-8FEA-56F78A04C1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Impedance modeling issue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D6675EA-0F6A-4213-B91A-F92421AAC4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Other generators using GEN FORM has equivalent impedance</a:t>
            </a:r>
          </a:p>
          <a:p>
            <a:r>
              <a:rPr lang="en-US" sz="2800" dirty="0"/>
              <a:t>impedance data in RARF not accurately reflected in ERCOT models affecting downstream systems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A03F6967-32F1-4D43-8FDD-8459AF6991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9146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xmlns="" id="{7CEA3E64-AA61-4C13-8C35-979C0D07C8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7110" y="1004363"/>
            <a:ext cx="4616345" cy="497223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A94BDE97-3A42-4895-BD21-035909BFD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Equivalent impedance example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86E7047-8A25-41F8-AC7E-A7C59E4623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xmlns="" id="{19305E86-E101-497A-A130-814E8B7229E4}"/>
                  </a:ext>
                </a:extLst>
              </p:cNvPr>
              <p:cNvSpPr txBox="1"/>
              <p:nvPr/>
            </p:nvSpPr>
            <p:spPr>
              <a:xfrm>
                <a:off x="6244760" y="1918311"/>
                <a:ext cx="2795546" cy="3077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𝑀𝑜𝑑𝑢𝑙𝑒</m:t>
                          </m:r>
                          <m:r>
                            <a:rPr lang="en-US" sz="1400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1400" i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𝐼𝑛𝑣𝑒𝑟𝑡𝑒𝑟</m:t>
                          </m:r>
                          <m:r>
                            <a:rPr lang="en-US" sz="1400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19305E86-E101-497A-A130-814E8B7229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4760" y="1918311"/>
                <a:ext cx="2795546" cy="30777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DD952BFE-3BAC-4108-AC24-39BC0476E665}"/>
                  </a:ext>
                </a:extLst>
              </p:cNvPr>
              <p:cNvSpPr txBox="1"/>
              <p:nvPr/>
            </p:nvSpPr>
            <p:spPr>
              <a:xfrm>
                <a:off x="6150491" y="3050220"/>
                <a:ext cx="3021789" cy="3077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𝑀𝑜𝑑𝑢𝑙𝑒</m:t>
                          </m:r>
                          <m:r>
                            <a:rPr lang="en-US" sz="1400" i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1400" i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𝐼𝑛𝑣𝑒𝑟𝑡𝑒𝑟</m:t>
                          </m:r>
                          <m:r>
                            <a:rPr lang="en-US" sz="1400" i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DD952BFE-3BAC-4108-AC24-39BC0476E6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0491" y="3050220"/>
                <a:ext cx="3021789" cy="30777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xmlns="" id="{3DEBCB4C-22AA-48D5-9CBC-2331557B10AE}"/>
                  </a:ext>
                </a:extLst>
              </p:cNvPr>
              <p:cNvSpPr txBox="1"/>
              <p:nvPr/>
            </p:nvSpPr>
            <p:spPr>
              <a:xfrm>
                <a:off x="6233772" y="4247723"/>
                <a:ext cx="2938508" cy="3077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𝑀𝑜𝑑𝑢𝑙𝑒</m:t>
                          </m:r>
                          <m:r>
                            <a:rPr lang="en-US" sz="1400" b="0" i="0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1400" i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𝐼𝑛𝑣𝑒𝑟𝑡𝑒𝑟</m:t>
                          </m:r>
                          <m:r>
                            <a:rPr lang="en-US" sz="1400" i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3DEBCB4C-22AA-48D5-9CBC-2331557B10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3772" y="4247723"/>
                <a:ext cx="2938508" cy="307777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xmlns="" id="{59586BBF-4CDB-4F4A-A0F0-EE38C5F7C63C}"/>
                  </a:ext>
                </a:extLst>
              </p:cNvPr>
              <p:cNvSpPr txBox="1"/>
              <p:nvPr/>
            </p:nvSpPr>
            <p:spPr>
              <a:xfrm>
                <a:off x="6233772" y="5462376"/>
                <a:ext cx="2938508" cy="3077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𝑀𝑜𝑑𝑢𝑙𝑒</m:t>
                          </m:r>
                          <m:r>
                            <a:rPr lang="en-US" sz="1400" i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US" sz="1400" i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𝐼𝑛𝑣𝑒𝑟𝑡𝑒𝑟</m:t>
                          </m:r>
                          <m:r>
                            <a:rPr lang="en-US" sz="1400" i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59586BBF-4CDB-4F4A-A0F0-EE38C5F7C6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3772" y="5462376"/>
                <a:ext cx="2938508" cy="307777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xmlns="" id="{B397A051-1629-46C1-AA1D-378AA4719318}"/>
              </a:ext>
            </a:extLst>
          </p:cNvPr>
          <p:cNvSpPr/>
          <p:nvPr/>
        </p:nvSpPr>
        <p:spPr>
          <a:xfrm>
            <a:off x="3794301" y="1232963"/>
            <a:ext cx="2450457" cy="983513"/>
          </a:xfrm>
          <a:prstGeom prst="round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xmlns="" id="{6A977390-F60A-4698-AA37-E9A9DB93455C}"/>
              </a:ext>
            </a:extLst>
          </p:cNvPr>
          <p:cNvSpPr/>
          <p:nvPr/>
        </p:nvSpPr>
        <p:spPr>
          <a:xfrm>
            <a:off x="3816272" y="2438041"/>
            <a:ext cx="2450457" cy="983513"/>
          </a:xfrm>
          <a:prstGeom prst="round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xmlns="" id="{416290D5-73A6-428A-98B3-8220317E568F}"/>
              </a:ext>
            </a:extLst>
          </p:cNvPr>
          <p:cNvSpPr/>
          <p:nvPr/>
        </p:nvSpPr>
        <p:spPr>
          <a:xfrm>
            <a:off x="3816272" y="3665047"/>
            <a:ext cx="2450457" cy="983513"/>
          </a:xfrm>
          <a:prstGeom prst="round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xmlns="" id="{99D00CF6-9925-4FC5-BF68-4F21EB4A8FF0}"/>
              </a:ext>
            </a:extLst>
          </p:cNvPr>
          <p:cNvSpPr/>
          <p:nvPr/>
        </p:nvSpPr>
        <p:spPr>
          <a:xfrm>
            <a:off x="3816272" y="4870124"/>
            <a:ext cx="2450457" cy="983513"/>
          </a:xfrm>
          <a:prstGeom prst="round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821DB2E7-CF2B-43C1-AD36-BDC86868239A}"/>
              </a:ext>
            </a:extLst>
          </p:cNvPr>
          <p:cNvSpPr txBox="1"/>
          <p:nvPr/>
        </p:nvSpPr>
        <p:spPr>
          <a:xfrm>
            <a:off x="6337978" y="1688576"/>
            <a:ext cx="791853" cy="276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200" dirty="0"/>
              <a:t>Module1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700D2CA1-72EC-4C4B-AAD0-B68D3D7923E2}"/>
              </a:ext>
            </a:extLst>
          </p:cNvPr>
          <p:cNvSpPr txBox="1"/>
          <p:nvPr/>
        </p:nvSpPr>
        <p:spPr>
          <a:xfrm>
            <a:off x="6337977" y="2777851"/>
            <a:ext cx="791853" cy="276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200" dirty="0"/>
              <a:t>Module2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4C80568-EECF-47FE-AD9A-79F09A234BA8}"/>
              </a:ext>
            </a:extLst>
          </p:cNvPr>
          <p:cNvSpPr txBox="1"/>
          <p:nvPr/>
        </p:nvSpPr>
        <p:spPr>
          <a:xfrm>
            <a:off x="6337977" y="4032289"/>
            <a:ext cx="791853" cy="276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200" dirty="0"/>
              <a:t>Module3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B9146C8E-0D3E-47B3-B2E8-AA7270F67FD4}"/>
              </a:ext>
            </a:extLst>
          </p:cNvPr>
          <p:cNvSpPr txBox="1"/>
          <p:nvPr/>
        </p:nvSpPr>
        <p:spPr>
          <a:xfrm>
            <a:off x="6337977" y="5223380"/>
            <a:ext cx="791853" cy="276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200" dirty="0"/>
              <a:t>Module4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4AC1DC5-34C9-4606-BDD2-AF43555D1D6C}"/>
              </a:ext>
            </a:extLst>
          </p:cNvPr>
          <p:cNvSpPr txBox="1"/>
          <p:nvPr/>
        </p:nvSpPr>
        <p:spPr>
          <a:xfrm>
            <a:off x="8572546" y="1764423"/>
            <a:ext cx="12268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R=0.02 </a:t>
            </a:r>
            <a:r>
              <a:rPr lang="en-US" sz="1200" dirty="0" err="1"/>
              <a:t>p.u</a:t>
            </a:r>
            <a:r>
              <a:rPr lang="en-US" sz="1200" dirty="0"/>
              <a:t>.</a:t>
            </a:r>
          </a:p>
          <a:p>
            <a:r>
              <a:rPr lang="en-US" sz="1200" dirty="0"/>
              <a:t>X=1.02 </a:t>
            </a:r>
            <a:r>
              <a:rPr lang="en-US" sz="1200" dirty="0" err="1"/>
              <a:t>p.u</a:t>
            </a:r>
            <a:r>
              <a:rPr lang="en-US" sz="1200" dirty="0"/>
              <a:t>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6F2DB22A-477B-46E5-A1A5-5E8B474C4269}"/>
              </a:ext>
            </a:extLst>
          </p:cNvPr>
          <p:cNvSpPr txBox="1"/>
          <p:nvPr/>
        </p:nvSpPr>
        <p:spPr>
          <a:xfrm>
            <a:off x="8656896" y="2922335"/>
            <a:ext cx="11424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R=0.02 </a:t>
            </a:r>
            <a:r>
              <a:rPr lang="en-US" sz="1200" dirty="0" err="1"/>
              <a:t>p.u</a:t>
            </a:r>
            <a:r>
              <a:rPr lang="en-US" sz="1200" dirty="0"/>
              <a:t>.</a:t>
            </a:r>
          </a:p>
          <a:p>
            <a:r>
              <a:rPr lang="en-US" sz="1200" dirty="0"/>
              <a:t>X=1.02 </a:t>
            </a:r>
            <a:r>
              <a:rPr lang="en-US" sz="1200" dirty="0" err="1"/>
              <a:t>p.u</a:t>
            </a:r>
            <a:r>
              <a:rPr lang="en-US" sz="1200" dirty="0"/>
              <a:t>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09933D0A-18A5-4246-90A2-A46ED5F56070}"/>
              </a:ext>
            </a:extLst>
          </p:cNvPr>
          <p:cNvSpPr txBox="1"/>
          <p:nvPr/>
        </p:nvSpPr>
        <p:spPr>
          <a:xfrm>
            <a:off x="8656896" y="4129414"/>
            <a:ext cx="11424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R=0.02 </a:t>
            </a:r>
            <a:r>
              <a:rPr lang="en-US" sz="1200" dirty="0" err="1"/>
              <a:t>p.u</a:t>
            </a:r>
            <a:r>
              <a:rPr lang="en-US" sz="1200" dirty="0"/>
              <a:t>.</a:t>
            </a:r>
          </a:p>
          <a:p>
            <a:r>
              <a:rPr lang="en-US" sz="1200" dirty="0"/>
              <a:t>X=1.02 </a:t>
            </a:r>
            <a:r>
              <a:rPr lang="en-US" sz="1200" dirty="0" err="1"/>
              <a:t>p.u</a:t>
            </a:r>
            <a:r>
              <a:rPr lang="en-US" sz="1200" dirty="0"/>
              <a:t>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961AAAD6-ED27-4653-8E35-EA5B82183DF8}"/>
              </a:ext>
            </a:extLst>
          </p:cNvPr>
          <p:cNvSpPr txBox="1"/>
          <p:nvPr/>
        </p:nvSpPr>
        <p:spPr>
          <a:xfrm>
            <a:off x="8644365" y="5345511"/>
            <a:ext cx="11424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R=0.02 </a:t>
            </a:r>
            <a:r>
              <a:rPr lang="en-US" sz="1200" dirty="0" err="1"/>
              <a:t>p.u</a:t>
            </a:r>
            <a:r>
              <a:rPr lang="en-US" sz="1200" dirty="0"/>
              <a:t>.</a:t>
            </a:r>
          </a:p>
          <a:p>
            <a:r>
              <a:rPr lang="en-US" sz="1200" dirty="0"/>
              <a:t>X=1.02 </a:t>
            </a:r>
            <a:r>
              <a:rPr lang="en-US" sz="1200" dirty="0" err="1"/>
              <a:t>p.u</a:t>
            </a:r>
            <a:r>
              <a:rPr lang="en-US" sz="1200" dirty="0"/>
              <a:t>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DB777913-A70F-4123-8AEB-D6ECC9BB776D}"/>
              </a:ext>
            </a:extLst>
          </p:cNvPr>
          <p:cNvSpPr txBox="1"/>
          <p:nvPr/>
        </p:nvSpPr>
        <p:spPr>
          <a:xfrm>
            <a:off x="9958864" y="1790426"/>
            <a:ext cx="1420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R=0.08 </a:t>
            </a:r>
            <a:r>
              <a:rPr lang="en-US" sz="1200" dirty="0" err="1"/>
              <a:t>p.u</a:t>
            </a:r>
            <a:r>
              <a:rPr lang="en-US" sz="1200" dirty="0"/>
              <a:t>.</a:t>
            </a:r>
          </a:p>
          <a:p>
            <a:r>
              <a:rPr lang="en-US" sz="1200" dirty="0"/>
              <a:t>X=4.08 </a:t>
            </a:r>
            <a:r>
              <a:rPr lang="en-US" sz="1200" dirty="0" err="1"/>
              <a:t>p.u</a:t>
            </a:r>
            <a:r>
              <a:rPr lang="en-US" sz="1200" dirty="0"/>
              <a:t>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50D90FFB-C3AC-4A1E-B44D-D11435AAF5FE}"/>
              </a:ext>
            </a:extLst>
          </p:cNvPr>
          <p:cNvSpPr txBox="1"/>
          <p:nvPr/>
        </p:nvSpPr>
        <p:spPr>
          <a:xfrm>
            <a:off x="10001038" y="2922335"/>
            <a:ext cx="13771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R=0.08 </a:t>
            </a:r>
            <a:r>
              <a:rPr lang="en-US" sz="1200" dirty="0" err="1"/>
              <a:t>p.u</a:t>
            </a:r>
            <a:r>
              <a:rPr lang="en-US" sz="1200" dirty="0"/>
              <a:t>.</a:t>
            </a:r>
          </a:p>
          <a:p>
            <a:r>
              <a:rPr lang="en-US" sz="1200" dirty="0"/>
              <a:t>X=4.08 </a:t>
            </a:r>
            <a:r>
              <a:rPr lang="en-US" sz="1200" dirty="0" err="1"/>
              <a:t>p.u</a:t>
            </a:r>
            <a:r>
              <a:rPr lang="en-US" sz="1200" dirty="0"/>
              <a:t>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B9ABA23A-F28D-473D-BE1F-EE4FC44C1182}"/>
              </a:ext>
            </a:extLst>
          </p:cNvPr>
          <p:cNvSpPr txBox="1"/>
          <p:nvPr/>
        </p:nvSpPr>
        <p:spPr>
          <a:xfrm>
            <a:off x="10001039" y="4129414"/>
            <a:ext cx="13781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R=0.08 </a:t>
            </a:r>
            <a:r>
              <a:rPr lang="en-US" sz="1200" dirty="0" err="1"/>
              <a:t>p.u</a:t>
            </a:r>
            <a:r>
              <a:rPr lang="en-US" sz="1200" dirty="0"/>
              <a:t>.</a:t>
            </a:r>
          </a:p>
          <a:p>
            <a:r>
              <a:rPr lang="en-US" sz="1200" dirty="0"/>
              <a:t>X=4.08 </a:t>
            </a:r>
            <a:r>
              <a:rPr lang="en-US" sz="1200" dirty="0" err="1"/>
              <a:t>p.u</a:t>
            </a:r>
            <a:r>
              <a:rPr lang="en-US" sz="1200" dirty="0"/>
              <a:t>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6CEACDC3-7772-49C5-814A-D0D97EBEB3EB}"/>
              </a:ext>
            </a:extLst>
          </p:cNvPr>
          <p:cNvSpPr txBox="1"/>
          <p:nvPr/>
        </p:nvSpPr>
        <p:spPr>
          <a:xfrm>
            <a:off x="9988507" y="5345511"/>
            <a:ext cx="13906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R=0.08 </a:t>
            </a:r>
            <a:r>
              <a:rPr lang="en-US" sz="1200" dirty="0" err="1"/>
              <a:t>p.u</a:t>
            </a:r>
            <a:r>
              <a:rPr lang="en-US" sz="1200" dirty="0"/>
              <a:t>.</a:t>
            </a:r>
          </a:p>
          <a:p>
            <a:r>
              <a:rPr lang="en-US" sz="1200" dirty="0"/>
              <a:t>X=4.08 </a:t>
            </a:r>
            <a:r>
              <a:rPr lang="en-US" sz="1200" dirty="0" err="1"/>
              <a:t>p.u</a:t>
            </a:r>
            <a:r>
              <a:rPr lang="en-US" sz="1200" dirty="0"/>
              <a:t>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xmlns="" id="{8F5BE92F-FEB2-4092-88B1-F783D6FD8CD6}"/>
                  </a:ext>
                </a:extLst>
              </p:cNvPr>
              <p:cNvSpPr txBox="1"/>
              <p:nvPr/>
            </p:nvSpPr>
            <p:spPr>
              <a:xfrm>
                <a:off x="8410646" y="1232963"/>
                <a:ext cx="1089455" cy="276999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 smtClean="0">
                          <a:latin typeface="Cambria Math" panose="02040503050406030204" pitchFamily="18" charset="0"/>
                        </a:rPr>
                        <m:t>𝑍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𝑎𝑡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 2.75 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𝑀𝑉𝐴</m:t>
                      </m:r>
                    </m:oMath>
                  </m:oMathPara>
                </a14:m>
                <a:endParaRPr lang="en-US" sz="1200" dirty="0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8F5BE92F-FEB2-4092-88B1-F783D6FD8C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10646" y="1232963"/>
                <a:ext cx="1089455" cy="276999"/>
              </a:xfrm>
              <a:prstGeom prst="rect">
                <a:avLst/>
              </a:prstGeom>
              <a:blipFill rotWithShape="0">
                <a:blip r:embed="rId8"/>
                <a:stretch>
                  <a:fillRect r="-16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Arrow Connector 6"/>
          <p:cNvCxnSpPr>
            <a:stCxn id="5" idx="3"/>
          </p:cNvCxnSpPr>
          <p:nvPr/>
        </p:nvCxnSpPr>
        <p:spPr>
          <a:xfrm>
            <a:off x="9500101" y="1371463"/>
            <a:ext cx="458762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xmlns="" id="{8F5BE92F-FEB2-4092-88B1-F783D6FD8CD6}"/>
                  </a:ext>
                </a:extLst>
              </p:cNvPr>
              <p:cNvSpPr txBox="1"/>
              <p:nvPr/>
            </p:nvSpPr>
            <p:spPr>
              <a:xfrm>
                <a:off x="9958863" y="1230415"/>
                <a:ext cx="1089455" cy="276999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 smtClean="0">
                          <a:latin typeface="Cambria Math" panose="02040503050406030204" pitchFamily="18" charset="0"/>
                        </a:rPr>
                        <m:t>𝑍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𝑎𝑡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 11 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𝑀𝑉𝐴</m:t>
                      </m:r>
                    </m:oMath>
                  </m:oMathPara>
                </a14:m>
                <a:endParaRPr lang="en-US" sz="1200" dirty="0"/>
              </a:p>
            </p:txBody>
          </p:sp>
        </mc:Choice>
        <mc:Fallback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8F5BE92F-FEB2-4092-88B1-F783D6FD8C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58863" y="1230415"/>
                <a:ext cx="1089455" cy="276999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800112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1134F0B-6F35-43D9-A2E6-75A0ADB30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Equivalent impedance example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BB6116C-0ECC-49B5-9863-5C065DA7FF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Test Step-up Transformer Specifications</a:t>
            </a:r>
          </a:p>
          <a:p>
            <a:pPr lvl="1"/>
            <a:r>
              <a:rPr lang="en-US" dirty="0"/>
              <a:t>Voltage</a:t>
            </a:r>
          </a:p>
          <a:p>
            <a:pPr lvl="2"/>
            <a:r>
              <a:rPr lang="en-US" dirty="0"/>
              <a:t>Low Side: 0.5 kV</a:t>
            </a:r>
          </a:p>
          <a:p>
            <a:pPr lvl="2"/>
            <a:r>
              <a:rPr lang="en-US" dirty="0"/>
              <a:t>High Side: 12.5 kV</a:t>
            </a:r>
          </a:p>
          <a:p>
            <a:pPr lvl="1"/>
            <a:r>
              <a:rPr lang="en-US" dirty="0"/>
              <a:t>MVA ratings: 2.75 MVA</a:t>
            </a:r>
          </a:p>
          <a:p>
            <a:pPr lvl="1"/>
            <a:r>
              <a:rPr lang="en-US" dirty="0"/>
              <a:t>Positive sequence impedances: 6%</a:t>
            </a:r>
          </a:p>
          <a:p>
            <a:pPr lvl="1"/>
            <a:r>
              <a:rPr lang="en-US" dirty="0"/>
              <a:t>Zero sequence impedance: 5%</a:t>
            </a:r>
          </a:p>
          <a:p>
            <a:pPr lvl="1"/>
            <a:r>
              <a:rPr lang="en-US" dirty="0"/>
              <a:t>X/R: 10</a:t>
            </a:r>
          </a:p>
          <a:p>
            <a:pPr lvl="1"/>
            <a:r>
              <a:rPr lang="en-US" dirty="0"/>
              <a:t>Available Taps: 5 (±2 x 3%)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23BB203-AF48-468B-AB0E-E9E2ADBC8B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xmlns="" id="{A25A59DA-E636-4986-A01A-3436CFEDBF32}"/>
                  </a:ext>
                </a:extLst>
              </p:cNvPr>
              <p:cNvSpPr txBox="1"/>
              <p:nvPr/>
            </p:nvSpPr>
            <p:spPr>
              <a:xfrm>
                <a:off x="7227735" y="1150376"/>
                <a:ext cx="4151465" cy="3099823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𝑋𝐹</m:t>
                          </m:r>
                        </m:sub>
                      </m:sSub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=6%</m:t>
                      </m:r>
                    </m:oMath>
                  </m:oMathPara>
                </a14:m>
                <a:endParaRPr lang="en-US" sz="1800" b="0" dirty="0"/>
              </a:p>
              <a:p>
                <a:endParaRPr lang="en-US" sz="18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𝑋𝐹</m:t>
                          </m:r>
                        </m:sub>
                      </m:sSub>
                      <m:r>
                        <a:rPr lang="en-U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en-US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𝑋𝐹</m:t>
                          </m:r>
                        </m:sub>
                      </m:sSub>
                      <m:r>
                        <a:rPr lang="en-U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unc>
                        <m:funcPr>
                          <m:ctrlPr>
                            <a:rPr lang="en-US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unc>
                                <m:funcPr>
                                  <m:ctrlPr>
                                    <a:rPr lang="en-US" sz="1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sSup>
                                    <m:sSupPr>
                                      <m:ctrlPr>
                                        <a:rPr lang="en-US" sz="1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sz="1800" b="0" i="0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tan</m:t>
                                      </m:r>
                                    </m:e>
                                    <m:sup>
                                      <m:r>
                                        <a:rPr lang="en-US" sz="1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−1</m:t>
                                      </m:r>
                                    </m:sup>
                                  </m:sSup>
                                </m:fName>
                                <m:e>
                                  <m:d>
                                    <m:dPr>
                                      <m:ctrlPr>
                                        <a:rPr lang="en-US" sz="1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𝑋</m:t>
                                      </m:r>
                                      <m:r>
                                        <a:rPr lang="en-US" sz="1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/</m:t>
                                      </m:r>
                                      <m:r>
                                        <a:rPr lang="en-US" sz="1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</m:d>
                                </m:e>
                              </m:func>
                            </m:e>
                          </m:d>
                          <m:r>
                            <a:rPr lang="en-US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f>
                            <m:fPr>
                              <m:ctrlPr>
                                <a:rPr lang="en-US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2.75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en-US" sz="1800" b="0" dirty="0"/>
              </a:p>
              <a:p>
                <a:r>
                  <a:rPr lang="en-US" sz="1800" b="0" i="1" dirty="0">
                    <a:latin typeface="Cambria Math" panose="02040503050406030204" pitchFamily="18" charset="0"/>
                  </a:rPr>
                  <a:t>        =</a:t>
                </a:r>
                <a:r>
                  <a:rPr lang="en-US" sz="1800" b="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6%×</m:t>
                    </m:r>
                    <m:func>
                      <m:funcPr>
                        <m:ctrlPr>
                          <a:rPr lang="en-US" sz="1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18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en-US" sz="1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func>
                              <m:funcPr>
                                <m:ctrlPr>
                                  <a:rPr lang="en-US" sz="1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sSup>
                                  <m:sSupPr>
                                    <m:ctrlPr>
                                      <a:rPr lang="en-US" sz="1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1800" b="0" i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tan</m:t>
                                    </m:r>
                                  </m:e>
                                  <m:sup>
                                    <m:r>
                                      <a:rPr lang="en-US" sz="1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−1</m:t>
                                    </m:r>
                                  </m:sup>
                                </m:sSup>
                              </m:fName>
                              <m:e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</m:func>
                          </m:e>
                        </m:d>
                        <m:r>
                          <a:rPr lang="en-US" sz="1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×4</m:t>
                        </m:r>
                      </m:e>
                    </m:func>
                  </m:oMath>
                </a14:m>
                <a:endParaRPr lang="en-US" sz="1800" b="0" i="1" dirty="0">
                  <a:latin typeface="Cambria Math" panose="02040503050406030204" pitchFamily="18" charset="0"/>
                </a:endParaRPr>
              </a:p>
              <a:p>
                <a:r>
                  <a:rPr lang="en-US" sz="1800" b="0" dirty="0">
                    <a:ea typeface="Cambria Math" panose="02040503050406030204" pitchFamily="18" charset="0"/>
                  </a:rPr>
                  <a:t>      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=0.23881 </m:t>
                    </m:r>
                    <m:r>
                      <a:rPr lang="en-US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𝑝</m:t>
                    </m:r>
                    <m:r>
                      <a:rPr lang="en-US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𝑢</m:t>
                    </m:r>
                    <m:r>
                      <a:rPr lang="en-US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1800" b="0" i="1" dirty="0">
                  <a:latin typeface="Cambria Math" panose="02040503050406030204" pitchFamily="18" charset="0"/>
                </a:endParaRPr>
              </a:p>
              <a:p>
                <a:endParaRPr lang="en-US" sz="1800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𝑋𝐹</m:t>
                          </m:r>
                        </m:sub>
                      </m:sSub>
                      <m:r>
                        <a:rPr lang="en-U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en-US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𝑋𝐹</m:t>
                          </m:r>
                        </m:sub>
                      </m:sSub>
                      <m:r>
                        <a:rPr lang="en-U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unc>
                        <m:funcPr>
                          <m:ctrlPr>
                            <a:rPr lang="en-US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unc>
                                <m:funcPr>
                                  <m:ctrlPr>
                                    <a:rPr lang="en-US" sz="1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sSup>
                                    <m:sSupPr>
                                      <m:ctrlPr>
                                        <a:rPr lang="en-US" sz="1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sz="1800" b="0" i="0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tan</m:t>
                                      </m:r>
                                    </m:e>
                                    <m:sup>
                                      <m:r>
                                        <a:rPr lang="en-US" sz="1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−1</m:t>
                                      </m:r>
                                    </m:sup>
                                  </m:sSup>
                                </m:fName>
                                <m:e>
                                  <m:d>
                                    <m:dPr>
                                      <m:ctrlPr>
                                        <a:rPr lang="en-US" sz="1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𝑋</m:t>
                                      </m:r>
                                      <m:r>
                                        <a:rPr lang="en-US" sz="1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/</m:t>
                                      </m:r>
                                      <m:r>
                                        <a:rPr lang="en-US" sz="1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</m:d>
                                </m:e>
                              </m:func>
                            </m:e>
                          </m:d>
                          <m:r>
                            <a:rPr lang="en-US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f>
                            <m:fPr>
                              <m:ctrlPr>
                                <a:rPr lang="en-US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2.75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en-US" sz="1800" b="0" dirty="0"/>
              </a:p>
              <a:p>
                <a:r>
                  <a:rPr lang="en-US" sz="1800" b="0" i="1" dirty="0">
                    <a:latin typeface="Cambria Math" panose="02040503050406030204" pitchFamily="18" charset="0"/>
                  </a:rPr>
                  <a:t>        =</a:t>
                </a:r>
                <a:r>
                  <a:rPr lang="en-US" sz="1800" b="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6%×</m:t>
                    </m:r>
                    <m:func>
                      <m:funcPr>
                        <m:ctrlPr>
                          <a:rPr lang="en-US" sz="1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18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1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func>
                              <m:funcPr>
                                <m:ctrlPr>
                                  <a:rPr lang="en-US" sz="1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sSup>
                                  <m:sSupPr>
                                    <m:ctrlPr>
                                      <a:rPr lang="en-US" sz="1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1800" b="0" i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tan</m:t>
                                    </m:r>
                                  </m:e>
                                  <m:sup>
                                    <m:r>
                                      <a:rPr lang="en-US" sz="1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−1</m:t>
                                    </m:r>
                                  </m:sup>
                                </m:sSup>
                              </m:fName>
                              <m:e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</m:func>
                          </m:e>
                        </m:d>
                        <m:r>
                          <a:rPr lang="en-US" sz="1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×4</m:t>
                        </m:r>
                      </m:e>
                    </m:func>
                  </m:oMath>
                </a14:m>
                <a:endParaRPr lang="en-US" sz="1800" b="0" i="1" dirty="0">
                  <a:latin typeface="Cambria Math" panose="02040503050406030204" pitchFamily="18" charset="0"/>
                </a:endParaRPr>
              </a:p>
              <a:p>
                <a:r>
                  <a:rPr lang="en-US" sz="1800" b="0" dirty="0">
                    <a:ea typeface="Cambria Math" panose="02040503050406030204" pitchFamily="18" charset="0"/>
                  </a:rPr>
                  <a:t>      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=0.023881 </m:t>
                    </m:r>
                    <m:r>
                      <a:rPr lang="en-US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𝑝</m:t>
                    </m:r>
                    <m:r>
                      <a:rPr lang="en-US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𝑢</m:t>
                    </m:r>
                  </m:oMath>
                </a14:m>
                <a:r>
                  <a:rPr lang="en-US" sz="1800" b="0" dirty="0"/>
                  <a:t>.</a:t>
                </a: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A25A59DA-E636-4986-A01A-3436CFEDBF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7735" y="1150376"/>
                <a:ext cx="4151465" cy="3099823"/>
              </a:xfrm>
              <a:prstGeom prst="rect">
                <a:avLst/>
              </a:prstGeom>
              <a:blipFill rotWithShape="0">
                <a:blip r:embed="rId2"/>
                <a:stretch>
                  <a:fillRect b="-1373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02356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A70AD8A-F6E2-4065-8320-21BB9CA2A8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Equivalent impedance example cont’d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96F0813A-B564-463F-AAE1-62154A76E8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2FC06097-05C3-45F4-9A5F-9219250A58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7110" y="1004363"/>
            <a:ext cx="4616345" cy="4972231"/>
          </a:xfrm>
          <a:prstGeom prst="rect">
            <a:avLst/>
          </a:prstGeom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xmlns="" id="{0937AFD7-763E-4236-9C26-BEE14C624CF0}"/>
              </a:ext>
            </a:extLst>
          </p:cNvPr>
          <p:cNvSpPr/>
          <p:nvPr/>
        </p:nvSpPr>
        <p:spPr>
          <a:xfrm>
            <a:off x="3794301" y="1232963"/>
            <a:ext cx="2450457" cy="983513"/>
          </a:xfrm>
          <a:prstGeom prst="round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F627F895-B93A-4138-A06D-45DA9F2B6D48}"/>
              </a:ext>
            </a:extLst>
          </p:cNvPr>
          <p:cNvSpPr/>
          <p:nvPr/>
        </p:nvSpPr>
        <p:spPr>
          <a:xfrm>
            <a:off x="3816272" y="2438041"/>
            <a:ext cx="2450457" cy="983513"/>
          </a:xfrm>
          <a:prstGeom prst="round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xmlns="" id="{C9FF0781-E49F-4020-A51D-72AD4EE3DE63}"/>
              </a:ext>
            </a:extLst>
          </p:cNvPr>
          <p:cNvSpPr/>
          <p:nvPr/>
        </p:nvSpPr>
        <p:spPr>
          <a:xfrm>
            <a:off x="3816272" y="3665047"/>
            <a:ext cx="2450457" cy="983513"/>
          </a:xfrm>
          <a:prstGeom prst="round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xmlns="" id="{B7F61AD3-1830-4732-9FEF-4A9C38E3F28C}"/>
              </a:ext>
            </a:extLst>
          </p:cNvPr>
          <p:cNvSpPr/>
          <p:nvPr/>
        </p:nvSpPr>
        <p:spPr>
          <a:xfrm>
            <a:off x="3816272" y="4870124"/>
            <a:ext cx="2450457" cy="983513"/>
          </a:xfrm>
          <a:prstGeom prst="round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xmlns="" id="{94C38C60-E7CC-4E6A-9545-5814EAF8A42C}"/>
              </a:ext>
            </a:extLst>
          </p:cNvPr>
          <p:cNvSpPr/>
          <p:nvPr/>
        </p:nvSpPr>
        <p:spPr>
          <a:xfrm>
            <a:off x="2724600" y="1174750"/>
            <a:ext cx="3623057" cy="1097988"/>
          </a:xfrm>
          <a:prstGeom prst="roundRect">
            <a:avLst/>
          </a:prstGeom>
          <a:noFill/>
          <a:ln>
            <a:solidFill>
              <a:schemeClr val="accent5">
                <a:lumMod val="40000"/>
                <a:lumOff val="6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xmlns="" id="{9F581D73-7A82-4706-A5F2-8C0FBA7A7962}"/>
                  </a:ext>
                </a:extLst>
              </p:cNvPr>
              <p:cNvSpPr txBox="1"/>
              <p:nvPr/>
            </p:nvSpPr>
            <p:spPr>
              <a:xfrm>
                <a:off x="6469918" y="1286024"/>
                <a:ext cx="2450457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𝑋𝐹</m:t>
                          </m:r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𝑀𝑜𝑑𝑢𝑙𝑒</m:t>
                          </m:r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9F581D73-7A82-4706-A5F2-8C0FBA7A79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9918" y="1286024"/>
                <a:ext cx="2450457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xmlns="" id="{49A4F15D-7254-4D31-BDFE-9B2BF210F341}"/>
              </a:ext>
            </a:extLst>
          </p:cNvPr>
          <p:cNvSpPr/>
          <p:nvPr/>
        </p:nvSpPr>
        <p:spPr>
          <a:xfrm>
            <a:off x="2724600" y="2392490"/>
            <a:ext cx="3623057" cy="1097988"/>
          </a:xfrm>
          <a:prstGeom prst="roundRect">
            <a:avLst/>
          </a:prstGeom>
          <a:noFill/>
          <a:ln>
            <a:solidFill>
              <a:schemeClr val="accent5">
                <a:lumMod val="40000"/>
                <a:lumOff val="6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xmlns="" id="{58DDF5A2-744A-467C-8292-73D1A5217866}"/>
              </a:ext>
            </a:extLst>
          </p:cNvPr>
          <p:cNvSpPr/>
          <p:nvPr/>
        </p:nvSpPr>
        <p:spPr>
          <a:xfrm>
            <a:off x="2724600" y="3607809"/>
            <a:ext cx="3623057" cy="1097988"/>
          </a:xfrm>
          <a:prstGeom prst="roundRect">
            <a:avLst/>
          </a:prstGeom>
          <a:noFill/>
          <a:ln>
            <a:solidFill>
              <a:schemeClr val="accent5">
                <a:lumMod val="40000"/>
                <a:lumOff val="6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xmlns="" id="{501B9EB8-9A2E-43B1-B3DB-C5C6D905A2B0}"/>
              </a:ext>
            </a:extLst>
          </p:cNvPr>
          <p:cNvSpPr/>
          <p:nvPr/>
        </p:nvSpPr>
        <p:spPr>
          <a:xfrm>
            <a:off x="2724600" y="4823128"/>
            <a:ext cx="3623057" cy="1097988"/>
          </a:xfrm>
          <a:prstGeom prst="roundRect">
            <a:avLst/>
          </a:prstGeom>
          <a:noFill/>
          <a:ln>
            <a:solidFill>
              <a:schemeClr val="accent5">
                <a:lumMod val="40000"/>
                <a:lumOff val="6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xmlns="" id="{FA070F37-86F9-4C69-9FAA-65147DF386A6}"/>
                  </a:ext>
                </a:extLst>
              </p:cNvPr>
              <p:cNvSpPr txBox="1"/>
              <p:nvPr/>
            </p:nvSpPr>
            <p:spPr>
              <a:xfrm>
                <a:off x="6471499" y="2513030"/>
                <a:ext cx="2450457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𝑋𝐹</m:t>
                          </m:r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𝑀𝑜𝑑𝑢𝑙𝑒</m:t>
                          </m:r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FA070F37-86F9-4C69-9FAA-65147DF386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1499" y="2513030"/>
                <a:ext cx="2450457" cy="369332"/>
              </a:xfrm>
              <a:prstGeom prst="rect">
                <a:avLst/>
              </a:prstGeom>
              <a:blipFill>
                <a:blip r:embed="rId4"/>
                <a:stretch>
                  <a:fillRect b="-16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xmlns="" id="{026BF854-8CA3-43C8-BEDE-5B3A20766379}"/>
                  </a:ext>
                </a:extLst>
              </p:cNvPr>
              <p:cNvSpPr txBox="1"/>
              <p:nvPr/>
            </p:nvSpPr>
            <p:spPr>
              <a:xfrm>
                <a:off x="6450554" y="3696060"/>
                <a:ext cx="2450457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𝑋𝐹</m:t>
                          </m:r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𝑀𝑜𝑑𝑢𝑙𝑒</m:t>
                          </m:r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026BF854-8CA3-43C8-BEDE-5B3A207663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0554" y="3696060"/>
                <a:ext cx="2450457" cy="369332"/>
              </a:xfrm>
              <a:prstGeom prst="rect">
                <a:avLst/>
              </a:prstGeom>
              <a:blipFill>
                <a:blip r:embed="rId5"/>
                <a:stretch>
                  <a:fillRect b="-16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xmlns="" id="{820B21DD-D7FE-4DB7-B946-B7D2F9BCD859}"/>
                  </a:ext>
                </a:extLst>
              </p:cNvPr>
              <p:cNvSpPr txBox="1"/>
              <p:nvPr/>
            </p:nvSpPr>
            <p:spPr>
              <a:xfrm>
                <a:off x="6469917" y="4870124"/>
                <a:ext cx="2450457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𝑋𝐹</m:t>
                          </m:r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𝑀𝑜𝑑𝑢𝑙𝑒</m:t>
                          </m:r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820B21DD-D7FE-4DB7-B946-B7D2F9BCD8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9917" y="4870124"/>
                <a:ext cx="2450457" cy="369332"/>
              </a:xfrm>
              <a:prstGeom prst="rect">
                <a:avLst/>
              </a:prstGeom>
              <a:blipFill>
                <a:blip r:embed="rId6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xmlns="" id="{E83CEB0E-5D25-47B3-ACA6-32C756E84810}"/>
                  </a:ext>
                </a:extLst>
              </p:cNvPr>
              <p:cNvSpPr txBox="1"/>
              <p:nvPr/>
            </p:nvSpPr>
            <p:spPr>
              <a:xfrm>
                <a:off x="6610809" y="1616173"/>
                <a:ext cx="362305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1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0.08+0.023881=0.103881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𝑢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sz="14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1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4.08+0.23881=4.31881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𝑢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sz="1400" i="1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83CEB0E-5D25-47B3-ACA6-32C756E848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0809" y="1616173"/>
                <a:ext cx="3623057" cy="523220"/>
              </a:xfrm>
              <a:prstGeom prst="rect">
                <a:avLst/>
              </a:prstGeom>
              <a:blipFill>
                <a:blip r:embed="rId7"/>
                <a:stretch>
                  <a:fillRect b="-11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xmlns="" id="{38DE639D-D308-408E-9BB9-E4BDB5294F0E}"/>
                  </a:ext>
                </a:extLst>
              </p:cNvPr>
              <p:cNvSpPr txBox="1"/>
              <p:nvPr/>
            </p:nvSpPr>
            <p:spPr>
              <a:xfrm>
                <a:off x="6610808" y="2867927"/>
                <a:ext cx="362305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1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0.08+0.023881=0.103881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𝑢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sz="14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1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4.08+0.23881=4.31881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𝑢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sz="1400" i="1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8DE639D-D308-408E-9BB9-E4BDB5294F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0808" y="2867927"/>
                <a:ext cx="3623057" cy="523220"/>
              </a:xfrm>
              <a:prstGeom prst="rect">
                <a:avLst/>
              </a:prstGeom>
              <a:blipFill>
                <a:blip r:embed="rId7"/>
                <a:stretch>
                  <a:fillRect b="-11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xmlns="" id="{EF74FF44-E48A-4671-B3A6-5CAB7F66EC0E}"/>
                  </a:ext>
                </a:extLst>
              </p:cNvPr>
              <p:cNvSpPr txBox="1"/>
              <p:nvPr/>
            </p:nvSpPr>
            <p:spPr>
              <a:xfrm>
                <a:off x="6610808" y="4066196"/>
                <a:ext cx="362305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1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0.08+0.023881=0.103881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𝑢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sz="14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1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4.08+0.23881=4.31881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𝑢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sz="1400" i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F74FF44-E48A-4671-B3A6-5CAB7F66EC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0808" y="4066196"/>
                <a:ext cx="3623057" cy="523220"/>
              </a:xfrm>
              <a:prstGeom prst="rect">
                <a:avLst/>
              </a:prstGeom>
              <a:blipFill>
                <a:blip r:embed="rId7"/>
                <a:stretch>
                  <a:fillRect b="-11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xmlns="" id="{E8806331-E19E-44B2-A307-C560D04F1E07}"/>
                  </a:ext>
                </a:extLst>
              </p:cNvPr>
              <p:cNvSpPr txBox="1"/>
              <p:nvPr/>
            </p:nvSpPr>
            <p:spPr>
              <a:xfrm>
                <a:off x="6610808" y="5258554"/>
                <a:ext cx="362305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1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0.08+0.023881=0.103881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𝑢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sz="14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1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4.08+0.23881=4.31881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𝑢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sz="1400" i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8806331-E19E-44B2-A307-C560D04F1E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0808" y="5258554"/>
                <a:ext cx="3623057" cy="523220"/>
              </a:xfrm>
              <a:prstGeom prst="rect">
                <a:avLst/>
              </a:prstGeom>
              <a:blipFill>
                <a:blip r:embed="rId8"/>
                <a:stretch>
                  <a:fillRect b="-23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405484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A70AD8A-F6E2-4065-8320-21BB9CA2A8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Equivalent impedance example cont’d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96F0813A-B564-463F-AAE1-62154A76E8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2FC06097-05C3-45F4-9A5F-9219250A58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7110" y="1004363"/>
            <a:ext cx="4616345" cy="4972231"/>
          </a:xfrm>
          <a:prstGeom prst="rect">
            <a:avLst/>
          </a:prstGeom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xmlns="" id="{0937AFD7-763E-4236-9C26-BEE14C624CF0}"/>
              </a:ext>
            </a:extLst>
          </p:cNvPr>
          <p:cNvSpPr/>
          <p:nvPr/>
        </p:nvSpPr>
        <p:spPr>
          <a:xfrm>
            <a:off x="3794301" y="1232963"/>
            <a:ext cx="2450457" cy="983513"/>
          </a:xfrm>
          <a:prstGeom prst="round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F627F895-B93A-4138-A06D-45DA9F2B6D48}"/>
              </a:ext>
            </a:extLst>
          </p:cNvPr>
          <p:cNvSpPr/>
          <p:nvPr/>
        </p:nvSpPr>
        <p:spPr>
          <a:xfrm>
            <a:off x="3816272" y="2438041"/>
            <a:ext cx="2450457" cy="983513"/>
          </a:xfrm>
          <a:prstGeom prst="round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xmlns="" id="{C9FF0781-E49F-4020-A51D-72AD4EE3DE63}"/>
              </a:ext>
            </a:extLst>
          </p:cNvPr>
          <p:cNvSpPr/>
          <p:nvPr/>
        </p:nvSpPr>
        <p:spPr>
          <a:xfrm>
            <a:off x="3816272" y="3665047"/>
            <a:ext cx="2450457" cy="983513"/>
          </a:xfrm>
          <a:prstGeom prst="round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xmlns="" id="{B7F61AD3-1830-4732-9FEF-4A9C38E3F28C}"/>
              </a:ext>
            </a:extLst>
          </p:cNvPr>
          <p:cNvSpPr/>
          <p:nvPr/>
        </p:nvSpPr>
        <p:spPr>
          <a:xfrm>
            <a:off x="3816272" y="4870124"/>
            <a:ext cx="2450457" cy="983513"/>
          </a:xfrm>
          <a:prstGeom prst="round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xmlns="" id="{94C38C60-E7CC-4E6A-9545-5814EAF8A42C}"/>
              </a:ext>
            </a:extLst>
          </p:cNvPr>
          <p:cNvSpPr/>
          <p:nvPr/>
        </p:nvSpPr>
        <p:spPr>
          <a:xfrm>
            <a:off x="2724600" y="1174750"/>
            <a:ext cx="3623057" cy="1097988"/>
          </a:xfrm>
          <a:prstGeom prst="roundRect">
            <a:avLst/>
          </a:prstGeom>
          <a:noFill/>
          <a:ln>
            <a:solidFill>
              <a:schemeClr val="accent5">
                <a:lumMod val="40000"/>
                <a:lumOff val="6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xmlns="" id="{49A4F15D-7254-4D31-BDFE-9B2BF210F341}"/>
              </a:ext>
            </a:extLst>
          </p:cNvPr>
          <p:cNvSpPr/>
          <p:nvPr/>
        </p:nvSpPr>
        <p:spPr>
          <a:xfrm>
            <a:off x="2724600" y="2392490"/>
            <a:ext cx="3623057" cy="1097988"/>
          </a:xfrm>
          <a:prstGeom prst="roundRect">
            <a:avLst/>
          </a:prstGeom>
          <a:noFill/>
          <a:ln>
            <a:solidFill>
              <a:schemeClr val="accent5">
                <a:lumMod val="40000"/>
                <a:lumOff val="6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xmlns="" id="{58DDF5A2-744A-467C-8292-73D1A5217866}"/>
              </a:ext>
            </a:extLst>
          </p:cNvPr>
          <p:cNvSpPr/>
          <p:nvPr/>
        </p:nvSpPr>
        <p:spPr>
          <a:xfrm>
            <a:off x="2724600" y="3607809"/>
            <a:ext cx="3623057" cy="1097988"/>
          </a:xfrm>
          <a:prstGeom prst="roundRect">
            <a:avLst/>
          </a:prstGeom>
          <a:noFill/>
          <a:ln>
            <a:solidFill>
              <a:schemeClr val="accent5">
                <a:lumMod val="40000"/>
                <a:lumOff val="6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xmlns="" id="{501B9EB8-9A2E-43B1-B3DB-C5C6D905A2B0}"/>
              </a:ext>
            </a:extLst>
          </p:cNvPr>
          <p:cNvSpPr/>
          <p:nvPr/>
        </p:nvSpPr>
        <p:spPr>
          <a:xfrm>
            <a:off x="2724600" y="4823128"/>
            <a:ext cx="3623057" cy="1097988"/>
          </a:xfrm>
          <a:prstGeom prst="roundRect">
            <a:avLst/>
          </a:prstGeom>
          <a:noFill/>
          <a:ln>
            <a:solidFill>
              <a:schemeClr val="accent5">
                <a:lumMod val="40000"/>
                <a:lumOff val="6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xmlns="" id="{05B2BF4B-6378-43BE-BDCC-ABC3D7845178}"/>
              </a:ext>
            </a:extLst>
          </p:cNvPr>
          <p:cNvSpPr/>
          <p:nvPr/>
        </p:nvSpPr>
        <p:spPr>
          <a:xfrm>
            <a:off x="2624665" y="881406"/>
            <a:ext cx="3825890" cy="5380057"/>
          </a:xfrm>
          <a:prstGeom prst="roundRect">
            <a:avLst/>
          </a:prstGeom>
          <a:noFill/>
          <a:ln>
            <a:solidFill>
              <a:schemeClr val="accent3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xmlns="" id="{221C97F4-01D4-4697-8CAA-67C1239A0072}"/>
                  </a:ext>
                </a:extLst>
              </p:cNvPr>
              <p:cNvSpPr txBox="1"/>
              <p:nvPr/>
            </p:nvSpPr>
            <p:spPr>
              <a:xfrm>
                <a:off x="7241010" y="1410669"/>
                <a:ext cx="4391666" cy="439428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𝑒𝑞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∥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∥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∥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  <a:p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𝑒𝑞𝑢𝑖𝑣𝑎𝑙𝑒𝑛𝑡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den>
                          </m:f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den>
                          </m:f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den>
                          </m:f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den>
                          </m:f>
                        </m:den>
                      </m:f>
                    </m:oMath>
                  </m:oMathPara>
                </a14:m>
                <a:endParaRPr lang="en-US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                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0.103881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b="0" dirty="0"/>
              </a:p>
              <a:p>
                <a:r>
                  <a:rPr lang="en-US" b="0" dirty="0"/>
                  <a:t>         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=0.02597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𝑒𝑞𝑢𝑖𝑣𝑎𝑙𝑒𝑛𝑡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den>
                          </m:f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den>
                          </m:f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den>
                          </m:f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den>
                          </m:f>
                        </m:den>
                      </m:f>
                    </m:oMath>
                  </m:oMathPara>
                </a14:m>
                <a:endParaRPr lang="en-US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                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4.31881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b="0" dirty="0"/>
              </a:p>
              <a:p>
                <a:r>
                  <a:rPr lang="en-US" b="0" dirty="0"/>
                  <a:t>         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=1.0797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221C97F4-01D4-4697-8CAA-67C1239A00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1010" y="1410669"/>
                <a:ext cx="4391666" cy="439428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76403370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3014</TotalTime>
  <Words>304</Words>
  <Application>Microsoft Office PowerPoint</Application>
  <PresentationFormat>Widescreen</PresentationFormat>
  <Paragraphs>122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Cambria Math</vt:lpstr>
      <vt:lpstr>1_Custom Design</vt:lpstr>
      <vt:lpstr>1_Office Theme</vt:lpstr>
      <vt:lpstr>PowerPoint Presentation</vt:lpstr>
      <vt:lpstr>Simplest model</vt:lpstr>
      <vt:lpstr>RARF – sample RARF Planning Gen Data</vt:lpstr>
      <vt:lpstr>Impedance modeling issue</vt:lpstr>
      <vt:lpstr>Impedance modeling issue cont’d</vt:lpstr>
      <vt:lpstr>Equivalent impedance example</vt:lpstr>
      <vt:lpstr>Equivalent impedance example cont’d</vt:lpstr>
      <vt:lpstr>Equivalent impedance example cont’d</vt:lpstr>
      <vt:lpstr>Equivalent impedance example cont’d</vt:lpstr>
      <vt:lpstr>Q &amp; A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Nissankala, Greeshma</dc:creator>
  <cp:lastModifiedBy>Ngai, Chris</cp:lastModifiedBy>
  <cp:revision>111</cp:revision>
  <cp:lastPrinted>2019-10-04T20:38:56Z</cp:lastPrinted>
  <dcterms:created xsi:type="dcterms:W3CDTF">2019-10-03T16:51:23Z</dcterms:created>
  <dcterms:modified xsi:type="dcterms:W3CDTF">2020-09-02T20:33:26Z</dcterms:modified>
</cp:coreProperties>
</file>