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September 10, </a:t>
            </a:r>
            <a:r>
              <a:rPr lang="en-US" dirty="0" smtClean="0"/>
              <a:t>2020 -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r>
              <a:rPr lang="en-US" sz="2000" dirty="0" smtClean="0">
                <a:solidFill>
                  <a:schemeClr val="tx1"/>
                </a:solidFill>
              </a:rPr>
              <a:t>Votes on NPRRs related to the Battery Energy Storage Task Force (BESTF) or Real-Time Co-optimization Task Force (RTCTF), which should be tabled at PRS to allow for continued review/discussions at those Task Forces</a:t>
            </a: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September 10, </a:t>
            </a:r>
            <a:r>
              <a:rPr lang="en-US" dirty="0" smtClean="0"/>
              <a:t>2020 – Combined Ballot</a:t>
            </a:r>
            <a:endParaRPr lang="en-US" dirty="0"/>
          </a:p>
        </p:txBody>
      </p:sp>
      <p:sp>
        <p:nvSpPr>
          <p:cNvPr id="6" name="Content Placeholder 5"/>
          <p:cNvSpPr>
            <a:spLocks noGrp="1"/>
          </p:cNvSpPr>
          <p:nvPr>
            <p:ph idx="1"/>
          </p:nvPr>
        </p:nvSpPr>
        <p:spPr>
          <a:xfrm>
            <a:off x="76200" y="685800"/>
            <a:ext cx="12115800" cy="4976022"/>
          </a:xfrm>
        </p:spPr>
        <p:txBody>
          <a:bodyPr/>
          <a:lstStyle/>
          <a:p>
            <a:pPr lvl="0"/>
            <a:r>
              <a:rPr lang="en-US" sz="2000" dirty="0" smtClean="0">
                <a:solidFill>
                  <a:schemeClr val="tx1"/>
                </a:solidFill>
              </a:rPr>
              <a:t>To </a:t>
            </a:r>
            <a:r>
              <a:rPr lang="en-US" sz="2000" dirty="0">
                <a:solidFill>
                  <a:schemeClr val="tx1"/>
                </a:solidFill>
              </a:rPr>
              <a:t>grant </a:t>
            </a:r>
            <a:r>
              <a:rPr lang="en-US" sz="2000" b="1" dirty="0">
                <a:solidFill>
                  <a:schemeClr val="tx1"/>
                </a:solidFill>
              </a:rPr>
              <a:t>SCR811</a:t>
            </a:r>
            <a:r>
              <a:rPr lang="en-US" sz="2000" dirty="0">
                <a:solidFill>
                  <a:schemeClr val="tx1"/>
                </a:solidFill>
              </a:rPr>
              <a:t> Urgent status; to recommend approval of SCR811 as submitted; and to forward to TAC with a recommended priority of X and rank of Y (WMS and ROS endorsed, need to discuss p/r with PRS)</a:t>
            </a:r>
          </a:p>
          <a:p>
            <a:pPr lvl="0"/>
            <a:r>
              <a:rPr lang="en-US" sz="2000" dirty="0">
                <a:solidFill>
                  <a:schemeClr val="tx1"/>
                </a:solidFill>
              </a:rPr>
              <a:t>To endorse and forward to TAC the 8/13/20 PRS Report and Revised Impact Analysis for </a:t>
            </a:r>
            <a:r>
              <a:rPr lang="en-US" sz="2000" b="1" dirty="0">
                <a:solidFill>
                  <a:schemeClr val="tx1"/>
                </a:solidFill>
              </a:rPr>
              <a:t>NPRR999</a:t>
            </a:r>
            <a:endParaRPr lang="en-US" sz="2000" dirty="0">
              <a:solidFill>
                <a:schemeClr val="tx1"/>
              </a:solidFill>
            </a:endParaRPr>
          </a:p>
          <a:p>
            <a:pPr lvl="0"/>
            <a:r>
              <a:rPr lang="en-US" sz="2000" dirty="0">
                <a:solidFill>
                  <a:schemeClr val="tx1"/>
                </a:solidFill>
              </a:rPr>
              <a:t>To endorse and forward to TAC the 8/13/20 PRS Report and Impact Analysis for </a:t>
            </a:r>
            <a:r>
              <a:rPr lang="en-US" sz="2000" b="1" dirty="0">
                <a:solidFill>
                  <a:schemeClr val="tx1"/>
                </a:solidFill>
              </a:rPr>
              <a:t>NPRR1025</a:t>
            </a:r>
            <a:r>
              <a:rPr lang="en-US" sz="2000" dirty="0">
                <a:solidFill>
                  <a:schemeClr val="tx1"/>
                </a:solidFill>
              </a:rPr>
              <a:t> with a recommended priority of 2020 and rank of 3015</a:t>
            </a:r>
          </a:p>
          <a:p>
            <a:pPr lvl="0"/>
            <a:r>
              <a:rPr lang="en-US" sz="2000" dirty="0">
                <a:solidFill>
                  <a:schemeClr val="tx1"/>
                </a:solidFill>
              </a:rPr>
              <a:t>To endorse and forward to TAC the 8/13/20 PRS Report and Impact Analysis for </a:t>
            </a:r>
            <a:r>
              <a:rPr lang="en-US" sz="2000" b="1" dirty="0">
                <a:solidFill>
                  <a:schemeClr val="tx1"/>
                </a:solidFill>
              </a:rPr>
              <a:t>NPRR1033</a:t>
            </a:r>
            <a:endParaRPr lang="en-US" sz="2000" dirty="0">
              <a:solidFill>
                <a:schemeClr val="tx1"/>
              </a:solidFill>
            </a:endParaRPr>
          </a:p>
          <a:p>
            <a:pPr lvl="0"/>
            <a:r>
              <a:rPr lang="en-US" sz="2000" dirty="0">
                <a:solidFill>
                  <a:schemeClr val="tx1"/>
                </a:solidFill>
              </a:rPr>
              <a:t>To endorse and forward to TAC the 8/13/20 PRS Report and Impact Analysis for </a:t>
            </a:r>
            <a:r>
              <a:rPr lang="en-US" sz="2000" b="1" dirty="0">
                <a:solidFill>
                  <a:schemeClr val="tx1"/>
                </a:solidFill>
              </a:rPr>
              <a:t>NPRR1035</a:t>
            </a:r>
            <a:r>
              <a:rPr lang="en-US" sz="2000" dirty="0">
                <a:solidFill>
                  <a:schemeClr val="tx1"/>
                </a:solidFill>
              </a:rPr>
              <a:t> with a recommended effective date of upon ERCOT Board approval for Section 1.3.1.1 and upon system implementation for Section 1.3.3 with a recommended priority of 2021 and rank of 3230</a:t>
            </a:r>
          </a:p>
          <a:p>
            <a:pPr lvl="0"/>
            <a:r>
              <a:rPr lang="en-US" sz="2000" dirty="0">
                <a:solidFill>
                  <a:schemeClr val="tx1"/>
                </a:solidFill>
              </a:rPr>
              <a:t>To endorse and forward to TAC the 8/13/20 PRS Report and Impact Analysis for </a:t>
            </a:r>
            <a:r>
              <a:rPr lang="en-US" sz="2000" b="1" dirty="0">
                <a:solidFill>
                  <a:schemeClr val="tx1"/>
                </a:solidFill>
              </a:rPr>
              <a:t>NPRR1036</a:t>
            </a:r>
            <a:endParaRPr lang="en-US" sz="2000" dirty="0">
              <a:solidFill>
                <a:schemeClr val="tx1"/>
              </a:solidFill>
            </a:endParaRPr>
          </a:p>
          <a:p>
            <a:pPr lvl="0"/>
            <a:r>
              <a:rPr lang="en-US" sz="2000" dirty="0">
                <a:solidFill>
                  <a:schemeClr val="tx1"/>
                </a:solidFill>
              </a:rPr>
              <a:t>To endorse and forward to TAC the 8/13/20 PRS Report and Impact Analysis for </a:t>
            </a:r>
            <a:r>
              <a:rPr lang="en-US" sz="2000" b="1" dirty="0">
                <a:solidFill>
                  <a:schemeClr val="tx1"/>
                </a:solidFill>
              </a:rPr>
              <a:t>NPRR1037</a:t>
            </a:r>
            <a:endParaRPr lang="en-US" sz="2000" dirty="0">
              <a:solidFill>
                <a:schemeClr val="tx1"/>
              </a:solidFill>
            </a:endParaRPr>
          </a:p>
          <a:p>
            <a:pPr lvl="0"/>
            <a:r>
              <a:rPr lang="en-US" sz="2000" dirty="0">
                <a:solidFill>
                  <a:schemeClr val="tx1"/>
                </a:solidFill>
              </a:rPr>
              <a:t>To recommend approval of </a:t>
            </a:r>
            <a:r>
              <a:rPr lang="en-US" sz="2000" b="1" dirty="0">
                <a:solidFill>
                  <a:schemeClr val="tx1"/>
                </a:solidFill>
              </a:rPr>
              <a:t>NPRR1001</a:t>
            </a:r>
            <a:r>
              <a:rPr lang="en-US" sz="2000" dirty="0">
                <a:solidFill>
                  <a:schemeClr val="tx1"/>
                </a:solidFill>
              </a:rPr>
              <a:t> as amended by the 9/2/20 ERCOT Comments (ROS endorsed)</a:t>
            </a:r>
          </a:p>
          <a:p>
            <a:pPr lvl="0"/>
            <a:r>
              <a:rPr lang="en-US" sz="2000" dirty="0">
                <a:solidFill>
                  <a:schemeClr val="tx1"/>
                </a:solidFill>
              </a:rPr>
              <a:t>To recommend approval of </a:t>
            </a:r>
            <a:r>
              <a:rPr lang="en-US" sz="2000" b="1" dirty="0">
                <a:solidFill>
                  <a:schemeClr val="tx1"/>
                </a:solidFill>
              </a:rPr>
              <a:t>NPRR1005</a:t>
            </a:r>
            <a:r>
              <a:rPr lang="en-US" sz="2000" dirty="0">
                <a:solidFill>
                  <a:schemeClr val="tx1"/>
                </a:solidFill>
              </a:rPr>
              <a:t> as submitted (ROS recommended approval of related NOGRR/RRGRR)</a:t>
            </a:r>
          </a:p>
          <a:p>
            <a:pPr lvl="0"/>
            <a:r>
              <a:rPr lang="en-US" sz="2000" dirty="0">
                <a:solidFill>
                  <a:schemeClr val="tx1"/>
                </a:solidFill>
              </a:rPr>
              <a:t>To recommend approval of </a:t>
            </a:r>
            <a:r>
              <a:rPr lang="en-US" sz="2000" b="1" dirty="0">
                <a:solidFill>
                  <a:schemeClr val="tx1"/>
                </a:solidFill>
              </a:rPr>
              <a:t>NPRR1028</a:t>
            </a:r>
            <a:r>
              <a:rPr lang="en-US" sz="2000" dirty="0">
                <a:solidFill>
                  <a:schemeClr val="tx1"/>
                </a:solidFill>
              </a:rPr>
              <a:t> as amended by the 8/14/20 ERCOT Comments (WMS endorsed)</a:t>
            </a:r>
          </a:p>
          <a:p>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elements/1.1/"/>
    <ds:schemaRef ds:uri="c34af464-7aa1-4edd-9be4-83dffc1cb926"/>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659</TotalTime>
  <Words>461</Words>
  <Application>Microsoft Office PowerPoint</Application>
  <PresentationFormat>Widescreen</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September 10, 2020 - Proposed Combined Ballot Methodology</vt:lpstr>
      <vt:lpstr>PRS – September 10, 2020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EMRE</cp:lastModifiedBy>
  <cp:revision>83</cp:revision>
  <cp:lastPrinted>2016-01-21T20:53:15Z</cp:lastPrinted>
  <dcterms:created xsi:type="dcterms:W3CDTF">2016-01-21T15:20:31Z</dcterms:created>
  <dcterms:modified xsi:type="dcterms:W3CDTF">2020-09-09T18:58:51Z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