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0"/>
  </p:notesMasterIdLst>
  <p:handoutMasterIdLst>
    <p:handoutMasterId r:id="rId11"/>
  </p:handoutMasterIdLst>
  <p:sldIdLst>
    <p:sldId id="260" r:id="rId7"/>
    <p:sldId id="271" r:id="rId8"/>
    <p:sldId id="257" r:id="rId9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B6770"/>
    <a:srgbClr val="685BC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6451" autoAdjust="0"/>
  </p:normalViewPr>
  <p:slideViewPr>
    <p:cSldViewPr showGuides="1">
      <p:cViewPr varScale="1">
        <p:scale>
          <a:sx n="124" d="100"/>
          <a:sy n="124" d="100"/>
        </p:scale>
        <p:origin x="1224" y="10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handoutMaster" Target="handoutMasters/handoutMaster1.xml"/><Relationship Id="rId5" Type="http://schemas.openxmlformats.org/officeDocument/2006/relationships/slideMaster" Target="slideMasters/slideMaster2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9/9/2020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9/9/2020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91696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Footer text goes here.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dirty="0" smtClean="0"/>
              <a:t>Footer text goes here.</a:t>
            </a:r>
            <a:endParaRPr lang="en-US" dirty="0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2667000"/>
            <a:ext cx="41148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Market Update</a:t>
            </a:r>
            <a:endParaRPr lang="en-US" b="1" dirty="0"/>
          </a:p>
          <a:p>
            <a:r>
              <a:rPr lang="en-US" b="1" dirty="0" smtClean="0"/>
              <a:t>Wholesale Market Working Group</a:t>
            </a:r>
          </a:p>
          <a:p>
            <a:endParaRPr lang="en-US" dirty="0"/>
          </a:p>
          <a:p>
            <a:r>
              <a:rPr lang="en-US" dirty="0" smtClean="0"/>
              <a:t>Market Analysis &amp; Validation</a:t>
            </a:r>
            <a:endParaRPr lang="en-US" dirty="0"/>
          </a:p>
          <a:p>
            <a:r>
              <a:rPr lang="en-US" dirty="0" smtClean="0"/>
              <a:t>9/21/2020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altLang="en-US" sz="2400" dirty="0"/>
              <a:t>Supplemental Ancillary Services Market (SASM) </a:t>
            </a:r>
            <a:r>
              <a:rPr lang="en-US" altLang="en-US" sz="2400" dirty="0" smtClean="0"/>
              <a:t>Update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7304808"/>
              </p:ext>
            </p:extLst>
          </p:nvPr>
        </p:nvGraphicFramePr>
        <p:xfrm>
          <a:off x="274320" y="1143000"/>
          <a:ext cx="8553649" cy="1097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06830"/>
                <a:gridCol w="704850"/>
                <a:gridCol w="655518"/>
                <a:gridCol w="1973580"/>
                <a:gridCol w="723702"/>
                <a:gridCol w="846216"/>
                <a:gridCol w="1143000"/>
                <a:gridCol w="1199953"/>
              </a:tblGrid>
              <a:tr h="36576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SASM ID</a:t>
                      </a: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AS Type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# Hours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AS Procurement Hours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Req Qty</a:t>
                      </a:r>
                      <a:b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(MWh)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Award Qty</a:t>
                      </a:r>
                      <a:b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(MWh)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Insufficiency</a:t>
                      </a:r>
                      <a:b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(MWh)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MCPC ($/MWh)</a:t>
                      </a:r>
                    </a:p>
                  </a:txBody>
                  <a:tcPr marL="9525" marR="9525" marT="9525" marB="0" anchor="ctr"/>
                </a:tc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8/30/2020 20:10</a:t>
                      </a:r>
                      <a:endParaRPr lang="en-US" sz="1100" dirty="0" smtClean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NSPIN</a:t>
                      </a:r>
                      <a:endParaRPr lang="en-US" sz="1100" dirty="0" smtClean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1</a:t>
                      </a:r>
                      <a:endParaRPr lang="en-US" sz="1100" dirty="0" smtClean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 smtClean="0"/>
                        <a:t>8/30 </a:t>
                      </a:r>
                      <a:r>
                        <a:rPr lang="en-US" sz="1100" b="0" dirty="0" smtClean="0"/>
                        <a:t>HE </a:t>
                      </a:r>
                      <a:r>
                        <a:rPr lang="en-US" sz="1100" b="0" dirty="0" smtClean="0"/>
                        <a:t>24</a:t>
                      </a:r>
                      <a:endParaRPr lang="en-US" sz="1100" b="0" dirty="0" smtClean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 smtClean="0"/>
                        <a:t>6.9</a:t>
                      </a:r>
                      <a:endParaRPr lang="en-US" sz="1100" b="0" dirty="0" smtClean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 smtClean="0"/>
                        <a:t>6.9</a:t>
                      </a:r>
                      <a:endParaRPr lang="en-US" sz="1100" b="0" dirty="0" smtClean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 smtClean="0"/>
                        <a:t>0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 smtClean="0"/>
                        <a:t>$25</a:t>
                      </a:r>
                      <a:endParaRPr lang="en-US" sz="1100" b="0" dirty="0" smtClean="0"/>
                    </a:p>
                  </a:txBody>
                  <a:tcPr anchor="b"/>
                </a:tc>
              </a:tr>
              <a:tr h="36576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/>
                        <a:t>8/30/2020 20:10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/>
                        <a:t>NSPIN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10</a:t>
                      </a:r>
                      <a:endParaRPr lang="en-US" sz="1100" dirty="0" smtClean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 smtClean="0"/>
                        <a:t>8/31 HE 1-9, 24</a:t>
                      </a:r>
                      <a:endParaRPr lang="en-US" sz="1100" b="0" dirty="0" smtClean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 smtClean="0"/>
                        <a:t>69</a:t>
                      </a:r>
                      <a:endParaRPr lang="en-US" sz="1100" b="0" dirty="0" smtClean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 smtClean="0"/>
                        <a:t>69</a:t>
                      </a:r>
                      <a:endParaRPr lang="en-US" sz="1100" b="0" dirty="0" smtClean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 smtClean="0"/>
                        <a:t>0</a:t>
                      </a:r>
                      <a:endParaRPr lang="en-US" sz="1100" b="0" dirty="0" smtClean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 smtClean="0"/>
                        <a:t>$25 - $145</a:t>
                      </a:r>
                      <a:endParaRPr lang="en-US" sz="1100" b="0" dirty="0" smtClean="0"/>
                    </a:p>
                  </a:txBody>
                  <a:tcPr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40123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altLang="en-US" sz="2400" dirty="0"/>
              <a:t>Manual Overrides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304800" y="1371600"/>
            <a:ext cx="8534400" cy="3741738"/>
          </a:xfrm>
        </p:spPr>
        <p:txBody>
          <a:bodyPr anchor="ctr"/>
          <a:lstStyle/>
          <a:p>
            <a:pPr marL="0" indent="0" algn="ctr">
              <a:buNone/>
            </a:pPr>
            <a:r>
              <a:rPr lang="en-US" sz="2400" dirty="0" smtClean="0"/>
              <a:t>No HDL/LDL Overrides</a:t>
            </a:r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1024058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0E9AA12-8AF9-4AA6-90FE-24669859CDF3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c34af464-7aa1-4edd-9be4-83dffc1cb926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8492</TotalTime>
  <Words>75</Words>
  <Application>Microsoft Office PowerPoint</Application>
  <PresentationFormat>On-screen Show (4:3)</PresentationFormat>
  <Paragraphs>36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1_Custom Design</vt:lpstr>
      <vt:lpstr>Office Theme</vt:lpstr>
      <vt:lpstr>Custom Design</vt:lpstr>
      <vt:lpstr>PowerPoint Presentation</vt:lpstr>
      <vt:lpstr>Supplemental Ancillary Services Market (SASM) Update</vt:lpstr>
      <vt:lpstr>Manual Overrides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Ben.Dansro@ercot.com</dc:creator>
  <cp:lastModifiedBy>Dansro, Ben</cp:lastModifiedBy>
  <cp:revision>266</cp:revision>
  <cp:lastPrinted>2016-01-21T20:53:15Z</cp:lastPrinted>
  <dcterms:created xsi:type="dcterms:W3CDTF">2016-01-21T15:20:31Z</dcterms:created>
  <dcterms:modified xsi:type="dcterms:W3CDTF">2020-09-10T02:04:42Z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