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338" r:id="rId7"/>
    <p:sldId id="339" r:id="rId8"/>
    <p:sldId id="344" r:id="rId9"/>
    <p:sldId id="345" r:id="rId10"/>
    <p:sldId id="346" r:id="rId11"/>
    <p:sldId id="347" r:id="rId12"/>
    <p:sldId id="343" r:id="rId13"/>
    <p:sldId id="349" r:id="rId14"/>
    <p:sldId id="350" r:id="rId15"/>
    <p:sldId id="340" r:id="rId16"/>
    <p:sldId id="329" r:id="rId17"/>
    <p:sldId id="333" r:id="rId18"/>
    <p:sldId id="334" r:id="rId19"/>
    <p:sldId id="337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l, Austin" initials="RA" lastIdx="3" clrIdx="0">
    <p:extLst>
      <p:ext uri="{19B8F6BF-5375-455C-9EA6-DF929625EA0E}">
        <p15:presenceInfo xmlns:p15="http://schemas.microsoft.com/office/powerpoint/2012/main" userId="S-1-5-21-639947351-343809578-3807592339-27551" providerId="AD"/>
      </p:ext>
    </p:extLst>
  </p:cmAuthor>
  <p:cmAuthor id="2" name="Shanks, Magie" initials="SM" lastIdx="12" clrIdx="1">
    <p:extLst>
      <p:ext uri="{19B8F6BF-5375-455C-9EA6-DF929625EA0E}">
        <p15:presenceInfo xmlns:p15="http://schemas.microsoft.com/office/powerpoint/2012/main" userId="S-1-5-21-639947351-343809578-3807592339-42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1195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6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nterchange.puc.texas.gov/Search/Documents?controlNumber=39917&amp;itemNumber=41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8768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NPRR 995 Update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 Staff</a:t>
            </a:r>
          </a:p>
          <a:p>
            <a:endParaRPr lang="en-US" sz="2000" strike="sngStrike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BESTFORCE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Sept. 11, 2020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ERCOT Comments to NPRR 995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ERCOT is developing an additional set of comments </a:t>
            </a:r>
            <a:r>
              <a:rPr lang="en-US" dirty="0"/>
              <a:t>to NPRR </a:t>
            </a:r>
            <a:r>
              <a:rPr lang="en-US" dirty="0" smtClean="0"/>
              <a:t>995 to address:</a:t>
            </a:r>
          </a:p>
          <a:p>
            <a:pPr lvl="1"/>
            <a:r>
              <a:rPr lang="en-US" dirty="0" smtClean="0"/>
              <a:t>Operations and Planning provisions for SOES</a:t>
            </a:r>
          </a:p>
          <a:p>
            <a:pPr lvl="1"/>
            <a:r>
              <a:rPr lang="en-US" dirty="0" smtClean="0"/>
              <a:t>Additional places in the Protocols where SOES references will be inserted to align SOES provisions with those of Settlement Only Generators (SOGs), or differentiate if appropriate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73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819400"/>
            <a:ext cx="7543800" cy="3223421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Appendix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94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SODES / SOTES Scenario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-4814" t="-7056" r="2889" b="3278"/>
          <a:stretch/>
        </p:blipFill>
        <p:spPr>
          <a:xfrm>
            <a:off x="914400" y="1295400"/>
            <a:ext cx="8066258" cy="482378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29" y="838201"/>
            <a:ext cx="8534400" cy="1066800"/>
          </a:xfrm>
        </p:spPr>
        <p:txBody>
          <a:bodyPr/>
          <a:lstStyle/>
          <a:p>
            <a:r>
              <a:rPr lang="en-US" dirty="0" smtClean="0"/>
              <a:t>Stand </a:t>
            </a:r>
            <a:r>
              <a:rPr lang="en-US" dirty="0"/>
              <a:t>alone, auxiliary loads connected at a </a:t>
            </a:r>
            <a:r>
              <a:rPr lang="en-US" dirty="0" smtClean="0"/>
              <a:t>separate </a:t>
            </a:r>
            <a:r>
              <a:rPr lang="en-US" dirty="0"/>
              <a:t>delivery </a:t>
            </a:r>
            <a:r>
              <a:rPr lang="en-US" dirty="0" smtClean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1579106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SODES / SOTES </a:t>
            </a:r>
            <a:r>
              <a:rPr lang="en-US" dirty="0" smtClean="0"/>
              <a:t>Scenario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354" y="1524000"/>
            <a:ext cx="8091194" cy="502157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990600"/>
          </a:xfrm>
        </p:spPr>
        <p:txBody>
          <a:bodyPr/>
          <a:lstStyle/>
          <a:p>
            <a:r>
              <a:rPr lang="en-US" dirty="0" smtClean="0"/>
              <a:t>Stand </a:t>
            </a:r>
            <a:r>
              <a:rPr lang="en-US" dirty="0"/>
              <a:t>alone, auxiliary loads connected behind the same delivery point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02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SODES / SOTES Scenario #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012" y="1676400"/>
            <a:ext cx="7580388" cy="46828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990600"/>
          </a:xfrm>
        </p:spPr>
        <p:txBody>
          <a:bodyPr/>
          <a:lstStyle/>
          <a:p>
            <a:r>
              <a:rPr lang="en-US" dirty="0" smtClean="0"/>
              <a:t>Customer load </a:t>
            </a:r>
            <a:r>
              <a:rPr lang="en-US" dirty="0"/>
              <a:t>and auxiliary loads connected behind the same delivery </a:t>
            </a:r>
            <a:r>
              <a:rPr lang="en-US" dirty="0" smtClean="0"/>
              <a:t>point (generation accumulator methodology)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45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133600"/>
            <a:ext cx="6553200" cy="3909221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6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NPRR 995 discussions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ERCOT proposed and discussed the following provisions at WMS (July 8 and Sept. 2):</a:t>
            </a:r>
          </a:p>
          <a:p>
            <a:pPr lvl="1"/>
            <a:r>
              <a:rPr lang="en-US" dirty="0" smtClean="0"/>
              <a:t>Settlement Only Distribution Energy Storage (SODES) and </a:t>
            </a:r>
            <a:r>
              <a:rPr lang="en-US" dirty="0"/>
              <a:t>Settlement Only </a:t>
            </a:r>
            <a:r>
              <a:rPr lang="en-US" dirty="0" smtClean="0"/>
              <a:t>Transmission Energy </a:t>
            </a:r>
            <a:r>
              <a:rPr lang="en-US" dirty="0"/>
              <a:t>Storage (</a:t>
            </a:r>
            <a:r>
              <a:rPr lang="en-US" dirty="0" smtClean="0"/>
              <a:t>SOTES</a:t>
            </a:r>
            <a:r>
              <a:rPr lang="en-US" dirty="0"/>
              <a:t>) </a:t>
            </a:r>
            <a:r>
              <a:rPr lang="en-US" dirty="0" smtClean="0"/>
              <a:t>should be settled at </a:t>
            </a:r>
            <a:r>
              <a:rPr lang="en-US" u="sng" dirty="0" smtClean="0"/>
              <a:t>nodal</a:t>
            </a:r>
            <a:r>
              <a:rPr lang="en-US" dirty="0" smtClean="0"/>
              <a:t> prices for both injections and withdrawals</a:t>
            </a:r>
          </a:p>
          <a:p>
            <a:pPr lvl="1"/>
            <a:r>
              <a:rPr lang="en-US" dirty="0" smtClean="0"/>
              <a:t>SODES and SOTES should be eligible for Wholesale Storage Load (WSL) treatment</a:t>
            </a:r>
          </a:p>
          <a:p>
            <a:pPr lvl="1"/>
            <a:endParaRPr lang="en-US" dirty="0" smtClean="0"/>
          </a:p>
          <a:p>
            <a:r>
              <a:rPr lang="en-US" dirty="0"/>
              <a:t>ERCOT </a:t>
            </a:r>
            <a:r>
              <a:rPr lang="en-US" dirty="0" smtClean="0"/>
              <a:t>has written comments to NPRR 995 to enable these principles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91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ERCOT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SODES and SOTES to be settled at nodal prices for both injections and withdrawals</a:t>
            </a:r>
          </a:p>
          <a:p>
            <a:pPr lvl="1"/>
            <a:r>
              <a:rPr lang="en-US" dirty="0" smtClean="0"/>
              <a:t>Pricing nodes identified pursuant to methods developed in NPRR 917, </a:t>
            </a:r>
            <a:r>
              <a:rPr lang="en-US" dirty="0"/>
              <a:t>Nodal Pricing for Settlement Only Distribution Generators (SODGs) and Settlement Only Transmission Generators (SOTGs)</a:t>
            </a:r>
            <a:endParaRPr lang="en-US" dirty="0" smtClean="0"/>
          </a:p>
          <a:p>
            <a:r>
              <a:rPr lang="en-US" dirty="0" smtClean="0"/>
              <a:t>SODES and SOTES eligible for WSL treatment, as long as charging Load can be separately metered or measured</a:t>
            </a:r>
          </a:p>
          <a:p>
            <a:pPr lvl="1"/>
            <a:r>
              <a:rPr lang="en-US" dirty="0" smtClean="0"/>
              <a:t>Pursuant to current practice of separate metering, or sensor methodology approved in NPRR 1020, </a:t>
            </a:r>
            <a:r>
              <a:rPr lang="en-US" dirty="0"/>
              <a:t>Allow Some Integrated Energy Storage Designs to Calculate Internal Loads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9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ERCOT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SODES and SOTES should be settled on nodal prices even if not receiving WSL treatment</a:t>
            </a:r>
          </a:p>
          <a:p>
            <a:pPr lvl="1"/>
            <a:r>
              <a:rPr lang="en-US" dirty="0" smtClean="0"/>
              <a:t>Resource Entity may not request WSL</a:t>
            </a:r>
          </a:p>
          <a:p>
            <a:pPr lvl="1"/>
            <a:r>
              <a:rPr lang="en-US" dirty="0" smtClean="0"/>
              <a:t>Charging Load may not be able to be separately metered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Preamble to PUC Rulemaking in Project 39917 implies that WSL should be optional, not mandatory</a:t>
            </a:r>
          </a:p>
          <a:p>
            <a:pPr lvl="2"/>
            <a:r>
              <a:rPr lang="en-US" sz="1400" dirty="0" smtClean="0">
                <a:hlinkClick r:id="rId2"/>
              </a:rPr>
              <a:t>http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interchange.puc.texas.gov/Search/Documents?controlNumber=39917&amp;itemNumber=41</a:t>
            </a:r>
            <a:endParaRPr lang="en-US" sz="1400" dirty="0" smtClean="0"/>
          </a:p>
          <a:p>
            <a:r>
              <a:rPr lang="en-US" dirty="0" smtClean="0"/>
              <a:t>New defined term “</a:t>
            </a:r>
            <a:r>
              <a:rPr lang="en-US" dirty="0"/>
              <a:t>Non-WSL Settlement Only Charging </a:t>
            </a:r>
            <a:r>
              <a:rPr lang="en-US" dirty="0" smtClean="0"/>
              <a:t>Load:”</a:t>
            </a:r>
            <a:endParaRPr lang="en-US" dirty="0"/>
          </a:p>
          <a:p>
            <a:pPr lvl="1"/>
            <a:r>
              <a:rPr lang="en-US" dirty="0"/>
              <a:t>The metered or calculated charging Load withdrawn by a Settlement Only Distribution Energy Storage (SODES) or Settlement Only Transmission Energy Storage (SOTES) that is not receiving Wholesale Storage Load (WSL) treatment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3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ERCOT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47421"/>
          </a:xfrm>
        </p:spPr>
        <p:txBody>
          <a:bodyPr>
            <a:normAutofit/>
          </a:bodyPr>
          <a:lstStyle/>
          <a:p>
            <a:r>
              <a:rPr lang="en-US" dirty="0" smtClean="0"/>
              <a:t>For SODES and SOTES that do not request or do not qualify for WSL treatment, charging Load shall be determined by either:</a:t>
            </a:r>
          </a:p>
          <a:p>
            <a:pPr lvl="1"/>
            <a:r>
              <a:rPr lang="en-US" dirty="0" smtClean="0"/>
              <a:t>Separate metering </a:t>
            </a:r>
            <a:endParaRPr lang="en-US" dirty="0"/>
          </a:p>
          <a:p>
            <a:pPr lvl="1"/>
            <a:r>
              <a:rPr lang="en-US" dirty="0" smtClean="0"/>
              <a:t>A default percentage (in cases where separate metering is not possible)</a:t>
            </a:r>
          </a:p>
          <a:p>
            <a:pPr lvl="2"/>
            <a:r>
              <a:rPr lang="en-US" dirty="0" smtClean="0"/>
              <a:t>ERCOT proposes that the default percentage should be 85% charging Load (15% auxiliary Load)</a:t>
            </a:r>
          </a:p>
          <a:p>
            <a:pPr lvl="2"/>
            <a:r>
              <a:rPr lang="en-US" dirty="0" smtClean="0"/>
              <a:t>ERCOT requests stakeholder input on the proper default percentage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94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ERCOT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>
            <a:normAutofit/>
          </a:bodyPr>
          <a:lstStyle/>
          <a:p>
            <a:r>
              <a:rPr lang="en-US" dirty="0" smtClean="0"/>
              <a:t>For a SODES and SOTES where </a:t>
            </a:r>
            <a:r>
              <a:rPr lang="en-US" dirty="0" smtClean="0"/>
              <a:t>customer Load </a:t>
            </a:r>
            <a:r>
              <a:rPr lang="en-US" dirty="0" smtClean="0"/>
              <a:t>is present (along with charging Load and auxiliary Load), ERCOT proposes the ‘generation accumulator’ methodology to calculate charging energy eligible for nodal pricing</a:t>
            </a:r>
          </a:p>
          <a:p>
            <a:pPr lvl="1"/>
            <a:r>
              <a:rPr lang="en-US" dirty="0" smtClean="0"/>
              <a:t>Energy injected to the ERCOT System will be tabulated in the gen accumulator</a:t>
            </a:r>
          </a:p>
          <a:p>
            <a:pPr lvl="1"/>
            <a:r>
              <a:rPr lang="en-US" dirty="0" smtClean="0"/>
              <a:t>Subsequent charging energy withdrawals will be priced at nodal until the accumulator value is exhausted</a:t>
            </a:r>
          </a:p>
          <a:p>
            <a:pPr lvl="1"/>
            <a:r>
              <a:rPr lang="en-US" dirty="0" smtClean="0"/>
              <a:t>When accumulator is exhausted, withdrawals will be priced at Load Zone until future injections occur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38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ERCOT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Pricing summary:</a:t>
            </a:r>
          </a:p>
          <a:p>
            <a:pPr lvl="1"/>
            <a:r>
              <a:rPr lang="en-US" b="1" dirty="0" smtClean="0"/>
              <a:t>NODAL WSL</a:t>
            </a:r>
            <a:r>
              <a:rPr lang="en-US" dirty="0" smtClean="0"/>
              <a:t>:  For charging Load with approved separate metering or validated sensor methodology per </a:t>
            </a:r>
            <a:r>
              <a:rPr lang="en-US" dirty="0"/>
              <a:t>NPRR </a:t>
            </a:r>
            <a:r>
              <a:rPr lang="en-US" dirty="0" smtClean="0"/>
              <a:t>1020 </a:t>
            </a:r>
          </a:p>
          <a:p>
            <a:pPr lvl="2"/>
            <a:r>
              <a:rPr lang="en-US" dirty="0" smtClean="0"/>
              <a:t>Not subject </a:t>
            </a:r>
            <a:r>
              <a:rPr lang="en-US" dirty="0"/>
              <a:t>to Load Ratio Share-based charges</a:t>
            </a:r>
          </a:p>
          <a:p>
            <a:pPr lvl="1"/>
            <a:r>
              <a:rPr lang="en-US" b="1" dirty="0" smtClean="0"/>
              <a:t>NODAL Non-WSL</a:t>
            </a:r>
            <a:r>
              <a:rPr lang="en-US" dirty="0" smtClean="0"/>
              <a:t>:  For charging Load by SODES or SOTES not receiving WSL treatment </a:t>
            </a:r>
          </a:p>
          <a:p>
            <a:pPr lvl="2"/>
            <a:r>
              <a:rPr lang="en-US" dirty="0"/>
              <a:t>Subject to Load Ratio Share-based charges</a:t>
            </a:r>
          </a:p>
          <a:p>
            <a:pPr lvl="1"/>
            <a:r>
              <a:rPr lang="en-US" b="1" dirty="0" smtClean="0"/>
              <a:t>ZONAL</a:t>
            </a:r>
            <a:r>
              <a:rPr lang="en-US" dirty="0" smtClean="0"/>
              <a:t>:  Auxiliary Load </a:t>
            </a:r>
          </a:p>
          <a:p>
            <a:pPr lvl="2"/>
            <a:r>
              <a:rPr lang="en-US" dirty="0"/>
              <a:t>Subject to Load Ratio Share-based charges</a:t>
            </a:r>
          </a:p>
          <a:p>
            <a:pPr lvl="1"/>
            <a:r>
              <a:rPr lang="en-US" b="1" dirty="0" smtClean="0"/>
              <a:t>ZONAL</a:t>
            </a:r>
            <a:r>
              <a:rPr lang="en-US" dirty="0" smtClean="0"/>
              <a:t>:  Any additional </a:t>
            </a:r>
            <a:r>
              <a:rPr lang="en-US" dirty="0" smtClean="0"/>
              <a:t>customer Load </a:t>
            </a:r>
            <a:r>
              <a:rPr lang="en-US" dirty="0" smtClean="0"/>
              <a:t>co-located with the SODES or SOTES </a:t>
            </a:r>
          </a:p>
          <a:p>
            <a:pPr lvl="2"/>
            <a:r>
              <a:rPr lang="en-US" dirty="0" smtClean="0"/>
              <a:t>Subject </a:t>
            </a:r>
            <a:r>
              <a:rPr lang="en-US" dirty="0"/>
              <a:t>to </a:t>
            </a:r>
            <a:r>
              <a:rPr lang="en-US" dirty="0" smtClean="0"/>
              <a:t>Load Ratio Share-based charges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78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SOTSES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19979"/>
            <a:ext cx="8534400" cy="505222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There is a third type of SOES</a:t>
            </a:r>
          </a:p>
          <a:p>
            <a:r>
              <a:rPr lang="en-US" sz="2400" dirty="0" smtClean="0"/>
              <a:t>From NPRR 995, Section 2.1:</a:t>
            </a:r>
          </a:p>
          <a:p>
            <a:pPr marL="400050" lvl="1" indent="0" eaLnBrk="0" fontAlgn="base" hangingPunct="0">
              <a:spcBef>
                <a:spcPts val="120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en-US" altLang="en-US" sz="20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Settlement Only Transmission Self-Energy Storage (SOTSES)</a:t>
            </a:r>
            <a:endParaRPr lang="en-US" altLang="en-US" sz="500" dirty="0">
              <a:latin typeface="Arial" panose="020B0604020202020204" pitchFamily="34" charset="0"/>
            </a:endParaRPr>
          </a:p>
          <a:p>
            <a:pPr marL="400050" lvl="1" indent="0" eaLnBrk="0" fontAlgn="base" hangingPunct="0">
              <a:spcBef>
                <a:spcPts val="60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en-US" alt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An Energy Storage System (ESS) connected to the ERCOT transmission system with a rating of one MW or more and </a:t>
            </a:r>
            <a:r>
              <a:rPr lang="en-US" altLang="en-US" sz="2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does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 export energy</a:t>
            </a:r>
            <a:r>
              <a:rPr lang="en-US" altLang="en-US" sz="2000" dirty="0">
                <a:latin typeface="Arial" panose="020B0604020202020204" pitchFamily="34" charset="0"/>
                <a:ea typeface="Times New Roman" panose="02020603050405020304" pitchFamily="18" charset="0"/>
              </a:rPr>
              <a:t> to the ERCOT System.  </a:t>
            </a:r>
            <a:endParaRPr lang="en-US" altLang="en-US" sz="3200" dirty="0">
              <a:latin typeface="Arial" panose="020B0604020202020204" pitchFamily="34" charset="0"/>
            </a:endParaRPr>
          </a:p>
          <a:p>
            <a:r>
              <a:rPr lang="en-US" sz="2400" dirty="0" smtClean="0"/>
              <a:t>Under this language, a SOTSES is presumed to never export, so nodal/nodal pricing is immaterial, and NPRR 995 Settlement provisions are unnecessary</a:t>
            </a:r>
          </a:p>
          <a:p>
            <a:r>
              <a:rPr lang="en-US" sz="2400" dirty="0" smtClean="0"/>
              <a:t>SOTSES withdrawals will be settled at Load Zone and subject to applicable Load Ratio Share-based charges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20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ESS Attributes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446515"/>
              </p:ext>
            </p:extLst>
          </p:nvPr>
        </p:nvGraphicFramePr>
        <p:xfrm>
          <a:off x="304800" y="1143000"/>
          <a:ext cx="8534400" cy="463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9000"/>
                <a:gridCol w="718400"/>
                <a:gridCol w="838200"/>
                <a:gridCol w="914400"/>
                <a:gridCol w="1066800"/>
                <a:gridCol w="1219200"/>
                <a:gridCol w="2438400"/>
              </a:tblGrid>
              <a:tr h="1621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</a:rPr>
                        <a:t>Energy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+mn-ea"/>
                        </a:rPr>
                        <a:t> Storage System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Meter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Sensor option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Default %</a:t>
                      </a:r>
                      <a:r>
                        <a:rPr lang="en-US" sz="1600" baseline="0" dirty="0" smtClean="0">
                          <a:effectLst/>
                        </a:rPr>
                        <a:t> option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Pricing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Gen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Accumulator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Option</a:t>
                      </a:r>
                      <a:endParaRPr lang="en-US" sz="16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NPRR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  <a:tr h="162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ESR </a:t>
                      </a:r>
                      <a:r>
                        <a:rPr lang="en-US" sz="1600" dirty="0" smtClean="0">
                          <a:effectLst/>
                        </a:rPr>
                        <a:t>with </a:t>
                      </a:r>
                      <a:r>
                        <a:rPr lang="en-US" sz="1600" dirty="0">
                          <a:effectLst/>
                        </a:rPr>
                        <a:t>WSL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N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Nodal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986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clarification 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effectLst/>
                        </a:rPr>
                        <a:t>(coming soon)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 on top of 986 &amp; 1020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  <a:tr h="324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ESR </a:t>
                      </a:r>
                      <a:r>
                        <a:rPr lang="en-US" sz="1600" dirty="0">
                          <a:effectLst/>
                        </a:rPr>
                        <a:t>Non-WSL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N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Nodal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986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effectLst/>
                        </a:rPr>
                        <a:t> c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larification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effectLst/>
                        </a:rPr>
                        <a:t> (coming soon)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on 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top of 986 (1020 not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applicable)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  <a:tr h="324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SODES</a:t>
                      </a:r>
                      <a:r>
                        <a:rPr lang="en-US" sz="1600" dirty="0" smtClean="0">
                          <a:effectLst/>
                        </a:rPr>
                        <a:t>/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SOTES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with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WSL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N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Nodal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995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(with ERCOT comments) on 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top of 1020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  <a:tr h="324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SODES</a:t>
                      </a:r>
                      <a:r>
                        <a:rPr lang="en-US" sz="1600" dirty="0" smtClean="0">
                          <a:effectLst/>
                        </a:rPr>
                        <a:t>/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SOTES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Non-WSL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2"/>
                          </a:solidFill>
                          <a:effectLst/>
                        </a:rPr>
                        <a:t>N</a:t>
                      </a:r>
                      <a:endParaRPr lang="en-US" sz="16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Nodal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995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with ERCOT comments (1020 </a:t>
                      </a: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not 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applicable)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  <a:tr h="324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SOTSES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N/A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N/A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</a:rPr>
                        <a:t>N/A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</a:rPr>
                        <a:t>Zonal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</a:rPr>
                        <a:t> (load only)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N/A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995</a:t>
                      </a:r>
                      <a:endParaRPr lang="en-US" sz="16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6339" marR="66339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212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20959</TotalTime>
  <Words>841</Words>
  <Application>Microsoft Office PowerPoint</Application>
  <PresentationFormat>On-screen Show (4:3)</PresentationFormat>
  <Paragraphs>133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Recap of NPRR 995 discussions to date</vt:lpstr>
      <vt:lpstr>Summary of ERCOT comments</vt:lpstr>
      <vt:lpstr>Summary of ERCOT comments</vt:lpstr>
      <vt:lpstr>Summary of ERCOT comments</vt:lpstr>
      <vt:lpstr>Summary of ERCOT comments</vt:lpstr>
      <vt:lpstr>Summary of ERCOT comments</vt:lpstr>
      <vt:lpstr>SOTSES</vt:lpstr>
      <vt:lpstr>Summary of ESS Attributes</vt:lpstr>
      <vt:lpstr>Future ERCOT Comments to NPRR 995</vt:lpstr>
      <vt:lpstr>PowerPoint Presentation</vt:lpstr>
      <vt:lpstr>SODES / SOTES Scenario #1</vt:lpstr>
      <vt:lpstr>SODES / SOTES Scenario #2</vt:lpstr>
      <vt:lpstr>SODES / SOTES Scenario #3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Paul Wattles</cp:lastModifiedBy>
  <cp:revision>355</cp:revision>
  <cp:lastPrinted>2016-01-21T20:53:15Z</cp:lastPrinted>
  <dcterms:created xsi:type="dcterms:W3CDTF">2016-01-21T15:20:31Z</dcterms:created>
  <dcterms:modified xsi:type="dcterms:W3CDTF">2020-09-10T14:37:45Z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