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4"/>
  </p:notesMasterIdLst>
  <p:handoutMasterIdLst>
    <p:handoutMasterId r:id="rId15"/>
  </p:handoutMasterIdLst>
  <p:sldIdLst>
    <p:sldId id="260" r:id="rId7"/>
    <p:sldId id="258" r:id="rId8"/>
    <p:sldId id="318" r:id="rId9"/>
    <p:sldId id="344" r:id="rId10"/>
    <p:sldId id="342" r:id="rId11"/>
    <p:sldId id="338" r:id="rId12"/>
    <p:sldId id="294"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367" autoAdjust="0"/>
    <p:restoredTop sz="98752" autoAdjust="0"/>
  </p:normalViewPr>
  <p:slideViewPr>
    <p:cSldViewPr showGuides="1">
      <p:cViewPr varScale="1">
        <p:scale>
          <a:sx n="111" d="100"/>
          <a:sy n="111" d="100"/>
        </p:scale>
        <p:origin x="120" y="16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9/7/2020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9/7/2020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187088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643310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2957878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4069206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10" name="Footer Placeholder 4"/>
          <p:cNvSpPr txBox="1">
            <a:spLocks/>
          </p:cNvSpPr>
          <p:nvPr userDrawn="1"/>
        </p:nvSpPr>
        <p:spPr>
          <a:xfrm>
            <a:off x="7391400" y="6553200"/>
            <a:ext cx="1219200" cy="220663"/>
          </a:xfrm>
          <a:prstGeom prst="rect">
            <a:avLst/>
          </a:prstGeom>
        </p:spPr>
        <p:txBody>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00" dirty="0" smtClean="0"/>
              <a:t>September 2020</a:t>
            </a:r>
            <a:endParaRPr lang="en-US" sz="1000"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ercot.com/services/projects/index"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12906" y="2413338"/>
            <a:ext cx="5646034" cy="1384995"/>
          </a:xfrm>
          <a:prstGeom prst="rect">
            <a:avLst/>
          </a:prstGeom>
          <a:noFill/>
        </p:spPr>
        <p:txBody>
          <a:bodyPr wrap="square" rtlCol="0">
            <a:spAutoFit/>
          </a:bodyPr>
          <a:lstStyle/>
          <a:p>
            <a:r>
              <a:rPr lang="en-US" sz="2400" b="1" dirty="0" smtClean="0"/>
              <a:t>Project Update and Summary of </a:t>
            </a:r>
          </a:p>
          <a:p>
            <a:r>
              <a:rPr lang="en-US" sz="2400" b="1" dirty="0" smtClean="0"/>
              <a:t>Project Priority List (PPL) Activity </a:t>
            </a:r>
            <a:endParaRPr lang="en-US" sz="2400" b="1" dirty="0"/>
          </a:p>
          <a:p>
            <a:endParaRPr lang="en-US" dirty="0"/>
          </a:p>
          <a:p>
            <a:r>
              <a:rPr lang="en-US" dirty="0" smtClean="0"/>
              <a:t>September 10, 2020</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295400" y="990600"/>
            <a:ext cx="6934200" cy="4724400"/>
          </a:xfrm>
        </p:spPr>
        <p:txBody>
          <a:bodyPr/>
          <a:lstStyle/>
          <a:p>
            <a:r>
              <a:rPr lang="en-US" sz="2400" dirty="0" smtClean="0"/>
              <a:t>Project Portfolio Update</a:t>
            </a:r>
          </a:p>
          <a:p>
            <a:pPr lvl="1"/>
            <a:r>
              <a:rPr lang="en-US" sz="1800" dirty="0" smtClean="0"/>
              <a:t>Recent / Upcoming Project Implementations</a:t>
            </a:r>
          </a:p>
          <a:p>
            <a:pPr lvl="1"/>
            <a:r>
              <a:rPr lang="en-US" sz="1800" dirty="0" smtClean="0"/>
              <a:t>2020 Release Targets</a:t>
            </a:r>
          </a:p>
          <a:p>
            <a:pPr lvl="1"/>
            <a:r>
              <a:rPr lang="en-US" sz="1800" dirty="0" smtClean="0"/>
              <a:t>2020 </a:t>
            </a:r>
            <a:r>
              <a:rPr lang="en-US" sz="1800" dirty="0"/>
              <a:t>Project Spending Forecast</a:t>
            </a:r>
          </a:p>
          <a:p>
            <a:pPr lvl="1"/>
            <a:r>
              <a:rPr lang="en-US" sz="1800" dirty="0" smtClean="0"/>
              <a:t>Project Prioritization Next Steps</a:t>
            </a:r>
            <a:endParaRPr lang="en-US" sz="1800" dirty="0"/>
          </a:p>
          <a:p>
            <a:pPr lvl="1"/>
            <a:r>
              <a:rPr lang="en-US" sz="1800" dirty="0" smtClean="0"/>
              <a:t>Priority/Rank </a:t>
            </a:r>
            <a:r>
              <a:rPr lang="en-US" sz="1800" dirty="0"/>
              <a:t>Options for Revision Requests with </a:t>
            </a:r>
            <a:r>
              <a:rPr lang="en-US" sz="1800" dirty="0" smtClean="0"/>
              <a:t>Impacts</a:t>
            </a:r>
            <a:endParaRPr lang="en-US" sz="1800" dirty="0" smtClean="0"/>
          </a:p>
        </p:txBody>
      </p:sp>
      <p:sp>
        <p:nvSpPr>
          <p:cNvPr id="3" name="TextBox 3"/>
          <p:cNvSpPr txBox="1">
            <a:spLocks noChangeArrowheads="1"/>
          </p:cNvSpPr>
          <p:nvPr/>
        </p:nvSpPr>
        <p:spPr bwMode="auto">
          <a:xfrm>
            <a:off x="1093470" y="6096000"/>
            <a:ext cx="7795260" cy="56015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algn="ctr" eaLnBrk="1" hangingPunct="1">
              <a:lnSpc>
                <a:spcPct val="80000"/>
              </a:lnSpc>
              <a:spcBef>
                <a:spcPct val="20000"/>
              </a:spcBef>
            </a:pPr>
            <a:endParaRPr lang="en-US" sz="800" b="0" dirty="0"/>
          </a:p>
          <a:p>
            <a:pPr algn="ctr" eaLnBrk="1" hangingPunct="1">
              <a:lnSpc>
                <a:spcPct val="80000"/>
              </a:lnSpc>
              <a:spcBef>
                <a:spcPct val="20000"/>
              </a:spcBef>
            </a:pPr>
            <a:r>
              <a:rPr lang="en-US" b="0" dirty="0"/>
              <a:t>Location of Project Priority List (PPL):   </a:t>
            </a:r>
            <a:r>
              <a:rPr lang="en-US" b="0" dirty="0">
                <a:hlinkClick r:id="rId3"/>
              </a:rPr>
              <a:t>http://www.ercot.com/services/projects/index</a:t>
            </a:r>
            <a:endParaRPr lang="en-US" b="0" dirty="0"/>
          </a:p>
          <a:p>
            <a:pPr algn="ctr" eaLnBrk="1" hangingPunct="1">
              <a:lnSpc>
                <a:spcPct val="80000"/>
              </a:lnSpc>
              <a:spcBef>
                <a:spcPct val="20000"/>
              </a:spcBef>
            </a:pPr>
            <a:endParaRPr lang="en-US" sz="800" b="0" dirty="0"/>
          </a:p>
        </p:txBody>
      </p:sp>
      <p:sp>
        <p:nvSpPr>
          <p:cNvPr id="5" name="Title 1"/>
          <p:cNvSpPr txBox="1">
            <a:spLocks/>
          </p:cNvSpPr>
          <p:nvPr/>
        </p:nvSpPr>
        <p:spPr>
          <a:xfrm>
            <a:off x="1371600" y="243682"/>
            <a:ext cx="5105400" cy="51831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smtClean="0">
                <a:solidFill>
                  <a:schemeClr val="accent1"/>
                </a:solidFill>
              </a:rPr>
              <a:t>Project Update Agenda</a:t>
            </a:r>
            <a:endParaRPr lang="en-US" sz="2400" b="1" dirty="0">
              <a:solidFill>
                <a:schemeClr val="accent1"/>
              </a:solidFill>
            </a:endParaRPr>
          </a:p>
        </p:txBody>
      </p:sp>
    </p:spTree>
    <p:extLst>
      <p:ext uri="{BB962C8B-B14F-4D97-AF65-F5344CB8AC3E}">
        <p14:creationId xmlns:p14="http://schemas.microsoft.com/office/powerpoint/2010/main" val="530499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6934200" cy="518318"/>
          </a:xfrm>
        </p:spPr>
        <p:txBody>
          <a:bodyPr/>
          <a:lstStyle/>
          <a:p>
            <a:r>
              <a:rPr lang="en-US" sz="2400" b="1" dirty="0" smtClean="0">
                <a:solidFill>
                  <a:schemeClr val="accent1"/>
                </a:solidFill>
              </a:rPr>
              <a:t>Recent / Upcoming Project Implementations</a:t>
            </a:r>
            <a:endParaRPr lang="en-US" sz="2400" b="1" dirty="0">
              <a:solidFill>
                <a:schemeClr val="accent1"/>
              </a:solidFill>
            </a:endParaRPr>
          </a:p>
        </p:txBody>
      </p:sp>
      <p:sp>
        <p:nvSpPr>
          <p:cNvPr id="3" name="Content Placeholder 2"/>
          <p:cNvSpPr>
            <a:spLocks noGrp="1"/>
          </p:cNvSpPr>
          <p:nvPr>
            <p:ph idx="1"/>
          </p:nvPr>
        </p:nvSpPr>
        <p:spPr>
          <a:xfrm>
            <a:off x="118240" y="838200"/>
            <a:ext cx="8949560" cy="5132616"/>
          </a:xfrm>
        </p:spPr>
        <p:txBody>
          <a:bodyPr/>
          <a:lstStyle/>
          <a:p>
            <a:pPr>
              <a:tabLst>
                <a:tab pos="2176463" algn="l"/>
                <a:tab pos="7199313" algn="l"/>
              </a:tabLst>
            </a:pPr>
            <a:r>
              <a:rPr lang="en-US" sz="1800" dirty="0" smtClean="0"/>
              <a:t>2020 </a:t>
            </a:r>
            <a:r>
              <a:rPr lang="en-US" sz="1800" dirty="0"/>
              <a:t>August Release – Off-Cycle</a:t>
            </a:r>
            <a:r>
              <a:rPr lang="en-US" sz="1800" dirty="0" smtClean="0"/>
              <a:t> </a:t>
            </a:r>
            <a:r>
              <a:rPr lang="en-US" sz="1800" dirty="0"/>
              <a:t>– </a:t>
            </a:r>
            <a:r>
              <a:rPr lang="en-US" sz="1800" dirty="0" smtClean="0"/>
              <a:t>8/1/2020</a:t>
            </a:r>
            <a:r>
              <a:rPr lang="en-US" sz="1800" i="1" dirty="0">
                <a:solidFill>
                  <a:srgbClr val="00B050"/>
                </a:solidFill>
              </a:rPr>
              <a:t>	 Complete</a:t>
            </a:r>
            <a:endParaRPr lang="en-US" sz="1800" dirty="0" smtClean="0"/>
          </a:p>
          <a:p>
            <a:pPr lvl="1">
              <a:tabLst>
                <a:tab pos="2176463" algn="l"/>
                <a:tab pos="7199313" algn="l"/>
              </a:tabLst>
            </a:pPr>
            <a:r>
              <a:rPr lang="en-US" sz="1400" dirty="0" smtClean="0"/>
              <a:t>NPRR933 – </a:t>
            </a:r>
            <a:r>
              <a:rPr lang="en-US" sz="1400" dirty="0"/>
              <a:t>Reporting of Demand Response by Retail Electric Providers and Non-Opt-In Entities</a:t>
            </a:r>
            <a:endParaRPr lang="en-US" sz="1400" dirty="0" smtClean="0"/>
          </a:p>
          <a:p>
            <a:pPr lvl="1">
              <a:tabLst>
                <a:tab pos="2176463" algn="l"/>
                <a:tab pos="7199313" algn="l"/>
              </a:tabLst>
            </a:pPr>
            <a:r>
              <a:rPr lang="en-US" sz="1400" dirty="0" smtClean="0"/>
              <a:t>RRGRR021 – </a:t>
            </a:r>
            <a:r>
              <a:rPr lang="en-US" sz="1400" dirty="0"/>
              <a:t>Dynamic Model Requirement for TSAT</a:t>
            </a:r>
            <a:endParaRPr lang="en-US" sz="1400" dirty="0" smtClean="0"/>
          </a:p>
          <a:p>
            <a:pPr>
              <a:tabLst>
                <a:tab pos="2176463" algn="l"/>
                <a:tab pos="7199313" algn="l"/>
              </a:tabLst>
            </a:pPr>
            <a:endParaRPr lang="en-US" sz="800" dirty="0"/>
          </a:p>
          <a:p>
            <a:pPr>
              <a:tabLst>
                <a:tab pos="2176463" algn="l"/>
                <a:tab pos="7199313" algn="l"/>
              </a:tabLst>
            </a:pPr>
            <a:r>
              <a:rPr lang="en-US" sz="1800" dirty="0" smtClean="0"/>
              <a:t>2020 August </a:t>
            </a:r>
            <a:r>
              <a:rPr lang="en-US" sz="1800" dirty="0"/>
              <a:t>Release – </a:t>
            </a:r>
            <a:r>
              <a:rPr lang="en-US" sz="1800" dirty="0" smtClean="0"/>
              <a:t>R4 </a:t>
            </a:r>
            <a:r>
              <a:rPr lang="en-US" sz="1800" dirty="0"/>
              <a:t>– </a:t>
            </a:r>
            <a:r>
              <a:rPr lang="en-US" sz="1800" dirty="0" smtClean="0"/>
              <a:t>8/4/2020 </a:t>
            </a:r>
            <a:r>
              <a:rPr lang="en-US" sz="1800" dirty="0"/>
              <a:t>– </a:t>
            </a:r>
            <a:r>
              <a:rPr lang="en-US" sz="1800" dirty="0" smtClean="0"/>
              <a:t>8/6/2020</a:t>
            </a:r>
            <a:r>
              <a:rPr lang="en-US" sz="1800" i="1" dirty="0">
                <a:solidFill>
                  <a:srgbClr val="00B050"/>
                </a:solidFill>
              </a:rPr>
              <a:t>	 Complete</a:t>
            </a:r>
            <a:endParaRPr lang="en-US" sz="1800" i="1" dirty="0" smtClean="0">
              <a:solidFill>
                <a:srgbClr val="00B050"/>
              </a:solidFill>
            </a:endParaRPr>
          </a:p>
          <a:p>
            <a:pPr lvl="1">
              <a:tabLst>
                <a:tab pos="2176463" algn="l"/>
                <a:tab pos="7199313" algn="l"/>
              </a:tabLst>
            </a:pPr>
            <a:r>
              <a:rPr lang="en-US" sz="1400" dirty="0" smtClean="0"/>
              <a:t>NPRR935(a)</a:t>
            </a:r>
            <a:r>
              <a:rPr lang="en-US" sz="1400" dirty="0"/>
              <a:t> – Post All Wind and Solar </a:t>
            </a:r>
            <a:r>
              <a:rPr lang="en-US" sz="1400" dirty="0" smtClean="0"/>
              <a:t>Forecasts</a:t>
            </a:r>
          </a:p>
          <a:p>
            <a:pPr lvl="2">
              <a:tabLst>
                <a:tab pos="2176463" algn="l"/>
                <a:tab pos="7199313" algn="l"/>
              </a:tabLst>
            </a:pPr>
            <a:r>
              <a:rPr lang="en-US" sz="1200" dirty="0" smtClean="0"/>
              <a:t>Section </a:t>
            </a:r>
            <a:r>
              <a:rPr lang="en-US" sz="1200" kern="0" dirty="0"/>
              <a:t>4.2.2 (1</a:t>
            </a:r>
            <a:r>
              <a:rPr lang="en-US" sz="1200" kern="0" dirty="0" smtClean="0"/>
              <a:t>)(</a:t>
            </a:r>
            <a:r>
              <a:rPr lang="en-US" sz="1200" kern="0" dirty="0"/>
              <a:t>6</a:t>
            </a:r>
            <a:r>
              <a:rPr lang="en-US" sz="1200" kern="0" dirty="0" smtClean="0"/>
              <a:t>) and Section 4.2.5</a:t>
            </a:r>
            <a:endParaRPr lang="en-US" sz="1200" dirty="0" smtClean="0">
              <a:solidFill>
                <a:srgbClr val="FF0000"/>
              </a:solidFill>
            </a:endParaRPr>
          </a:p>
          <a:p>
            <a:pPr lvl="1">
              <a:tabLst>
                <a:tab pos="2176463" algn="l"/>
                <a:tab pos="7199313" algn="l"/>
              </a:tabLst>
            </a:pPr>
            <a:r>
              <a:rPr lang="en-US" sz="1400" dirty="0" smtClean="0"/>
              <a:t>NPRR951</a:t>
            </a:r>
            <a:r>
              <a:rPr lang="en-US" sz="1400" dirty="0"/>
              <a:t> – Active and Inactive SCED Constraint </a:t>
            </a:r>
            <a:r>
              <a:rPr lang="en-US" sz="1400" dirty="0" smtClean="0"/>
              <a:t>Reporting</a:t>
            </a:r>
          </a:p>
          <a:p>
            <a:pPr lvl="1">
              <a:tabLst>
                <a:tab pos="2176463" algn="l"/>
                <a:tab pos="7199313" algn="l"/>
              </a:tabLst>
            </a:pPr>
            <a:r>
              <a:rPr lang="en-US" sz="1400" dirty="0"/>
              <a:t>NPRR977 – Create MIS Posting for RUC </a:t>
            </a:r>
            <a:r>
              <a:rPr lang="en-US" sz="1400" dirty="0" smtClean="0"/>
              <a:t>Cancellations</a:t>
            </a:r>
          </a:p>
          <a:p>
            <a:pPr lvl="1">
              <a:tabLst>
                <a:tab pos="2176463" algn="l"/>
                <a:tab pos="7197725" algn="l"/>
                <a:tab pos="7542213" algn="l"/>
              </a:tabLst>
            </a:pPr>
            <a:endParaRPr lang="en-US" sz="800" dirty="0"/>
          </a:p>
          <a:p>
            <a:pPr>
              <a:tabLst>
                <a:tab pos="2176463" algn="l"/>
                <a:tab pos="7199313" algn="l"/>
              </a:tabLst>
            </a:pPr>
            <a:r>
              <a:rPr lang="en-US" sz="1800" dirty="0"/>
              <a:t>2020 </a:t>
            </a:r>
            <a:r>
              <a:rPr lang="en-US" sz="1800" dirty="0" smtClean="0"/>
              <a:t>September Release </a:t>
            </a:r>
            <a:r>
              <a:rPr lang="en-US" sz="1800" dirty="0"/>
              <a:t>– Off-Cycle – </a:t>
            </a:r>
            <a:r>
              <a:rPr lang="en-US" sz="1800" dirty="0" smtClean="0"/>
              <a:t>9/3/2020</a:t>
            </a:r>
            <a:r>
              <a:rPr lang="en-US" sz="1800" dirty="0"/>
              <a:t>	</a:t>
            </a:r>
            <a:r>
              <a:rPr lang="en-US" sz="1800" i="1" dirty="0">
                <a:solidFill>
                  <a:srgbClr val="00B050"/>
                </a:solidFill>
              </a:rPr>
              <a:t> </a:t>
            </a:r>
            <a:r>
              <a:rPr lang="en-US" sz="1800" i="1" dirty="0">
                <a:solidFill>
                  <a:srgbClr val="00B050"/>
                </a:solidFill>
              </a:rPr>
              <a:t>Complete</a:t>
            </a:r>
            <a:endParaRPr lang="en-US" sz="1800" dirty="0"/>
          </a:p>
          <a:p>
            <a:pPr lvl="1">
              <a:tabLst>
                <a:tab pos="2176463" algn="l"/>
                <a:tab pos="7197725" algn="l"/>
                <a:tab pos="7542213" algn="l"/>
              </a:tabLst>
            </a:pPr>
            <a:r>
              <a:rPr lang="en-US" sz="1400" dirty="0" smtClean="0"/>
              <a:t>RIOO – RARF Replacement – View/Update – </a:t>
            </a:r>
            <a:r>
              <a:rPr lang="en-US" sz="1400" dirty="0"/>
              <a:t>I</a:t>
            </a:r>
            <a:r>
              <a:rPr lang="en-US" sz="1400" dirty="0" smtClean="0"/>
              <a:t>nitial Release</a:t>
            </a:r>
            <a:endParaRPr lang="en-US" sz="1800" dirty="0"/>
          </a:p>
          <a:p>
            <a:pPr>
              <a:tabLst>
                <a:tab pos="2176463" algn="l"/>
                <a:tab pos="7199313" algn="l"/>
              </a:tabLst>
            </a:pPr>
            <a:endParaRPr lang="en-US" sz="800" dirty="0" smtClean="0"/>
          </a:p>
          <a:p>
            <a:pPr>
              <a:tabLst>
                <a:tab pos="2176463" algn="l"/>
                <a:tab pos="7199313" algn="l"/>
              </a:tabLst>
            </a:pPr>
            <a:r>
              <a:rPr lang="en-US" sz="1800" dirty="0" smtClean="0"/>
              <a:t>2020 </a:t>
            </a:r>
            <a:r>
              <a:rPr lang="en-US" sz="1800" dirty="0"/>
              <a:t>November Release – Off-Cycle	</a:t>
            </a:r>
            <a:r>
              <a:rPr lang="en-US" sz="1800" i="1" dirty="0">
                <a:solidFill>
                  <a:srgbClr val="00B050"/>
                </a:solidFill>
              </a:rPr>
              <a:t> In Flight</a:t>
            </a:r>
            <a:endParaRPr lang="en-US" sz="1800" dirty="0"/>
          </a:p>
          <a:p>
            <a:pPr lvl="1">
              <a:tabLst>
                <a:tab pos="2176463" algn="l"/>
                <a:tab pos="7197725" algn="l"/>
                <a:tab pos="7542213" algn="l"/>
              </a:tabLst>
            </a:pPr>
            <a:r>
              <a:rPr lang="en-US" sz="1400" dirty="0"/>
              <a:t>SCR804 – ERCOT </a:t>
            </a:r>
            <a:r>
              <a:rPr lang="en-US" sz="1400" dirty="0" err="1"/>
              <a:t>GridGeo</a:t>
            </a:r>
            <a:r>
              <a:rPr lang="en-US" sz="1400" dirty="0"/>
              <a:t> Access for Transmission </a:t>
            </a:r>
            <a:r>
              <a:rPr lang="en-US" sz="1400" dirty="0" smtClean="0"/>
              <a:t>Operators – 11/12/2020</a:t>
            </a:r>
          </a:p>
          <a:p>
            <a:pPr lvl="1">
              <a:tabLst>
                <a:tab pos="2176463" algn="l"/>
                <a:tab pos="7197725" algn="l"/>
                <a:tab pos="7542213" algn="l"/>
              </a:tabLst>
            </a:pPr>
            <a:r>
              <a:rPr lang="en-US" sz="1400" dirty="0"/>
              <a:t>RIOO – RARF Replacement – View/Update – Follow-Up </a:t>
            </a:r>
            <a:r>
              <a:rPr lang="en-US" sz="1400" dirty="0" smtClean="0"/>
              <a:t>Release – 11/12/2020</a:t>
            </a:r>
          </a:p>
          <a:p>
            <a:pPr lvl="1">
              <a:tabLst>
                <a:tab pos="2176463" algn="l"/>
                <a:tab pos="7197725" algn="l"/>
                <a:tab pos="7542213" algn="l"/>
              </a:tabLst>
            </a:pPr>
            <a:r>
              <a:rPr lang="en-US" sz="1400" dirty="0" smtClean="0"/>
              <a:t>Enterprise Content Management System (ECMS) Phase 2 – 11/16/2020</a:t>
            </a:r>
            <a:endParaRPr lang="en-US" sz="1400" dirty="0"/>
          </a:p>
          <a:p>
            <a:pPr>
              <a:tabLst>
                <a:tab pos="2176463" algn="l"/>
                <a:tab pos="7199313" algn="l"/>
              </a:tabLst>
            </a:pPr>
            <a:endParaRPr lang="en-US" sz="800" dirty="0" smtClean="0"/>
          </a:p>
          <a:p>
            <a:pPr>
              <a:tabLst>
                <a:tab pos="2176463" algn="l"/>
                <a:tab pos="7199313" algn="l"/>
              </a:tabLst>
            </a:pPr>
            <a:r>
              <a:rPr lang="en-US" sz="1800" dirty="0"/>
              <a:t>2020 </a:t>
            </a:r>
            <a:r>
              <a:rPr lang="en-US" sz="1800" dirty="0" smtClean="0"/>
              <a:t>November/December </a:t>
            </a:r>
            <a:r>
              <a:rPr lang="en-US" sz="1800" dirty="0"/>
              <a:t>Release – Off-Cycle	</a:t>
            </a:r>
            <a:r>
              <a:rPr lang="en-US" sz="1800" i="1" dirty="0">
                <a:solidFill>
                  <a:srgbClr val="00B050"/>
                </a:solidFill>
              </a:rPr>
              <a:t> In Flight</a:t>
            </a:r>
            <a:endParaRPr lang="en-US" sz="1800" dirty="0"/>
          </a:p>
          <a:p>
            <a:pPr lvl="1">
              <a:tabLst>
                <a:tab pos="2176463" algn="l"/>
                <a:tab pos="7197725" algn="l"/>
                <a:tab pos="7542213" algn="l"/>
              </a:tabLst>
            </a:pPr>
            <a:r>
              <a:rPr lang="en-US" sz="1400" dirty="0" smtClean="0"/>
              <a:t>MMS/OS Tech Refresh</a:t>
            </a:r>
            <a:endParaRPr lang="en-US" sz="800" dirty="0" smtClean="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7" name="TextBox 3"/>
          <p:cNvSpPr txBox="1">
            <a:spLocks noChangeArrowheads="1"/>
          </p:cNvSpPr>
          <p:nvPr/>
        </p:nvSpPr>
        <p:spPr bwMode="auto">
          <a:xfrm>
            <a:off x="2438400" y="6125021"/>
            <a:ext cx="5257800" cy="436563"/>
          </a:xfrm>
          <a:prstGeom prst="rect">
            <a:avLst/>
          </a:prstGeom>
          <a:solidFill>
            <a:schemeClr val="bg1"/>
          </a:solidFill>
          <a:ln w="9525">
            <a:solidFill>
              <a:schemeClr val="tx1"/>
            </a:solidFill>
            <a:miter lim="800000"/>
            <a:headEnd/>
            <a:tailEnd/>
          </a:ln>
          <a:extLst/>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algn="ctr" eaLnBrk="1" hangingPunct="1">
              <a:lnSpc>
                <a:spcPct val="80000"/>
              </a:lnSpc>
              <a:spcBef>
                <a:spcPct val="20000"/>
              </a:spcBef>
            </a:pPr>
            <a:r>
              <a:rPr lang="en-US" sz="1400" b="0" dirty="0"/>
              <a:t>Note:  Projected Go-Live dates are subject to change.</a:t>
            </a:r>
            <a:br>
              <a:rPr lang="en-US" sz="1400" b="0" dirty="0"/>
            </a:br>
            <a:r>
              <a:rPr lang="en-US" sz="1400" b="0" dirty="0"/>
              <a:t>Please watch for market notices as the effective dates approach.</a:t>
            </a:r>
          </a:p>
        </p:txBody>
      </p:sp>
    </p:spTree>
    <p:extLst>
      <p:ext uri="{BB962C8B-B14F-4D97-AF65-F5344CB8AC3E}">
        <p14:creationId xmlns:p14="http://schemas.microsoft.com/office/powerpoint/2010/main" val="4064255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686800" cy="527613"/>
          </a:xfrm>
        </p:spPr>
        <p:txBody>
          <a:bodyPr/>
          <a:lstStyle/>
          <a:p>
            <a:r>
              <a:rPr lang="en-US" sz="2200" b="1" dirty="0" smtClean="0">
                <a:solidFill>
                  <a:schemeClr val="accent1"/>
                </a:solidFill>
              </a:rPr>
              <a:t>2020 Release Targets – Board Approved NPRRs / SCRs / </a:t>
            </a:r>
            <a:r>
              <a:rPr lang="en-US" sz="2200" b="1" dirty="0" err="1" smtClean="0">
                <a:solidFill>
                  <a:schemeClr val="accent1"/>
                </a:solidFill>
              </a:rPr>
              <a:t>xGRRs</a:t>
            </a:r>
            <a:r>
              <a:rPr lang="en-US" sz="2200" b="1" dirty="0" smtClean="0">
                <a:solidFill>
                  <a:schemeClr val="accent1"/>
                </a:solidFill>
              </a:rPr>
              <a:t> </a:t>
            </a:r>
            <a:endParaRPr lang="en-US" sz="2200" b="1" dirty="0">
              <a:solidFill>
                <a:schemeClr val="accent1"/>
              </a:solidFill>
            </a:endParaRP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4</a:t>
            </a:fld>
            <a:endParaRPr lang="en-US"/>
          </a:p>
        </p:txBody>
      </p:sp>
      <p:sp>
        <p:nvSpPr>
          <p:cNvPr id="29" name="TextBox 15"/>
          <p:cNvSpPr txBox="1">
            <a:spLocks noChangeArrowheads="1"/>
          </p:cNvSpPr>
          <p:nvPr/>
        </p:nvSpPr>
        <p:spPr bwMode="auto">
          <a:xfrm>
            <a:off x="160280" y="5545329"/>
            <a:ext cx="3174414" cy="4001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t" anchorCtr="1">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000" b="0" i="0" u="none" strike="noStrike" kern="0" cap="none" spc="0" normalizeH="0" baseline="0" noProof="0" dirty="0">
                <a:ln>
                  <a:noFill/>
                </a:ln>
                <a:solidFill>
                  <a:srgbClr val="000000"/>
                </a:solidFill>
                <a:effectLst/>
                <a:uLnTx/>
                <a:uFillTx/>
                <a:latin typeface="Arial" charset="0"/>
              </a:rPr>
              <a:t>Go-live dates can differ from Protocol effective dates – Please refer to market notices for more details</a:t>
            </a:r>
          </a:p>
        </p:txBody>
      </p:sp>
      <p:sp>
        <p:nvSpPr>
          <p:cNvPr id="30" name="TextBox 22"/>
          <p:cNvSpPr txBox="1">
            <a:spLocks noChangeArrowheads="1"/>
          </p:cNvSpPr>
          <p:nvPr/>
        </p:nvSpPr>
        <p:spPr bwMode="auto">
          <a:xfrm>
            <a:off x="160279" y="6002529"/>
            <a:ext cx="3174415" cy="261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t" anchorCtr="1">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a:ln>
                  <a:noFill/>
                </a:ln>
                <a:solidFill>
                  <a:srgbClr val="000000"/>
                </a:solidFill>
                <a:effectLst/>
                <a:uLnTx/>
                <a:uFillTx/>
                <a:latin typeface="Arial" charset="0"/>
              </a:rPr>
              <a:t>Release targets are subject to change</a:t>
            </a:r>
          </a:p>
        </p:txBody>
      </p:sp>
      <p:sp>
        <p:nvSpPr>
          <p:cNvPr id="32" name="TextBox 23"/>
          <p:cNvSpPr txBox="1">
            <a:spLocks noChangeArrowheads="1"/>
          </p:cNvSpPr>
          <p:nvPr/>
        </p:nvSpPr>
        <p:spPr bwMode="auto">
          <a:xfrm>
            <a:off x="3491321" y="5545329"/>
            <a:ext cx="1647290" cy="75405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Arial" charset="0"/>
              </a:rPr>
              <a:t>APPENDIX</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700" b="0" i="0" u="none" strike="noStrike" kern="0" cap="none" spc="0" normalizeH="0" baseline="0" noProof="0" dirty="0" smtClean="0">
                <a:ln>
                  <a:noFill/>
                </a:ln>
                <a:solidFill>
                  <a:srgbClr val="FF0000"/>
                </a:solidFill>
                <a:effectLst/>
                <a:uLnTx/>
                <a:uFillTx/>
                <a:latin typeface="Arial" charset="0"/>
              </a:rPr>
              <a:t>Red </a:t>
            </a:r>
            <a:r>
              <a:rPr kumimoji="0" lang="en-US" sz="700" b="0" i="0" u="none" strike="noStrike" kern="0" cap="none" spc="0" normalizeH="0" baseline="0" noProof="0" dirty="0">
                <a:ln>
                  <a:noFill/>
                </a:ln>
                <a:solidFill>
                  <a:srgbClr val="FF0000"/>
                </a:solidFill>
                <a:effectLst/>
                <a:uLnTx/>
                <a:uFillTx/>
                <a:latin typeface="Arial" charset="0"/>
              </a:rPr>
              <a:t>Text</a:t>
            </a:r>
            <a:r>
              <a:rPr kumimoji="0" lang="en-US" sz="700" b="0" i="0" u="none" strike="noStrike" kern="0" cap="none" spc="0" normalizeH="0" baseline="0" noProof="0" dirty="0">
                <a:ln>
                  <a:noFill/>
                </a:ln>
                <a:solidFill>
                  <a:srgbClr val="000000"/>
                </a:solidFill>
                <a:effectLst/>
                <a:uLnTx/>
                <a:uFillTx/>
                <a:latin typeface="Arial" charset="0"/>
              </a:rPr>
              <a:t>: </a:t>
            </a:r>
            <a:r>
              <a:rPr kumimoji="0" lang="en-US" sz="700" b="0" i="0" u="none" strike="noStrike" kern="0" cap="none" spc="0" normalizeH="0" baseline="0" noProof="0" dirty="0" smtClean="0">
                <a:ln>
                  <a:noFill/>
                </a:ln>
                <a:solidFill>
                  <a:srgbClr val="000000"/>
                </a:solidFill>
                <a:effectLst/>
                <a:uLnTx/>
                <a:uFillTx/>
                <a:latin typeface="Arial" charset="0"/>
              </a:rPr>
              <a:t>New </a:t>
            </a:r>
            <a:r>
              <a:rPr kumimoji="0" lang="en-US" sz="700" b="0" i="0" u="none" strike="noStrike" kern="0" cap="none" spc="0" normalizeH="0" baseline="0" noProof="0" dirty="0">
                <a:ln>
                  <a:noFill/>
                </a:ln>
                <a:solidFill>
                  <a:srgbClr val="000000"/>
                </a:solidFill>
                <a:effectLst/>
                <a:uLnTx/>
                <a:uFillTx/>
                <a:latin typeface="Arial" charset="0"/>
              </a:rPr>
              <a:t>additions and target release </a:t>
            </a:r>
            <a:r>
              <a:rPr kumimoji="0" lang="en-US" sz="700" b="0" i="0" u="none" strike="noStrike" kern="0" cap="none" spc="0" normalizeH="0" baseline="0" noProof="0" dirty="0" smtClean="0">
                <a:ln>
                  <a:noFill/>
                </a:ln>
                <a:solidFill>
                  <a:srgbClr val="000000"/>
                </a:solidFill>
                <a:effectLst/>
                <a:uLnTx/>
                <a:uFillTx/>
                <a:latin typeface="Arial" charset="0"/>
              </a:rPr>
              <a:t>changes</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700" b="0" i="0" u="none" strike="sngStrike" kern="0" cap="none" spc="0" normalizeH="0" baseline="0" noProof="0" dirty="0">
                <a:ln>
                  <a:noFill/>
                </a:ln>
                <a:solidFill>
                  <a:srgbClr val="000000"/>
                </a:solidFill>
                <a:effectLst/>
                <a:uLnTx/>
                <a:uFillTx/>
                <a:latin typeface="Arial" charset="0"/>
              </a:rPr>
              <a:t>Strike-Through Text</a:t>
            </a:r>
            <a:r>
              <a:rPr kumimoji="0" lang="en-US" sz="700" b="0" i="0" u="none" strike="noStrike" kern="0" cap="none" spc="0" normalizeH="0" baseline="0" noProof="0" dirty="0">
                <a:ln>
                  <a:noFill/>
                </a:ln>
                <a:solidFill>
                  <a:srgbClr val="000000"/>
                </a:solidFill>
                <a:effectLst/>
                <a:uLnTx/>
                <a:uFillTx/>
                <a:latin typeface="Arial" charset="0"/>
              </a:rPr>
              <a:t>: Previous target </a:t>
            </a:r>
            <a:r>
              <a:rPr kumimoji="0" lang="en-US" sz="700" b="0" i="0" u="none" strike="noStrike" kern="0" cap="none" spc="0" normalizeH="0" baseline="0" noProof="0" dirty="0" smtClean="0">
                <a:ln>
                  <a:noFill/>
                </a:ln>
                <a:solidFill>
                  <a:srgbClr val="000000"/>
                </a:solidFill>
                <a:effectLst/>
                <a:uLnTx/>
                <a:uFillTx/>
                <a:latin typeface="Arial" charset="0"/>
              </a:rPr>
              <a:t>release</a:t>
            </a:r>
            <a:endParaRPr kumimoji="0" lang="en-US" sz="700" b="0" i="0" u="none" strike="noStrike" kern="0" cap="none" spc="0" normalizeH="0" baseline="0" noProof="0" dirty="0">
              <a:ln>
                <a:noFill/>
              </a:ln>
              <a:solidFill>
                <a:srgbClr val="000000"/>
              </a:solidFill>
              <a:effectLst/>
              <a:uLnTx/>
              <a:uFillTx/>
              <a:latin typeface="Arial" charset="0"/>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en-US" sz="700" b="0" i="0" u="none" strike="noStrike" kern="0" cap="none" spc="0" normalizeH="0" baseline="0" noProof="0" dirty="0">
                <a:ln>
                  <a:noFill/>
                </a:ln>
                <a:solidFill>
                  <a:srgbClr val="000000"/>
                </a:solidFill>
                <a:effectLst/>
                <a:uLnTx/>
                <a:uFillTx/>
                <a:latin typeface="Arial" charset="0"/>
              </a:rPr>
              <a:t>(a), (b), </a:t>
            </a:r>
            <a:r>
              <a:rPr kumimoji="0" lang="en-US" sz="700" b="0" i="0" u="none" strike="noStrike" kern="0" cap="none" spc="0" normalizeH="0" baseline="0" noProof="0" dirty="0" smtClean="0">
                <a:ln>
                  <a:noFill/>
                </a:ln>
                <a:solidFill>
                  <a:srgbClr val="000000"/>
                </a:solidFill>
                <a:effectLst/>
                <a:uLnTx/>
                <a:uFillTx/>
                <a:latin typeface="Arial" charset="0"/>
              </a:rPr>
              <a:t>etc.:</a:t>
            </a:r>
            <a:r>
              <a:rPr kumimoji="0" lang="en-US" sz="700" b="0" i="0" u="none" strike="noStrike" kern="0" cap="none" spc="0" normalizeH="0" noProof="0" dirty="0" smtClean="0">
                <a:ln>
                  <a:noFill/>
                </a:ln>
                <a:solidFill>
                  <a:srgbClr val="000000"/>
                </a:solidFill>
                <a:effectLst/>
                <a:uLnTx/>
                <a:uFillTx/>
                <a:latin typeface="Arial" charset="0"/>
              </a:rPr>
              <a:t> </a:t>
            </a:r>
            <a:r>
              <a:rPr lang="en-US" sz="700" b="0" kern="0" dirty="0">
                <a:solidFill>
                  <a:srgbClr val="000000"/>
                </a:solidFill>
              </a:rPr>
              <a:t>M</a:t>
            </a:r>
            <a:r>
              <a:rPr kumimoji="0" lang="en-US" sz="700" b="0" i="0" u="none" strike="noStrike" kern="0" cap="none" spc="0" normalizeH="0" baseline="0" noProof="0" dirty="0" err="1" smtClean="0">
                <a:ln>
                  <a:noFill/>
                </a:ln>
                <a:solidFill>
                  <a:srgbClr val="000000"/>
                </a:solidFill>
                <a:effectLst/>
                <a:uLnTx/>
                <a:uFillTx/>
                <a:latin typeface="Arial" charset="0"/>
              </a:rPr>
              <a:t>ultiple</a:t>
            </a:r>
            <a:r>
              <a:rPr kumimoji="0" lang="en-US" sz="700" b="0" i="0" u="none" strike="noStrike" kern="0" cap="none" spc="0" normalizeH="0" baseline="0" noProof="0" dirty="0" smtClean="0">
                <a:ln>
                  <a:noFill/>
                </a:ln>
                <a:solidFill>
                  <a:srgbClr val="000000"/>
                </a:solidFill>
                <a:effectLst/>
                <a:uLnTx/>
                <a:uFillTx/>
                <a:latin typeface="Arial" charset="0"/>
              </a:rPr>
              <a:t> phase release</a:t>
            </a:r>
            <a:endParaRPr kumimoji="0" lang="en-US" sz="700" b="0" i="0" u="none" strike="noStrike" kern="0" cap="none" spc="0" normalizeH="0" baseline="0" noProof="0" dirty="0">
              <a:ln>
                <a:noFill/>
              </a:ln>
              <a:solidFill>
                <a:srgbClr val="000000"/>
              </a:solidFill>
              <a:effectLst/>
              <a:uLnTx/>
              <a:uFillTx/>
              <a:latin typeface="Arial" charset="0"/>
            </a:endParaRPr>
          </a:p>
        </p:txBody>
      </p:sp>
      <p:graphicFrame>
        <p:nvGraphicFramePr>
          <p:cNvPr id="33" name="Group 3"/>
          <p:cNvGraphicFramePr>
            <a:graphicFrameLocks/>
          </p:cNvGraphicFramePr>
          <p:nvPr>
            <p:extLst>
              <p:ext uri="{D42A27DB-BD31-4B8C-83A1-F6EECF244321}">
                <p14:modId xmlns:p14="http://schemas.microsoft.com/office/powerpoint/2010/main" val="4055392759"/>
              </p:ext>
            </p:extLst>
          </p:nvPr>
        </p:nvGraphicFramePr>
        <p:xfrm>
          <a:off x="160280" y="798446"/>
          <a:ext cx="8839200" cy="4262008"/>
        </p:xfrm>
        <a:graphic>
          <a:graphicData uri="http://schemas.openxmlformats.org/drawingml/2006/table">
            <a:tbl>
              <a:tblPr/>
              <a:tblGrid>
                <a:gridCol w="1439920"/>
                <a:gridCol w="1524000"/>
                <a:gridCol w="1447800"/>
                <a:gridCol w="1447800"/>
                <a:gridCol w="1447800"/>
                <a:gridCol w="1531880"/>
              </a:tblGrid>
              <a:tr h="549544">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February</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mn-ea"/>
                          <a:cs typeface="+mn-cs"/>
                        </a:rPr>
                        <a:t>2/4 – 2/6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3F9A5"/>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April</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mn-ea"/>
                          <a:cs typeface="+mn-cs"/>
                        </a:rPr>
                        <a:t>3/31 – 4/2</a:t>
                      </a:r>
                      <a:endParaRPr kumimoji="0" lang="en-US" sz="1200" b="0" i="1"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3F9A5"/>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May</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mn-ea"/>
                          <a:cs typeface="+mn-cs"/>
                        </a:rPr>
                        <a:t>5/26 – 5/29</a:t>
                      </a:r>
                      <a:endParaRPr kumimoji="0" lang="en-US" sz="1200" b="0" i="1"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3F9A5"/>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August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mn-ea"/>
                          <a:cs typeface="+mn-cs"/>
                        </a:rPr>
                        <a:t>8/4 – 8/6</a:t>
                      </a:r>
                      <a:endParaRPr kumimoji="0" lang="en-US" sz="1200" b="0" i="1"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3F9A5"/>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October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mn-ea"/>
                          <a:cs typeface="+mn-cs"/>
                        </a:rPr>
                        <a:t>10/13 – 10/15</a:t>
                      </a:r>
                      <a:endParaRPr kumimoji="0" lang="en-US" sz="1200" b="0" i="1"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3F9A5"/>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December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mn-ea"/>
                          <a:cs typeface="+mn-cs"/>
                        </a:rPr>
                        <a:t>12/8 – 12/10</a:t>
                      </a:r>
                      <a:endParaRPr kumimoji="0" lang="en-US" sz="1200" b="0" i="1"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3F9A5"/>
                    </a:solidFill>
                  </a:tcPr>
                </a:tc>
              </a:tr>
              <a:tr h="364145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Courier New" pitchFamily="49" charset="0"/>
                        </a:rPr>
                        <a:t>NPRR873</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Courier New" pitchFamily="49" charset="0"/>
                        </a:rPr>
                        <a:t>SCR797</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3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NPRR877 </a:t>
                      </a:r>
                      <a:r>
                        <a:rPr kumimoji="0" lang="en-US" sz="1000" b="0" i="0" u="none" strike="noStrike" kern="1200" cap="none" normalizeH="0" baseline="0" dirty="0" smtClean="0">
                          <a:ln>
                            <a:noFill/>
                          </a:ln>
                          <a:solidFill>
                            <a:schemeClr val="tx1"/>
                          </a:solidFill>
                          <a:effectLst/>
                          <a:latin typeface="Courier New" pitchFamily="49" charset="0"/>
                          <a:ea typeface="+mn-ea"/>
                          <a:cs typeface="+mn-cs"/>
                        </a:rPr>
                        <a:t>Ph2</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Courier New" pitchFamily="49" charset="0"/>
                        </a:rPr>
                        <a:t>NPRR968</a:t>
                      </a:r>
                      <a:endParaRPr kumimoji="0" lang="en-US" sz="1000" b="0" i="0" u="none" strike="noStrike" cap="none" normalizeH="0" baseline="0" dirty="0" smtClean="0">
                        <a:ln>
                          <a:noFill/>
                        </a:ln>
                        <a:solidFill>
                          <a:schemeClr val="tx1"/>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Courier New" pitchFamily="49" charset="0"/>
                        </a:rPr>
                        <a:t>NPRR943</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Courier New" pitchFamily="49" charset="0"/>
                        </a:rPr>
                        <a:t>EMIL Web Interface</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00" b="0" i="0" u="none" strike="noStrike" cap="none" normalizeH="0" baseline="0" dirty="0" smtClean="0">
                        <a:ln>
                          <a:noFill/>
                        </a:ln>
                        <a:solidFill>
                          <a:srgbClr val="FF0000"/>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cap="none" normalizeH="0" baseline="0" dirty="0" smtClean="0">
                          <a:ln>
                            <a:noFill/>
                          </a:ln>
                          <a:solidFill>
                            <a:schemeClr val="tx1"/>
                          </a:solidFill>
                          <a:effectLst/>
                          <a:latin typeface="Courier New" pitchFamily="49" charset="0"/>
                        </a:rPr>
                        <a:t>NPRR863</a:t>
                      </a:r>
                      <a:r>
                        <a:rPr kumimoji="0" lang="en-US" sz="900" b="0" i="0" u="none" strike="noStrike" cap="none" normalizeH="0" baseline="0" dirty="0" smtClean="0">
                          <a:ln>
                            <a:noFill/>
                          </a:ln>
                          <a:solidFill>
                            <a:schemeClr val="tx1"/>
                          </a:solidFill>
                          <a:effectLst/>
                          <a:latin typeface="Courier New" pitchFamily="49" charset="0"/>
                        </a:rPr>
                        <a:t> </a:t>
                      </a:r>
                      <a:r>
                        <a:rPr kumimoji="0" lang="en-US" sz="1000" b="0" i="0" u="none" strike="noStrike" cap="none" normalizeH="0" baseline="0" dirty="0" smtClean="0">
                          <a:ln>
                            <a:noFill/>
                          </a:ln>
                          <a:solidFill>
                            <a:schemeClr val="tx1"/>
                          </a:solidFill>
                          <a:effectLst/>
                          <a:latin typeface="Courier New" pitchFamily="49" charset="0"/>
                        </a:rPr>
                        <a:t>FFR</a:t>
                      </a:r>
                      <a:endParaRPr kumimoji="0" lang="en-US" sz="1200" b="0" i="0" u="none" strike="noStrike" cap="none" normalizeH="0" baseline="0" dirty="0" smtClean="0">
                        <a:ln>
                          <a:noFill/>
                        </a:ln>
                        <a:solidFill>
                          <a:schemeClr val="tx1"/>
                        </a:solidFill>
                        <a:effectLst/>
                        <a:latin typeface="Courier New" pitchFamily="49"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cap="none" normalizeH="0" baseline="0" dirty="0" smtClean="0">
                          <a:ln>
                            <a:noFill/>
                          </a:ln>
                          <a:solidFill>
                            <a:schemeClr val="tx1"/>
                          </a:solidFill>
                          <a:effectLst/>
                          <a:latin typeface="Courier New" pitchFamily="49" charset="0"/>
                        </a:rPr>
                        <a:t>NPRR960</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cap="none" normalizeH="0" baseline="0" dirty="0" smtClean="0">
                          <a:ln>
                            <a:noFill/>
                          </a:ln>
                          <a:solidFill>
                            <a:schemeClr val="tx1"/>
                          </a:solidFill>
                          <a:effectLst/>
                          <a:latin typeface="Courier New" pitchFamily="49" charset="0"/>
                        </a:rPr>
                        <a:t>NOGRR187</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cap="none" normalizeH="0" baseline="0" dirty="0" smtClean="0">
                          <a:ln>
                            <a:noFill/>
                          </a:ln>
                          <a:solidFill>
                            <a:schemeClr val="tx1"/>
                          </a:solidFill>
                          <a:effectLst/>
                          <a:latin typeface="Courier New" pitchFamily="49" charset="0"/>
                        </a:rPr>
                        <a:t>OBDRR011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Courier New" pitchFamily="49" charset="0"/>
                        </a:rPr>
                        <a:t>SCR802</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NPRR928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NPRR929</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NPRR978</a:t>
                      </a:r>
                      <a:r>
                        <a:rPr kumimoji="0" lang="en-US" sz="900" b="0" i="0" u="none" strike="noStrike" kern="1200" cap="none" normalizeH="0" baseline="0" dirty="0" smtClean="0">
                          <a:ln>
                            <a:noFill/>
                          </a:ln>
                          <a:solidFill>
                            <a:schemeClr val="tx1"/>
                          </a:solidFill>
                          <a:effectLst/>
                          <a:latin typeface="Courier New" pitchFamily="49" charset="0"/>
                          <a:ea typeface="+mn-ea"/>
                          <a:cs typeface="+mn-cs"/>
                        </a:rPr>
                        <a:t>(a)</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NPRR988</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  </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NPRR953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NPRR856</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NPRR884</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OBDRR006</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SCR803</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NPRR887</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NPRR907</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NPRR985</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RMGRR163</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200" b="0" i="0" u="none" strike="noStrike" kern="1200" cap="none" normalizeH="0" baseline="0" dirty="0" smtClean="0">
                        <a:ln>
                          <a:noFill/>
                        </a:ln>
                        <a:solidFill>
                          <a:srgbClr val="FF0000"/>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200" b="0" i="0" u="none" strike="noStrike" kern="1200" cap="none" normalizeH="0" baseline="0" dirty="0" smtClean="0">
                        <a:ln>
                          <a:noFill/>
                        </a:ln>
                        <a:solidFill>
                          <a:srgbClr val="FF0000"/>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NPRR837</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NPRR930</a:t>
                      </a:r>
                      <a:r>
                        <a:rPr kumimoji="0" lang="en-US" sz="900" b="0" i="0" u="none" strike="noStrike" kern="1200" cap="none" normalizeH="0" baseline="0" dirty="0" smtClean="0">
                          <a:ln>
                            <a:noFill/>
                          </a:ln>
                          <a:solidFill>
                            <a:schemeClr val="tx1"/>
                          </a:solidFill>
                          <a:effectLst/>
                          <a:latin typeface="Courier New" pitchFamily="49" charset="0"/>
                          <a:ea typeface="+mn-ea"/>
                          <a:cs typeface="+mn-cs"/>
                        </a:rPr>
                        <a:t>(a)</a:t>
                      </a: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1200" cap="none" normalizeH="0" baseline="0" dirty="0" smtClean="0">
                        <a:ln>
                          <a:noFill/>
                        </a:ln>
                        <a:solidFill>
                          <a:srgbClr val="FF0000"/>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NPRR933</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RRGRR021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NPRR935</a:t>
                      </a:r>
                      <a:r>
                        <a:rPr kumimoji="0" lang="en-US" sz="900" b="0" i="0" u="none" strike="noStrike" kern="1200" cap="none" normalizeH="0" baseline="0" dirty="0" smtClean="0">
                          <a:ln>
                            <a:noFill/>
                          </a:ln>
                          <a:solidFill>
                            <a:schemeClr val="tx1"/>
                          </a:solidFill>
                          <a:effectLst/>
                          <a:latin typeface="Courier New" pitchFamily="49" charset="0"/>
                          <a:ea typeface="+mn-ea"/>
                          <a:cs typeface="+mn-cs"/>
                        </a:rPr>
                        <a:t>(a)</a:t>
                      </a: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NPRR951</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NPRR977</a:t>
                      </a:r>
                      <a:endParaRPr kumimoji="0" lang="en-US" sz="16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 </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1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1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200" b="0" i="0" u="none" strike="sngStrike" kern="1200" cap="none" normalizeH="0" baseline="0" dirty="0" smtClean="0">
                          <a:ln>
                            <a:noFill/>
                          </a:ln>
                          <a:solidFill>
                            <a:schemeClr val="tx1"/>
                          </a:solidFill>
                          <a:effectLst/>
                          <a:latin typeface="Courier New" pitchFamily="49" charset="0"/>
                          <a:ea typeface="+mn-ea"/>
                          <a:cs typeface="+mn-cs"/>
                        </a:rPr>
                        <a:t> </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05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8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SCR781</a:t>
                      </a:r>
                      <a:r>
                        <a:rPr kumimoji="0" lang="en-US" sz="900" b="0" i="0" u="none" strike="noStrike" kern="1200" cap="none" normalizeH="0" baseline="0" dirty="0" smtClean="0">
                          <a:ln>
                            <a:noFill/>
                          </a:ln>
                          <a:solidFill>
                            <a:schemeClr val="tx1"/>
                          </a:solidFill>
                          <a:effectLst/>
                          <a:latin typeface="Courier New" pitchFamily="49" charset="0"/>
                          <a:ea typeface="+mn-ea"/>
                          <a:cs typeface="+mn-cs"/>
                        </a:rPr>
                        <a:t>(a)</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RRGRR016</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RRGRR019</a:t>
                      </a:r>
                      <a:endParaRPr kumimoji="0" lang="en-US" sz="1800" b="0" i="0" u="none" strike="noStrike" kern="1200" cap="none" normalizeH="0" baseline="0" dirty="0" smtClean="0">
                        <a:ln>
                          <a:noFill/>
                        </a:ln>
                        <a:solidFill>
                          <a:schemeClr val="tx1"/>
                        </a:solidFill>
                        <a:effectLst/>
                        <a:latin typeface="Courier New" pitchFamily="49" charset="0"/>
                        <a:ea typeface="+mn-ea"/>
                        <a:cs typeface="+mn-cs"/>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sngStrike" kern="1200" cap="none" normalizeH="0" baseline="0" dirty="0" smtClean="0">
                          <a:ln>
                            <a:noFill/>
                          </a:ln>
                          <a:solidFill>
                            <a:schemeClr val="tx1"/>
                          </a:solidFill>
                          <a:effectLst/>
                          <a:latin typeface="Courier New" pitchFamily="49" charset="0"/>
                          <a:ea typeface="+mn-ea"/>
                          <a:cs typeface="+mn-cs"/>
                        </a:rPr>
                        <a:t>NPRR902</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sng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rgbClr val="FF0000"/>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MIS Go-Live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SCR804</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RIOO R2</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1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kern="1200" cap="none" normalizeH="0" baseline="0" dirty="0" smtClean="0">
                          <a:ln>
                            <a:noFill/>
                          </a:ln>
                          <a:solidFill>
                            <a:schemeClr val="tx1"/>
                          </a:solidFill>
                          <a:effectLst/>
                          <a:latin typeface="Courier New" pitchFamily="49" charset="0"/>
                          <a:ea typeface="+mn-ea"/>
                          <a:cs typeface="+mn-cs"/>
                        </a:rPr>
                        <a:t>MMS/OS Refresh</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0" i="0" u="none" strike="noStrike" kern="1200" cap="none" normalizeH="0" baseline="0" dirty="0" smtClean="0">
                        <a:ln>
                          <a:noFill/>
                        </a:ln>
                        <a:solidFill>
                          <a:srgbClr val="FF0000"/>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000" b="0" i="0" u="none" strike="no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100" b="0" i="0" u="none" strike="noStrike" kern="1200" cap="none" normalizeH="0" baseline="0" dirty="0" smtClean="0">
                          <a:ln>
                            <a:noFill/>
                          </a:ln>
                          <a:solidFill>
                            <a:schemeClr val="tx1"/>
                          </a:solidFill>
                          <a:effectLst/>
                          <a:latin typeface="Courier New" pitchFamily="49" charset="0"/>
                          <a:ea typeface="+mn-ea"/>
                          <a:cs typeface="+mn-cs"/>
                        </a:rPr>
                        <a:t>NPRR863</a:t>
                      </a:r>
                      <a:r>
                        <a:rPr kumimoji="0" lang="en-US" sz="900" b="0" i="0" u="none" strike="noStrike" kern="1200" cap="none" normalizeH="0" baseline="0" dirty="0" smtClean="0">
                          <a:ln>
                            <a:noFill/>
                          </a:ln>
                          <a:solidFill>
                            <a:schemeClr val="tx1"/>
                          </a:solidFill>
                          <a:effectLst/>
                          <a:latin typeface="Courier New" pitchFamily="49" charset="0"/>
                          <a:ea typeface="+mn-ea"/>
                          <a:cs typeface="+mn-cs"/>
                        </a:rPr>
                        <a:t> ECRS</a:t>
                      </a:r>
                      <a:endParaRPr kumimoji="0" lang="en-US" sz="1200" b="0" i="0" u="none" strike="noStrike" kern="1200" cap="none" normalizeH="0" baseline="0" dirty="0" smtClean="0">
                        <a:ln>
                          <a:noFill/>
                        </a:ln>
                        <a:solidFill>
                          <a:schemeClr val="tx1"/>
                        </a:solidFill>
                        <a:effectLst/>
                        <a:latin typeface="Courier New" pitchFamily="49" charset="0"/>
                        <a:ea typeface="+mn-ea"/>
                        <a:cs typeface="+mn-cs"/>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Courier New" pitchFamily="49" charset="0"/>
                          <a:ea typeface="+mn-ea"/>
                          <a:cs typeface="+mn-cs"/>
                        </a:rPr>
                        <a:t>SCR806</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200" b="0" i="0" u="none" strike="sng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800" b="0" i="0" u="none" strike="sngStrike" kern="1200" cap="none" normalizeH="0" baseline="0" dirty="0" smtClean="0">
                        <a:ln>
                          <a:noFill/>
                        </a:ln>
                        <a:solidFill>
                          <a:schemeClr val="tx1"/>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NPRR857</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rgbClr val="FF0000"/>
                          </a:solidFill>
                          <a:effectLst/>
                          <a:latin typeface="Courier New" pitchFamily="49" charset="0"/>
                          <a:ea typeface="+mn-ea"/>
                          <a:cs typeface="+mn-cs"/>
                        </a:rPr>
                        <a:t>NPRR902</a:t>
                      </a:r>
                      <a:endParaRPr kumimoji="0" lang="en-US" sz="1100" b="0" i="0" u="none" strike="noStrike" kern="1200" cap="none" normalizeH="0" baseline="0" dirty="0" smtClean="0">
                        <a:ln>
                          <a:noFill/>
                        </a:ln>
                        <a:solidFill>
                          <a:srgbClr val="FF0000"/>
                        </a:solidFill>
                        <a:effectLst/>
                        <a:latin typeface="Courier New" pitchFamily="49"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NPRR904</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NPRR905</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NPRR917</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NPRR936</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NPRR941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NPRR963</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NPRR971</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NPRR978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NPRR986</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NPRR998</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OBDRR009</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PGRR070</a:t>
                      </a:r>
                      <a:r>
                        <a:rPr kumimoji="0" lang="en-US" sz="800" b="0" i="0" u="none" strike="noStrike" kern="1200" cap="none" normalizeH="0" baseline="0" dirty="0" smtClean="0">
                          <a:ln>
                            <a:noFill/>
                          </a:ln>
                          <a:solidFill>
                            <a:schemeClr val="tx1"/>
                          </a:solidFill>
                          <a:effectLst/>
                          <a:latin typeface="Courier New" pitchFamily="49" charset="0"/>
                          <a:ea typeface="+mn-ea"/>
                          <a:cs typeface="+mn-cs"/>
                        </a:rPr>
                        <a:t>(b)</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SCR781</a:t>
                      </a:r>
                      <a:r>
                        <a:rPr kumimoji="0" lang="en-US" sz="800" b="0" i="0" u="none" strike="noStrike" kern="1200" cap="none" normalizeH="0" baseline="0" dirty="0" smtClean="0">
                          <a:ln>
                            <a:noFill/>
                          </a:ln>
                          <a:solidFill>
                            <a:schemeClr val="tx1"/>
                          </a:solidFill>
                          <a:effectLst/>
                          <a:latin typeface="Courier New" pitchFamily="49" charset="0"/>
                          <a:ea typeface="+mn-ea"/>
                          <a:cs typeface="+mn-cs"/>
                        </a:rPr>
                        <a:t>(b)</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50" b="0" i="0" u="none" strike="noStrike" kern="1200" cap="none" normalizeH="0" baseline="0" dirty="0" smtClean="0">
                          <a:ln>
                            <a:noFill/>
                          </a:ln>
                          <a:solidFill>
                            <a:schemeClr val="tx1"/>
                          </a:solidFill>
                          <a:effectLst/>
                          <a:latin typeface="Courier New" pitchFamily="49" charset="0"/>
                          <a:ea typeface="+mn-ea"/>
                          <a:cs typeface="+mn-cs"/>
                        </a:rPr>
                        <a:t>SCR799</a:t>
                      </a:r>
                    </a:p>
                  </a:txBody>
                  <a:tcP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 name="TextBox 21"/>
          <p:cNvSpPr txBox="1">
            <a:spLocks noChangeArrowheads="1"/>
          </p:cNvSpPr>
          <p:nvPr/>
        </p:nvSpPr>
        <p:spPr bwMode="auto">
          <a:xfrm>
            <a:off x="5242489" y="5529940"/>
            <a:ext cx="1173951" cy="83099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sz="800" b="0" i="0" u="sng" strike="noStrike" kern="0" cap="none" spc="0" normalizeH="0" baseline="0" noProof="0" dirty="0" smtClean="0">
                <a:ln>
                  <a:noFill/>
                </a:ln>
                <a:solidFill>
                  <a:srgbClr val="000000"/>
                </a:solidFill>
                <a:effectLst/>
                <a:uLnTx/>
                <a:uFillTx/>
                <a:latin typeface="Arial" charset="0"/>
              </a:rPr>
              <a:t>Project Status Codes </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Arial" charset="0"/>
              </a:rPr>
              <a:t>  NS = Not Started</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Arial" charset="0"/>
              </a:rPr>
              <a:t>  I     = Initiation</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Arial" charset="0"/>
              </a:rPr>
              <a:t>  P    = Planning</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Arial" charset="0"/>
              </a:rPr>
              <a:t>  E    = Execution</a:t>
            </a:r>
          </a:p>
          <a:p>
            <a:pPr marL="0" marR="0" lvl="0" indent="0" defTabSz="914400" eaLnBrk="1" fontAlgn="base" latinLnBrk="0" hangingPunct="1">
              <a:lnSpc>
                <a:spcPct val="100000"/>
              </a:lnSpc>
              <a:spcBef>
                <a:spcPct val="0"/>
              </a:spcBef>
              <a:spcAft>
                <a:spcPct val="0"/>
              </a:spcAft>
              <a:buClrTx/>
              <a:buSzTx/>
              <a:buFontTx/>
              <a:buNone/>
              <a:tabLst/>
              <a:defRPr/>
            </a:pPr>
            <a:r>
              <a:rPr kumimoji="0" lang="en-US" sz="800" b="0" i="0" u="none" strike="noStrike" kern="0" cap="none" spc="0" normalizeH="0" baseline="0" noProof="0" dirty="0" smtClean="0">
                <a:ln>
                  <a:noFill/>
                </a:ln>
                <a:solidFill>
                  <a:srgbClr val="000000"/>
                </a:solidFill>
                <a:effectLst/>
                <a:uLnTx/>
                <a:uFillTx/>
                <a:latin typeface="Arial" charset="0"/>
              </a:rPr>
              <a:t>  H    = On Hold</a:t>
            </a:r>
          </a:p>
        </p:txBody>
      </p:sp>
      <p:sp>
        <p:nvSpPr>
          <p:cNvPr id="43" name="TextBox 42"/>
          <p:cNvSpPr txBox="1"/>
          <p:nvPr/>
        </p:nvSpPr>
        <p:spPr>
          <a:xfrm>
            <a:off x="7164760" y="1356091"/>
            <a:ext cx="320134" cy="1569660"/>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000" b="1" i="1" u="none" strike="noStrike" kern="0" cap="none" spc="0" normalizeH="0" baseline="0" noProof="0" dirty="0" smtClean="0">
                <a:ln>
                  <a:noFill/>
                </a:ln>
                <a:solidFill>
                  <a:srgbClr val="000000"/>
                </a:solidFill>
                <a:effectLst/>
                <a:uLnTx/>
                <a:uFillTx/>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400" b="1" i="1" u="none" strike="noStrike" kern="0" cap="none" spc="0" normalizeH="0" baseline="0" noProof="0" dirty="0" smtClean="0">
              <a:ln>
                <a:noFill/>
              </a:ln>
              <a:solidFill>
                <a:srgbClr val="000000"/>
              </a:solidFill>
              <a:effectLst/>
              <a:uLnTx/>
              <a:uFillTx/>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0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0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noProof="0" dirty="0" smtClean="0">
                <a:solidFill>
                  <a:srgbClr val="000000"/>
                </a:solidFill>
              </a:rPr>
              <a:t>E</a:t>
            </a: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400" b="1" i="1" u="none" strike="noStrike" kern="0" cap="none" spc="0" normalizeH="0" baseline="0" dirty="0">
              <a:ln>
                <a:noFill/>
              </a:ln>
              <a:solidFill>
                <a:srgbClr val="000000"/>
              </a:solidFill>
              <a:effectLst/>
              <a:uLnTx/>
              <a:uFillTx/>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noProof="0" dirty="0" smtClean="0">
                <a:solidFill>
                  <a:srgbClr val="000000"/>
                </a:solidFill>
              </a:rPr>
              <a:t>E</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2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noProof="0" dirty="0" smtClean="0">
                <a:solidFill>
                  <a:srgbClr val="000000"/>
                </a:solidFill>
              </a:rPr>
              <a:t>E</a:t>
            </a:r>
          </a:p>
        </p:txBody>
      </p:sp>
      <p:sp>
        <p:nvSpPr>
          <p:cNvPr id="3" name="Flowchart: Alternate Process 2"/>
          <p:cNvSpPr/>
          <p:nvPr/>
        </p:nvSpPr>
        <p:spPr>
          <a:xfrm>
            <a:off x="160867" y="797795"/>
            <a:ext cx="356616" cy="228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t>R1</a:t>
            </a:r>
            <a:endParaRPr lang="en-US" sz="1400" b="1" dirty="0"/>
          </a:p>
        </p:txBody>
      </p:sp>
      <p:sp>
        <p:nvSpPr>
          <p:cNvPr id="51" name="Flowchart: Alternate Process 50"/>
          <p:cNvSpPr/>
          <p:nvPr/>
        </p:nvSpPr>
        <p:spPr>
          <a:xfrm>
            <a:off x="1600200" y="806036"/>
            <a:ext cx="356616" cy="228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t>R2</a:t>
            </a:r>
            <a:endParaRPr lang="en-US" sz="1400" b="1" dirty="0"/>
          </a:p>
        </p:txBody>
      </p:sp>
      <p:sp>
        <p:nvSpPr>
          <p:cNvPr id="52" name="Flowchart: Alternate Process 51"/>
          <p:cNvSpPr/>
          <p:nvPr/>
        </p:nvSpPr>
        <p:spPr>
          <a:xfrm>
            <a:off x="3124200" y="796160"/>
            <a:ext cx="356616" cy="228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t>R3</a:t>
            </a:r>
            <a:endParaRPr lang="en-US" sz="1400" b="1" dirty="0"/>
          </a:p>
        </p:txBody>
      </p:sp>
      <p:sp>
        <p:nvSpPr>
          <p:cNvPr id="53" name="Flowchart: Alternate Process 52"/>
          <p:cNvSpPr/>
          <p:nvPr/>
        </p:nvSpPr>
        <p:spPr>
          <a:xfrm>
            <a:off x="4572000" y="802054"/>
            <a:ext cx="356616" cy="228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t>R4</a:t>
            </a:r>
            <a:endParaRPr lang="en-US" sz="1400" b="1" dirty="0"/>
          </a:p>
        </p:txBody>
      </p:sp>
      <p:sp>
        <p:nvSpPr>
          <p:cNvPr id="54" name="Flowchart: Alternate Process 53"/>
          <p:cNvSpPr/>
          <p:nvPr/>
        </p:nvSpPr>
        <p:spPr>
          <a:xfrm>
            <a:off x="6021407" y="797439"/>
            <a:ext cx="356616" cy="228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t>R5</a:t>
            </a:r>
            <a:endParaRPr lang="en-US" sz="1400" b="1" dirty="0"/>
          </a:p>
        </p:txBody>
      </p:sp>
      <p:sp>
        <p:nvSpPr>
          <p:cNvPr id="55" name="Flowchart: Alternate Process 54"/>
          <p:cNvSpPr/>
          <p:nvPr/>
        </p:nvSpPr>
        <p:spPr>
          <a:xfrm>
            <a:off x="7475046" y="802054"/>
            <a:ext cx="356616" cy="228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t>R6</a:t>
            </a:r>
            <a:endParaRPr lang="en-US" sz="1400" b="1" dirty="0"/>
          </a:p>
        </p:txBody>
      </p:sp>
      <p:sp>
        <p:nvSpPr>
          <p:cNvPr id="17" name="TextBox 12"/>
          <p:cNvSpPr txBox="1">
            <a:spLocks noChangeArrowheads="1"/>
          </p:cNvSpPr>
          <p:nvPr/>
        </p:nvSpPr>
        <p:spPr bwMode="auto">
          <a:xfrm>
            <a:off x="160278" y="3904960"/>
            <a:ext cx="1426464"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a:t>3</a:t>
            </a:r>
            <a:r>
              <a:rPr lang="en-US" sz="1200" dirty="0" smtClean="0"/>
              <a:t>/1</a:t>
            </a:r>
            <a:endParaRPr lang="en-US" sz="1200" kern="0" dirty="0"/>
          </a:p>
        </p:txBody>
      </p:sp>
      <p:sp>
        <p:nvSpPr>
          <p:cNvPr id="18" name="TextBox 21"/>
          <p:cNvSpPr txBox="1">
            <a:spLocks noChangeArrowheads="1"/>
          </p:cNvSpPr>
          <p:nvPr/>
        </p:nvSpPr>
        <p:spPr bwMode="auto">
          <a:xfrm>
            <a:off x="6501462" y="5534749"/>
            <a:ext cx="2485392" cy="830997"/>
          </a:xfrm>
          <a:prstGeom prst="rect">
            <a:avLst/>
          </a:prstGeom>
          <a:solidFill>
            <a:schemeClr val="bg1"/>
          </a:solidFill>
          <a:ln w="9525">
            <a:solidFill>
              <a:srgbClr val="000000"/>
            </a:solidFill>
            <a:miter lim="800000"/>
            <a:headEnd/>
            <a:tailEnd/>
          </a:ln>
          <a:extLst/>
        </p:spPr>
        <p:txBody>
          <a:bodyPr wrap="square" anchor="ctr" anchorCtr="0">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eaLnBrk="1" fontAlgn="base" hangingPunct="1">
              <a:spcBef>
                <a:spcPct val="0"/>
              </a:spcBef>
              <a:spcAft>
                <a:spcPct val="0"/>
              </a:spcAft>
              <a:defRPr/>
            </a:pPr>
            <a:r>
              <a:rPr lang="en-US" sz="800" b="0" kern="0" dirty="0" smtClean="0"/>
              <a:t>NPRR930(a) – O&amp;M portion</a:t>
            </a:r>
          </a:p>
          <a:p>
            <a:pPr eaLnBrk="1" fontAlgn="base" hangingPunct="1">
              <a:spcBef>
                <a:spcPct val="0"/>
              </a:spcBef>
              <a:spcAft>
                <a:spcPct val="0"/>
              </a:spcAft>
              <a:defRPr/>
            </a:pPr>
            <a:r>
              <a:rPr lang="en-US" sz="800" b="0" kern="0" dirty="0" smtClean="0"/>
              <a:t>NPRR935(a) – Sections 4.2.2 (1) (6), 4.2.5</a:t>
            </a:r>
          </a:p>
          <a:p>
            <a:pPr eaLnBrk="1" fontAlgn="base" hangingPunct="1">
              <a:spcBef>
                <a:spcPct val="0"/>
              </a:spcBef>
              <a:spcAft>
                <a:spcPct val="0"/>
              </a:spcAft>
              <a:defRPr/>
            </a:pPr>
            <a:r>
              <a:rPr lang="en-US" sz="800" b="0" kern="0" dirty="0" smtClean="0"/>
              <a:t>NPRR935(b) – Sections 2.1, 2.2, 4.2.3</a:t>
            </a:r>
          </a:p>
          <a:p>
            <a:pPr eaLnBrk="1" fontAlgn="base" hangingPunct="1">
              <a:spcBef>
                <a:spcPct val="0"/>
              </a:spcBef>
              <a:spcAft>
                <a:spcPct val="0"/>
              </a:spcAft>
              <a:defRPr/>
            </a:pPr>
            <a:r>
              <a:rPr lang="en-US" sz="800" b="0" kern="0" dirty="0" smtClean="0"/>
              <a:t>NPRR978(a) – Initial report decommissions</a:t>
            </a:r>
          </a:p>
          <a:p>
            <a:pPr eaLnBrk="1" fontAlgn="base" hangingPunct="1">
              <a:spcBef>
                <a:spcPct val="0"/>
              </a:spcBef>
              <a:spcAft>
                <a:spcPct val="0"/>
              </a:spcAft>
              <a:defRPr/>
            </a:pPr>
            <a:r>
              <a:rPr lang="en-US" sz="800" b="0" kern="0" dirty="0" smtClean="0"/>
              <a:t>PGRR070(b) – Remaining PGRR language</a:t>
            </a:r>
          </a:p>
          <a:p>
            <a:pPr eaLnBrk="1" fontAlgn="base" hangingPunct="1">
              <a:spcBef>
                <a:spcPct val="0"/>
              </a:spcBef>
              <a:spcAft>
                <a:spcPct val="0"/>
              </a:spcAft>
              <a:defRPr/>
            </a:pPr>
            <a:r>
              <a:rPr lang="en-US" sz="800" b="0" kern="0" dirty="0" smtClean="0"/>
              <a:t>SCR781(a</a:t>
            </a:r>
            <a:r>
              <a:rPr lang="en-US" sz="800" b="0" kern="0" dirty="0"/>
              <a:t>) – View / Edit </a:t>
            </a:r>
            <a:r>
              <a:rPr lang="en-US" sz="800" b="0" kern="0" dirty="0" smtClean="0"/>
              <a:t>capability</a:t>
            </a:r>
          </a:p>
        </p:txBody>
      </p:sp>
      <p:sp>
        <p:nvSpPr>
          <p:cNvPr id="19" name="TextBox 13"/>
          <p:cNvSpPr txBox="1">
            <a:spLocks noChangeArrowheads="1"/>
          </p:cNvSpPr>
          <p:nvPr/>
        </p:nvSpPr>
        <p:spPr bwMode="auto">
          <a:xfrm>
            <a:off x="1586742" y="4797042"/>
            <a:ext cx="2977306" cy="249625"/>
          </a:xfrm>
          <a:prstGeom prst="rect">
            <a:avLst/>
          </a:prstGeom>
          <a:solidFill>
            <a:srgbClr val="A1D8FD"/>
          </a:solidFill>
          <a:ln w="1587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1000" i="1" kern="0" dirty="0" smtClean="0">
                <a:solidFill>
                  <a:srgbClr val="000000"/>
                </a:solidFill>
              </a:rPr>
              <a:t>M</a:t>
            </a:r>
            <a:r>
              <a:rPr kumimoji="0" lang="en-US" sz="1000" b="1" i="1" u="none" strike="noStrike" kern="0" cap="none" spc="0" normalizeH="0" baseline="0" noProof="0" dirty="0" smtClean="0">
                <a:ln>
                  <a:noFill/>
                </a:ln>
                <a:solidFill>
                  <a:srgbClr val="000000"/>
                </a:solidFill>
                <a:effectLst/>
                <a:uLnTx/>
                <a:uFillTx/>
                <a:latin typeface="Arial" charset="0"/>
              </a:rPr>
              <a:t>MS/OS Upgrade “Chill”</a:t>
            </a:r>
            <a:endParaRPr kumimoji="0" lang="en-US" sz="1000" b="1" i="1" u="none" strike="noStrike" kern="0" cap="none" spc="0" normalizeH="0" baseline="0" noProof="0" dirty="0">
              <a:ln>
                <a:noFill/>
              </a:ln>
              <a:solidFill>
                <a:srgbClr val="000000"/>
              </a:solidFill>
              <a:effectLst/>
              <a:uLnTx/>
              <a:uFillTx/>
              <a:latin typeface="Arial" charset="0"/>
            </a:endParaRPr>
          </a:p>
        </p:txBody>
      </p:sp>
      <p:sp>
        <p:nvSpPr>
          <p:cNvPr id="20" name="TextBox 13"/>
          <p:cNvSpPr txBox="1">
            <a:spLocks noChangeArrowheads="1"/>
          </p:cNvSpPr>
          <p:nvPr/>
        </p:nvSpPr>
        <p:spPr bwMode="auto">
          <a:xfrm>
            <a:off x="4564049" y="4800446"/>
            <a:ext cx="2903046" cy="246221"/>
          </a:xfrm>
          <a:prstGeom prst="rect">
            <a:avLst/>
          </a:prstGeom>
          <a:solidFill>
            <a:schemeClr val="accent1">
              <a:lumMod val="75000"/>
            </a:schemeClr>
          </a:solidFill>
          <a:ln w="1587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1000" i="1" kern="0" dirty="0" smtClean="0">
                <a:solidFill>
                  <a:schemeClr val="bg1"/>
                </a:solidFill>
              </a:rPr>
              <a:t>M</a:t>
            </a:r>
            <a:r>
              <a:rPr kumimoji="0" lang="en-US" sz="1000" b="1" i="1" u="none" strike="noStrike" kern="0" cap="none" spc="0" normalizeH="0" baseline="0" noProof="0" dirty="0" smtClean="0">
                <a:ln>
                  <a:noFill/>
                </a:ln>
                <a:solidFill>
                  <a:schemeClr val="bg1"/>
                </a:solidFill>
                <a:effectLst/>
                <a:uLnTx/>
                <a:uFillTx/>
                <a:latin typeface="Arial" charset="0"/>
              </a:rPr>
              <a:t>MS/OS Upgrade “Freeze”</a:t>
            </a:r>
            <a:endParaRPr kumimoji="0" lang="en-US" sz="1000" b="1" i="1" u="none" strike="noStrike" kern="0" cap="none" spc="0" normalizeH="0" baseline="0" noProof="0" dirty="0">
              <a:ln>
                <a:noFill/>
              </a:ln>
              <a:solidFill>
                <a:schemeClr val="bg1"/>
              </a:solidFill>
              <a:effectLst/>
              <a:uLnTx/>
              <a:uFillTx/>
              <a:latin typeface="Arial" charset="0"/>
            </a:endParaRPr>
          </a:p>
        </p:txBody>
      </p:sp>
      <p:sp>
        <p:nvSpPr>
          <p:cNvPr id="23" name="TextBox 22"/>
          <p:cNvSpPr txBox="1"/>
          <p:nvPr/>
        </p:nvSpPr>
        <p:spPr>
          <a:xfrm>
            <a:off x="1293429" y="1366501"/>
            <a:ext cx="370549" cy="2616101"/>
          </a:xfrm>
          <a:prstGeom prst="rect">
            <a:avLst/>
          </a:prstGeom>
          <a:noFill/>
        </p:spPr>
        <p:txBody>
          <a:bodyPr wrap="square" rtlCol="0">
            <a:spAutoFit/>
          </a:bodyPr>
          <a:lstStyle/>
          <a:p>
            <a:pPr algn="ctr" fontAlgn="base">
              <a:spcBef>
                <a:spcPct val="0"/>
              </a:spcBef>
              <a:spcAft>
                <a:spcPct val="0"/>
              </a:spcAft>
              <a:defRPr/>
            </a:pPr>
            <a:r>
              <a:rPr lang="en-US" sz="1000" dirty="0" smtClean="0">
                <a:latin typeface="Wingdings" panose="05000000000000000000" pitchFamily="2" charset="2"/>
              </a:rPr>
              <a:t>ü</a:t>
            </a: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lvl="0" algn="ctr" fontAlgn="base">
              <a:spcBef>
                <a:spcPct val="0"/>
              </a:spcBef>
              <a:spcAft>
                <a:spcPct val="0"/>
              </a:spcAft>
              <a:defRPr/>
            </a:pPr>
            <a:r>
              <a:rPr lang="en-US" sz="1000" dirty="0">
                <a:latin typeface="Wingdings" panose="05000000000000000000" pitchFamily="2" charset="2"/>
              </a:rPr>
              <a:t>ü</a:t>
            </a: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4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7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100" b="1" i="1" kern="0" dirty="0" smtClean="0">
                <a:solidFill>
                  <a:srgbClr val="000000"/>
                </a:solidFill>
              </a:rPr>
              <a:t> </a:t>
            </a:r>
            <a:endParaRPr lang="en-US" sz="10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400" b="1" i="1" u="none" strike="noStrike" kern="0" cap="none" spc="0" normalizeH="0" baseline="0" noProof="0" dirty="0" smtClean="0">
              <a:ln>
                <a:noFill/>
              </a:ln>
              <a:solidFill>
                <a:srgbClr val="000000"/>
              </a:solidFill>
              <a:effectLst/>
              <a:uLnTx/>
              <a:uFillTx/>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1000" b="1" i="1" u="none" strike="noStrike" kern="0" cap="none" spc="0" normalizeH="0" baseline="0" dirty="0" smtClean="0">
                <a:ln>
                  <a:noFill/>
                </a:ln>
                <a:solidFill>
                  <a:srgbClr val="000000"/>
                </a:solidFill>
                <a:effectLst/>
                <a:uLnTx/>
                <a:uFillTx/>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12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0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noProof="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0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100" b="1" i="1" kern="0" dirty="0" smtClean="0">
                <a:solidFill>
                  <a:srgbClr val="000000"/>
                </a:solidFill>
              </a:rPr>
              <a:t> </a:t>
            </a:r>
            <a:endParaRPr lang="en-US" sz="600" b="1" i="1" kern="0" dirty="0">
              <a:solidFill>
                <a:srgbClr val="000000"/>
              </a:solidFill>
            </a:endParaRPr>
          </a:p>
          <a:p>
            <a:pPr algn="ctr" fontAlgn="base">
              <a:spcBef>
                <a:spcPct val="0"/>
              </a:spcBef>
              <a:spcAft>
                <a:spcPct val="0"/>
              </a:spcAft>
              <a:defRPr/>
            </a:pPr>
            <a:r>
              <a:rPr lang="en-US" sz="1200" dirty="0" smtClean="0">
                <a:latin typeface="Wingdings" panose="05000000000000000000" pitchFamily="2" charset="2"/>
              </a:rPr>
              <a:t>ü</a:t>
            </a:r>
            <a:r>
              <a:rPr kumimoji="0" lang="en-US" sz="1000" b="1" i="1" u="none" strike="noStrike" kern="0" cap="none" spc="0" normalizeH="0" baseline="0" noProof="0" dirty="0" smtClean="0">
                <a:ln>
                  <a:noFill/>
                </a:ln>
                <a:solidFill>
                  <a:srgbClr val="000000"/>
                </a:solidFill>
                <a:effectLst/>
                <a:uLnTx/>
                <a:uFillTx/>
              </a:rPr>
              <a:t> </a:t>
            </a:r>
          </a:p>
        </p:txBody>
      </p:sp>
      <p:sp>
        <p:nvSpPr>
          <p:cNvPr id="27" name="TextBox 12"/>
          <p:cNvSpPr txBox="1">
            <a:spLocks noChangeArrowheads="1"/>
          </p:cNvSpPr>
          <p:nvPr/>
        </p:nvSpPr>
        <p:spPr bwMode="auto">
          <a:xfrm>
            <a:off x="6021174" y="3067331"/>
            <a:ext cx="1435608" cy="384721"/>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900" dirty="0" smtClean="0"/>
              <a:t>November / December</a:t>
            </a:r>
          </a:p>
          <a:p>
            <a:pPr lvl="0" algn="ctr" eaLnBrk="1" fontAlgn="base" hangingPunct="1">
              <a:spcBef>
                <a:spcPct val="0"/>
              </a:spcBef>
              <a:spcAft>
                <a:spcPct val="0"/>
              </a:spcAft>
              <a:defRPr/>
            </a:pPr>
            <a:r>
              <a:rPr lang="en-US" sz="1000" dirty="0" smtClean="0"/>
              <a:t>Off-Cycle</a:t>
            </a:r>
          </a:p>
        </p:txBody>
      </p:sp>
      <p:sp>
        <p:nvSpPr>
          <p:cNvPr id="25" name="TextBox 12"/>
          <p:cNvSpPr txBox="1">
            <a:spLocks noChangeArrowheads="1"/>
          </p:cNvSpPr>
          <p:nvPr/>
        </p:nvSpPr>
        <p:spPr bwMode="auto">
          <a:xfrm>
            <a:off x="146686" y="1902106"/>
            <a:ext cx="1453648"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1/1</a:t>
            </a:r>
            <a:endParaRPr lang="en-US" sz="1200" kern="0" dirty="0"/>
          </a:p>
        </p:txBody>
      </p:sp>
      <p:sp>
        <p:nvSpPr>
          <p:cNvPr id="31" name="TextBox 12"/>
          <p:cNvSpPr txBox="1">
            <a:spLocks noChangeArrowheads="1"/>
          </p:cNvSpPr>
          <p:nvPr/>
        </p:nvSpPr>
        <p:spPr bwMode="auto">
          <a:xfrm>
            <a:off x="7467600" y="1676400"/>
            <a:ext cx="1512475"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2021 Go-Lives</a:t>
            </a:r>
            <a:endParaRPr lang="en-US" sz="1200" b="0" kern="0" dirty="0"/>
          </a:p>
        </p:txBody>
      </p:sp>
      <p:sp>
        <p:nvSpPr>
          <p:cNvPr id="35" name="TextBox 34"/>
          <p:cNvSpPr txBox="1"/>
          <p:nvPr/>
        </p:nvSpPr>
        <p:spPr>
          <a:xfrm>
            <a:off x="8638633" y="1366500"/>
            <a:ext cx="370549" cy="3754874"/>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200" b="1" i="1" kern="0" dirty="0" smtClean="0">
                <a:solidFill>
                  <a:srgbClr val="000000"/>
                </a:solidFill>
              </a:rPr>
              <a:t> </a:t>
            </a:r>
            <a:r>
              <a:rPr lang="en-US" sz="1000" b="1" i="1" kern="0" dirty="0" smtClean="0">
                <a:solidFill>
                  <a:srgbClr val="000000"/>
                </a:solidFill>
              </a:rPr>
              <a:t>P</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7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1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0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NS</a:t>
            </a:r>
            <a:endParaRPr lang="en-US" sz="10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P</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NS</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E</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NS</a:t>
            </a:r>
            <a:r>
              <a:rPr lang="en-US" sz="800" b="1" i="1" kern="0" noProof="0" dirty="0" smtClean="0">
                <a:solidFill>
                  <a:srgbClr val="000000"/>
                </a:solidFill>
              </a:rPr>
              <a:t> </a:t>
            </a:r>
            <a:endParaRPr lang="en-US" sz="10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noProof="0" dirty="0" smtClean="0">
                <a:solidFill>
                  <a:srgbClr val="000000"/>
                </a:solidFill>
              </a:rPr>
              <a:t>NS</a:t>
            </a:r>
            <a:endParaRPr lang="en-US" sz="10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noProof="0" dirty="0" smtClean="0">
                <a:solidFill>
                  <a:srgbClr val="000000"/>
                </a:solidFill>
              </a:rPr>
              <a:t>NS</a:t>
            </a:r>
            <a:endParaRPr lang="en-US" sz="10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NS</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E</a:t>
            </a:r>
            <a:endParaRPr lang="en-US" sz="10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P</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E</a:t>
            </a:r>
            <a:endParaRPr lang="en-US" sz="8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noProof="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noProof="0" dirty="0" smtClean="0">
                <a:solidFill>
                  <a:srgbClr val="000000"/>
                </a:solidFill>
              </a:rPr>
              <a:t>NS</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noProof="0" dirty="0" smtClean="0">
                <a:solidFill>
                  <a:srgbClr val="000000"/>
                </a:solidFill>
              </a:rPr>
              <a:t>E </a:t>
            </a:r>
            <a:endParaRPr lang="en-US" sz="10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noProof="0" dirty="0" smtClean="0">
                <a:solidFill>
                  <a:srgbClr val="000000"/>
                </a:solidFill>
              </a:rPr>
              <a:t>E</a:t>
            </a:r>
            <a:endParaRPr lang="en-US" sz="10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500" b="1" i="1" u="none" strike="noStrike" kern="0" cap="none" spc="0" normalizeH="0" baseline="0" noProof="0" dirty="0" smtClean="0">
              <a:ln>
                <a:noFill/>
              </a:ln>
              <a:solidFill>
                <a:srgbClr val="000000"/>
              </a:solidFill>
              <a:effectLst/>
              <a:uLnTx/>
              <a:uFillTx/>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800" b="1" i="1" kern="0" dirty="0" smtClean="0">
                <a:solidFill>
                  <a:srgbClr val="000000"/>
                </a:solidFill>
              </a:rPr>
              <a:t>NS</a:t>
            </a:r>
            <a:endParaRPr kumimoji="0" lang="en-US" sz="800" b="1" i="1" u="none" strike="noStrike" kern="0" cap="none" spc="0" normalizeH="0" baseline="0" noProof="0" dirty="0" smtClean="0">
              <a:ln>
                <a:noFill/>
              </a:ln>
              <a:solidFill>
                <a:srgbClr val="000000"/>
              </a:solidFill>
              <a:effectLst/>
              <a:uLnTx/>
              <a:uFillTx/>
            </a:endParaRPr>
          </a:p>
        </p:txBody>
      </p:sp>
      <p:sp>
        <p:nvSpPr>
          <p:cNvPr id="47" name="TextBox 46"/>
          <p:cNvSpPr txBox="1"/>
          <p:nvPr/>
        </p:nvSpPr>
        <p:spPr>
          <a:xfrm>
            <a:off x="5690887" y="1357972"/>
            <a:ext cx="370549" cy="2231380"/>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400" b="1" i="1" u="none" strike="noStrike" kern="0" cap="none" spc="0" normalizeH="0" baseline="0" noProof="0" dirty="0">
              <a:ln>
                <a:noFill/>
              </a:ln>
              <a:solidFill>
                <a:srgbClr val="000000"/>
              </a:solidFill>
              <a:effectLst/>
              <a:uLnTx/>
              <a:uFillTx/>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0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400" b="1" i="1" u="none" strike="noStrike" kern="0" cap="none" spc="0" normalizeH="0" baseline="0" dirty="0">
              <a:ln>
                <a:noFill/>
              </a:ln>
              <a:solidFill>
                <a:srgbClr val="000000"/>
              </a:solidFill>
              <a:effectLst/>
              <a:uLnTx/>
              <a:uFillTx/>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1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3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3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13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4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400" b="1" i="1" kern="0" noProof="0" dirty="0" smtClean="0">
                <a:solidFill>
                  <a:srgbClr val="000000"/>
                </a:solidFill>
              </a:rPr>
              <a:t> </a:t>
            </a:r>
            <a:endParaRPr lang="en-US" sz="1000" b="1" i="1" kern="0" noProof="0" dirty="0" smtClean="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noProof="0" dirty="0" smtClean="0">
                <a:solidFill>
                  <a:srgbClr val="000000"/>
                </a:solidFill>
              </a:rPr>
              <a:t> </a:t>
            </a:r>
            <a:r>
              <a:rPr kumimoji="0" lang="en-US" sz="1000" b="1" i="1" u="none" strike="noStrike" kern="0" cap="none" spc="0" normalizeH="0" baseline="0" noProof="0" dirty="0" smtClean="0">
                <a:ln>
                  <a:noFill/>
                </a:ln>
                <a:solidFill>
                  <a:srgbClr val="000000"/>
                </a:solidFill>
                <a:effectLst/>
                <a:uLnTx/>
                <a:uFillTx/>
              </a:rPr>
              <a:t> </a:t>
            </a:r>
          </a:p>
        </p:txBody>
      </p:sp>
      <p:sp>
        <p:nvSpPr>
          <p:cNvPr id="39" name="TextBox 12"/>
          <p:cNvSpPr txBox="1">
            <a:spLocks noChangeArrowheads="1"/>
          </p:cNvSpPr>
          <p:nvPr/>
        </p:nvSpPr>
        <p:spPr bwMode="auto">
          <a:xfrm>
            <a:off x="147302" y="2720906"/>
            <a:ext cx="1444752"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1/19</a:t>
            </a:r>
            <a:endParaRPr lang="en-US" sz="1200" kern="0" dirty="0"/>
          </a:p>
        </p:txBody>
      </p:sp>
      <p:sp>
        <p:nvSpPr>
          <p:cNvPr id="41" name="TextBox 40"/>
          <p:cNvSpPr txBox="1"/>
          <p:nvPr/>
        </p:nvSpPr>
        <p:spPr>
          <a:xfrm>
            <a:off x="7184983" y="3469999"/>
            <a:ext cx="370549" cy="461665"/>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dirty="0" smtClean="0">
                <a:solidFill>
                  <a:srgbClr val="000000"/>
                </a:solidFill>
              </a:rPr>
              <a:t>E</a:t>
            </a: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300" b="1" i="1" u="none" strike="noStrike" kern="0" cap="none" spc="0" normalizeH="0" baseline="0" noProof="0" dirty="0">
              <a:ln>
                <a:noFill/>
              </a:ln>
              <a:solidFill>
                <a:srgbClr val="000000"/>
              </a:solidFill>
              <a:effectLst/>
              <a:uLnTx/>
              <a:uFillTx/>
            </a:endParaRPr>
          </a:p>
          <a:p>
            <a:pPr marL="0" marR="0" lvl="0" indent="0" algn="ctr" defTabSz="914400" eaLnBrk="1" fontAlgn="base" latinLnBrk="0" hangingPunct="1">
              <a:lnSpc>
                <a:spcPct val="100000"/>
              </a:lnSpc>
              <a:spcBef>
                <a:spcPct val="0"/>
              </a:spcBef>
              <a:spcAft>
                <a:spcPct val="0"/>
              </a:spcAft>
              <a:buClrTx/>
              <a:buSzTx/>
              <a:buFontTx/>
              <a:buNone/>
              <a:tabLst/>
              <a:defRPr/>
            </a:pPr>
            <a:r>
              <a:rPr lang="en-US" sz="1000" b="1" i="1" kern="0" dirty="0" smtClean="0">
                <a:solidFill>
                  <a:srgbClr val="000000"/>
                </a:solidFill>
              </a:rPr>
              <a:t> </a:t>
            </a:r>
            <a:endParaRPr kumimoji="0" lang="en-US" sz="1000" b="1" i="1" u="none" strike="noStrike" kern="0" cap="none" spc="0" normalizeH="0" baseline="0" noProof="0" dirty="0" smtClean="0">
              <a:ln>
                <a:noFill/>
              </a:ln>
              <a:solidFill>
                <a:srgbClr val="000000"/>
              </a:solidFill>
              <a:effectLst/>
              <a:uLnTx/>
              <a:uFillTx/>
            </a:endParaRPr>
          </a:p>
        </p:txBody>
      </p:sp>
      <p:sp>
        <p:nvSpPr>
          <p:cNvPr id="40" name="TextBox 39"/>
          <p:cNvSpPr txBox="1"/>
          <p:nvPr/>
        </p:nvSpPr>
        <p:spPr>
          <a:xfrm>
            <a:off x="1290090" y="2229464"/>
            <a:ext cx="370549" cy="461665"/>
          </a:xfrm>
          <a:prstGeom prst="rect">
            <a:avLst/>
          </a:prstGeom>
          <a:noFill/>
        </p:spPr>
        <p:txBody>
          <a:bodyPr wrap="square" rtlCol="0">
            <a:spAutoFit/>
          </a:bodyPr>
          <a:lstStyle/>
          <a:p>
            <a:pPr lvl="0" algn="ctr" fontAlgn="base">
              <a:spcBef>
                <a:spcPct val="0"/>
              </a:spcBef>
              <a:spcAft>
                <a:spcPct val="0"/>
              </a:spcAft>
              <a:defRPr/>
            </a:pPr>
            <a:r>
              <a:rPr lang="en-US" sz="1000" dirty="0">
                <a:latin typeface="Wingdings" panose="05000000000000000000" pitchFamily="2" charset="2"/>
              </a:rPr>
              <a:t>ü</a:t>
            </a:r>
            <a:endParaRPr lang="en-US" sz="500" b="1" i="1" kern="0" noProof="0" dirty="0">
              <a:solidFill>
                <a:srgbClr val="000000"/>
              </a:solidFill>
            </a:endParaRPr>
          </a:p>
          <a:p>
            <a:pPr lvl="0" algn="ctr" fontAlgn="base">
              <a:spcBef>
                <a:spcPct val="0"/>
              </a:spcBef>
              <a:spcAft>
                <a:spcPct val="0"/>
              </a:spcAft>
              <a:defRPr/>
            </a:pPr>
            <a:endParaRPr lang="en-US" sz="300" dirty="0" smtClean="0">
              <a:latin typeface="Wingdings" panose="05000000000000000000" pitchFamily="2" charset="2"/>
            </a:endParaRPr>
          </a:p>
          <a:p>
            <a:pPr lvl="0" algn="ctr" fontAlgn="base">
              <a:spcBef>
                <a:spcPct val="0"/>
              </a:spcBef>
              <a:spcAft>
                <a:spcPct val="0"/>
              </a:spcAft>
              <a:defRPr/>
            </a:pPr>
            <a:r>
              <a:rPr lang="en-US" sz="1000" dirty="0" smtClean="0">
                <a:latin typeface="Wingdings" panose="05000000000000000000" pitchFamily="2" charset="2"/>
              </a:rPr>
              <a:t>ü</a:t>
            </a:r>
            <a:r>
              <a:rPr lang="en-US" sz="1000" b="1" i="1" kern="0" noProof="0" dirty="0" smtClean="0">
                <a:solidFill>
                  <a:srgbClr val="000000"/>
                </a:solidFill>
              </a:rPr>
              <a:t> </a:t>
            </a:r>
            <a:r>
              <a:rPr kumimoji="0" lang="en-US" sz="1000" b="1" i="1" u="none" strike="noStrike" kern="0" cap="none" spc="0" normalizeH="0" baseline="0" noProof="0" dirty="0" smtClean="0">
                <a:ln>
                  <a:noFill/>
                </a:ln>
                <a:solidFill>
                  <a:srgbClr val="000000"/>
                </a:solidFill>
                <a:effectLst/>
                <a:uLnTx/>
                <a:uFillTx/>
              </a:rPr>
              <a:t> </a:t>
            </a:r>
          </a:p>
        </p:txBody>
      </p:sp>
      <p:graphicFrame>
        <p:nvGraphicFramePr>
          <p:cNvPr id="38" name="Table 37"/>
          <p:cNvGraphicFramePr>
            <a:graphicFrameLocks noGrp="1"/>
          </p:cNvGraphicFramePr>
          <p:nvPr>
            <p:extLst>
              <p:ext uri="{D42A27DB-BD31-4B8C-83A1-F6EECF244321}">
                <p14:modId xmlns:p14="http://schemas.microsoft.com/office/powerpoint/2010/main" val="1188966459"/>
              </p:ext>
            </p:extLst>
          </p:nvPr>
        </p:nvGraphicFramePr>
        <p:xfrm>
          <a:off x="176358" y="5047856"/>
          <a:ext cx="8807363" cy="464820"/>
        </p:xfrm>
        <a:graphic>
          <a:graphicData uri="http://schemas.openxmlformats.org/drawingml/2006/table">
            <a:tbl>
              <a:tblPr firstRow="1" bandRow="1"/>
              <a:tblGrid>
                <a:gridCol w="919754"/>
                <a:gridCol w="1189888"/>
                <a:gridCol w="1828800"/>
                <a:gridCol w="4868921"/>
              </a:tblGrid>
              <a:tr h="196622">
                <a:tc rowSpan="2">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b="1" dirty="0" smtClean="0">
                          <a:solidFill>
                            <a:schemeClr val="tx1"/>
                          </a:solidFill>
                        </a:rPr>
                        <a:t>TBD Items</a:t>
                      </a:r>
                      <a:endParaRPr lang="en-US" sz="1200" b="1"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p>
                      <a:pPr algn="ctr"/>
                      <a:r>
                        <a:rPr lang="en-US" sz="1050" b="0" dirty="0" smtClean="0">
                          <a:solidFill>
                            <a:schemeClr val="tx1"/>
                          </a:solidFill>
                        </a:rPr>
                        <a:t>2017</a:t>
                      </a:r>
                      <a:endParaRPr lang="en-US" sz="1050" b="0"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p>
                      <a:pPr algn="ctr"/>
                      <a:r>
                        <a:rPr lang="en-US" sz="1050" b="0" dirty="0" smtClean="0">
                          <a:solidFill>
                            <a:schemeClr val="tx1"/>
                          </a:solidFill>
                        </a:rPr>
                        <a:t>2018</a:t>
                      </a:r>
                      <a:endParaRPr lang="en-US" sz="1050" b="0"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c>
                  <a:txBody>
                    <a:bodyPr/>
                    <a:lstStyle/>
                    <a:p>
                      <a:pPr algn="ctr"/>
                      <a:r>
                        <a:rPr lang="en-US" sz="1050" b="0" dirty="0" smtClean="0">
                          <a:solidFill>
                            <a:schemeClr val="tx1"/>
                          </a:solidFill>
                        </a:rPr>
                        <a:t>2019 / 2020</a:t>
                      </a:r>
                      <a:endParaRPr lang="en-US" sz="1050" b="0"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lumMod val="85000"/>
                      </a:srgbClr>
                    </a:solidFill>
                  </a:tcPr>
                </a:tc>
              </a:tr>
              <a:tr h="203547">
                <a:tc vMerge="1">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b="0" dirty="0" smtClean="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p>
                      <a:pPr algn="ctr"/>
                      <a:r>
                        <a:rPr lang="en-US" sz="800" b="0" strike="noStrike" dirty="0" smtClean="0">
                          <a:solidFill>
                            <a:schemeClr val="tx1"/>
                          </a:solidFill>
                        </a:rPr>
                        <a:t>NPRR702, NPRR829</a:t>
                      </a:r>
                      <a:endParaRPr lang="en-US" sz="800" b="0" strike="sngStrike"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p>
                      <a:pPr algn="ctr"/>
                      <a:r>
                        <a:rPr lang="en-US" sz="800" b="0" strike="noStrike" baseline="0" dirty="0" smtClean="0">
                          <a:solidFill>
                            <a:schemeClr val="tx1"/>
                          </a:solidFill>
                        </a:rPr>
                        <a:t>NPRR825(b), NPRR867, NPRR841</a:t>
                      </a:r>
                      <a:endParaRPr lang="en-US" sz="800" b="0" strike="sngStrike" dirty="0">
                        <a:solidFill>
                          <a:schemeClr val="tx1"/>
                        </a:solidFill>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p>
                      <a:pPr algn="ctr"/>
                      <a:r>
                        <a:rPr lang="en-US" sz="800" b="0" strike="noStrike" kern="1200" baseline="0" dirty="0" smtClean="0">
                          <a:solidFill>
                            <a:schemeClr val="tx1"/>
                          </a:solidFill>
                          <a:latin typeface="+mn-lt"/>
                          <a:ea typeface="+mn-ea"/>
                          <a:cs typeface="+mn-cs"/>
                        </a:rPr>
                        <a:t>NPRRs: 826, 879, 885, 918, 930, 935(b), 939, 962, 965, 974, PGRR066, SCR800, SCR805</a:t>
                      </a:r>
                      <a:endParaRPr lang="en-US" sz="800" b="0" strike="sngStrike" kern="1200" baseline="0" dirty="0">
                        <a:solidFill>
                          <a:schemeClr val="tx1"/>
                        </a:solidFill>
                        <a:latin typeface="+mn-lt"/>
                        <a:ea typeface="+mn-ea"/>
                        <a:cs typeface="+mn-cs"/>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r>
            </a:tbl>
          </a:graphicData>
        </a:graphic>
      </p:graphicFrame>
      <p:sp>
        <p:nvSpPr>
          <p:cNvPr id="42" name="TextBox 41"/>
          <p:cNvSpPr txBox="1"/>
          <p:nvPr/>
        </p:nvSpPr>
        <p:spPr>
          <a:xfrm>
            <a:off x="1286994" y="3028336"/>
            <a:ext cx="370549" cy="246221"/>
          </a:xfrm>
          <a:prstGeom prst="rect">
            <a:avLst/>
          </a:prstGeom>
          <a:noFill/>
        </p:spPr>
        <p:txBody>
          <a:bodyPr wrap="square" rtlCol="0">
            <a:spAutoFit/>
          </a:bodyPr>
          <a:lstStyle/>
          <a:p>
            <a:pPr lvl="0" algn="ctr" fontAlgn="base">
              <a:spcBef>
                <a:spcPct val="0"/>
              </a:spcBef>
              <a:spcAft>
                <a:spcPct val="0"/>
              </a:spcAft>
              <a:defRPr/>
            </a:pPr>
            <a:r>
              <a:rPr lang="en-US" sz="1000" dirty="0" smtClean="0">
                <a:latin typeface="Wingdings" panose="05000000000000000000" pitchFamily="2" charset="2"/>
              </a:rPr>
              <a:t>ü</a:t>
            </a:r>
            <a:endParaRPr lang="en-US" sz="500" b="1" i="1" kern="0" noProof="0" dirty="0">
              <a:solidFill>
                <a:srgbClr val="000000"/>
              </a:solidFill>
            </a:endParaRPr>
          </a:p>
        </p:txBody>
      </p:sp>
      <p:sp>
        <p:nvSpPr>
          <p:cNvPr id="44" name="TextBox 43"/>
          <p:cNvSpPr txBox="1"/>
          <p:nvPr/>
        </p:nvSpPr>
        <p:spPr>
          <a:xfrm rot="16200000">
            <a:off x="2680588" y="2475144"/>
            <a:ext cx="1172116" cy="246221"/>
          </a:xfrm>
          <a:prstGeom prst="rect">
            <a:avLst/>
          </a:prstGeom>
          <a:noFill/>
        </p:spPr>
        <p:txBody>
          <a:bodyPr wrap="none" rtlCol="0">
            <a:spAutoFit/>
          </a:bodyPr>
          <a:lstStyle/>
          <a:p>
            <a:r>
              <a:rPr lang="en-US" sz="1000" i="1" dirty="0" smtClean="0"/>
              <a:t>CMM Release 2a</a:t>
            </a:r>
            <a:endParaRPr lang="en-US" sz="1000" i="1" dirty="0"/>
          </a:p>
        </p:txBody>
      </p:sp>
      <p:sp>
        <p:nvSpPr>
          <p:cNvPr id="45" name="Left Brace 44"/>
          <p:cNvSpPr/>
          <p:nvPr/>
        </p:nvSpPr>
        <p:spPr>
          <a:xfrm>
            <a:off x="3337858" y="2235909"/>
            <a:ext cx="153463" cy="67861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TextBox 12"/>
          <p:cNvSpPr txBox="1">
            <a:spLocks noChangeArrowheads="1"/>
          </p:cNvSpPr>
          <p:nvPr/>
        </p:nvSpPr>
        <p:spPr bwMode="auto">
          <a:xfrm>
            <a:off x="152400" y="3304401"/>
            <a:ext cx="1444752"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1/30</a:t>
            </a:r>
            <a:endParaRPr lang="en-US" sz="1200" kern="0" dirty="0"/>
          </a:p>
        </p:txBody>
      </p:sp>
      <p:sp>
        <p:nvSpPr>
          <p:cNvPr id="49" name="TextBox 12"/>
          <p:cNvSpPr txBox="1">
            <a:spLocks noChangeArrowheads="1"/>
          </p:cNvSpPr>
          <p:nvPr/>
        </p:nvSpPr>
        <p:spPr bwMode="auto">
          <a:xfrm>
            <a:off x="3125537" y="4053815"/>
            <a:ext cx="1435608"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8/1</a:t>
            </a:r>
            <a:endParaRPr lang="en-US" sz="1200" kern="0" dirty="0"/>
          </a:p>
        </p:txBody>
      </p:sp>
      <p:sp>
        <p:nvSpPr>
          <p:cNvPr id="50" name="TextBox 12"/>
          <p:cNvSpPr txBox="1">
            <a:spLocks noChangeArrowheads="1"/>
          </p:cNvSpPr>
          <p:nvPr/>
        </p:nvSpPr>
        <p:spPr bwMode="auto">
          <a:xfrm>
            <a:off x="6022848" y="1981200"/>
            <a:ext cx="1444752"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November</a:t>
            </a:r>
            <a:endParaRPr lang="en-US" sz="1200" kern="0" dirty="0"/>
          </a:p>
        </p:txBody>
      </p:sp>
      <p:sp>
        <p:nvSpPr>
          <p:cNvPr id="56" name="TextBox 12"/>
          <p:cNvSpPr txBox="1">
            <a:spLocks noChangeArrowheads="1"/>
          </p:cNvSpPr>
          <p:nvPr/>
        </p:nvSpPr>
        <p:spPr bwMode="auto">
          <a:xfrm>
            <a:off x="4488291" y="3717679"/>
            <a:ext cx="1683909" cy="415498"/>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RIOO – 9/3</a:t>
            </a:r>
          </a:p>
          <a:p>
            <a:pPr lvl="0" algn="ctr" eaLnBrk="1" fontAlgn="base" hangingPunct="1">
              <a:spcBef>
                <a:spcPct val="0"/>
              </a:spcBef>
              <a:spcAft>
                <a:spcPct val="0"/>
              </a:spcAft>
              <a:defRPr/>
            </a:pPr>
            <a:r>
              <a:rPr lang="en-US" sz="900" b="0" kern="0" dirty="0" smtClean="0"/>
              <a:t>RARF Go-Live - View/Update</a:t>
            </a:r>
            <a:endParaRPr lang="en-US" sz="900" b="0" kern="0" dirty="0"/>
          </a:p>
        </p:txBody>
      </p:sp>
      <p:sp>
        <p:nvSpPr>
          <p:cNvPr id="58" name="TextBox 57"/>
          <p:cNvSpPr txBox="1"/>
          <p:nvPr/>
        </p:nvSpPr>
        <p:spPr>
          <a:xfrm>
            <a:off x="1293429" y="4206145"/>
            <a:ext cx="370549" cy="877163"/>
          </a:xfrm>
          <a:prstGeom prst="rect">
            <a:avLst/>
          </a:prstGeom>
          <a:noFill/>
        </p:spPr>
        <p:txBody>
          <a:bodyPr wrap="square" rtlCol="0">
            <a:spAutoFit/>
          </a:bodyPr>
          <a:lstStyle/>
          <a:p>
            <a:pPr algn="ctr" fontAlgn="base">
              <a:spcBef>
                <a:spcPct val="0"/>
              </a:spcBef>
              <a:spcAft>
                <a:spcPct val="0"/>
              </a:spcAft>
              <a:defRPr/>
            </a:pPr>
            <a:r>
              <a:rPr lang="en-US" sz="1000" dirty="0" smtClean="0">
                <a:latin typeface="Wingdings" panose="05000000000000000000" pitchFamily="2" charset="2"/>
              </a:rPr>
              <a:t>ü</a:t>
            </a: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a:solidFill>
                <a:srgbClr val="000000"/>
              </a:solidFill>
            </a:endParaRPr>
          </a:p>
          <a:p>
            <a:pPr lvl="0" algn="ctr" fontAlgn="base">
              <a:spcBef>
                <a:spcPct val="0"/>
              </a:spcBef>
              <a:spcAft>
                <a:spcPct val="0"/>
              </a:spcAft>
              <a:defRPr/>
            </a:pPr>
            <a:r>
              <a:rPr lang="en-US" sz="1000" dirty="0">
                <a:latin typeface="Wingdings" panose="05000000000000000000" pitchFamily="2" charset="2"/>
              </a:rPr>
              <a:t>ü</a:t>
            </a: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smtClean="0">
              <a:solidFill>
                <a:srgbClr val="000000"/>
              </a:solidFill>
            </a:endParaRPr>
          </a:p>
          <a:p>
            <a:pPr algn="ctr" fontAlgn="base">
              <a:spcBef>
                <a:spcPct val="0"/>
              </a:spcBef>
              <a:spcAft>
                <a:spcPct val="0"/>
              </a:spcAft>
              <a:defRPr/>
            </a:pPr>
            <a:r>
              <a:rPr lang="en-US" sz="1200" dirty="0">
                <a:latin typeface="Wingdings" panose="05000000000000000000" pitchFamily="2" charset="2"/>
              </a:rPr>
              <a:t>ü</a:t>
            </a:r>
            <a:endParaRPr lang="en-US" sz="1200" dirty="0" smtClean="0">
              <a:latin typeface="Wingdings" panose="05000000000000000000" pitchFamily="2" charset="2"/>
            </a:endParaRPr>
          </a:p>
          <a:p>
            <a:pPr algn="ctr" fontAlgn="base">
              <a:spcBef>
                <a:spcPct val="0"/>
              </a:spcBef>
              <a:spcAft>
                <a:spcPct val="0"/>
              </a:spcAft>
              <a:defRPr/>
            </a:pPr>
            <a:endParaRPr lang="en-US" sz="300" b="1" i="1" kern="0" dirty="0">
              <a:solidFill>
                <a:srgbClr val="000000"/>
              </a:solidFill>
              <a:latin typeface="Wingdings" panose="05000000000000000000" pitchFamily="2" charset="2"/>
            </a:endParaRPr>
          </a:p>
          <a:p>
            <a:pPr algn="ctr" fontAlgn="base">
              <a:spcBef>
                <a:spcPct val="0"/>
              </a:spcBef>
              <a:spcAft>
                <a:spcPct val="0"/>
              </a:spcAft>
              <a:defRPr/>
            </a:pPr>
            <a:r>
              <a:rPr lang="en-US" sz="1000" dirty="0" smtClean="0">
                <a:latin typeface="Wingdings" panose="05000000000000000000" pitchFamily="2" charset="2"/>
              </a:rPr>
              <a:t>ü</a:t>
            </a:r>
            <a:endParaRPr lang="en-US" sz="500" b="1" i="1" kern="0" dirty="0">
              <a:solidFill>
                <a:srgbClr val="000000"/>
              </a:solidFill>
            </a:endParaRPr>
          </a:p>
        </p:txBody>
      </p:sp>
      <p:sp>
        <p:nvSpPr>
          <p:cNvPr id="57" name="TextBox 56"/>
          <p:cNvSpPr txBox="1"/>
          <p:nvPr/>
        </p:nvSpPr>
        <p:spPr>
          <a:xfrm>
            <a:off x="2778095" y="1357405"/>
            <a:ext cx="370549" cy="1154162"/>
          </a:xfrm>
          <a:prstGeom prst="rect">
            <a:avLst/>
          </a:prstGeom>
          <a:noFill/>
        </p:spPr>
        <p:txBody>
          <a:bodyPr wrap="square" rtlCol="0">
            <a:spAutoFit/>
          </a:bodyPr>
          <a:lstStyle/>
          <a:p>
            <a:pPr algn="ctr" fontAlgn="base">
              <a:spcBef>
                <a:spcPct val="0"/>
              </a:spcBef>
              <a:spcAft>
                <a:spcPct val="0"/>
              </a:spcAft>
              <a:defRPr/>
            </a:pPr>
            <a:r>
              <a:rPr lang="en-US" sz="1000" dirty="0" smtClean="0">
                <a:latin typeface="Wingdings" panose="05000000000000000000" pitchFamily="2" charset="2"/>
              </a:rPr>
              <a:t>ü</a:t>
            </a: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lvl="0" algn="ctr" fontAlgn="base">
              <a:spcBef>
                <a:spcPct val="0"/>
              </a:spcBef>
              <a:spcAft>
                <a:spcPct val="0"/>
              </a:spcAft>
              <a:defRPr/>
            </a:pPr>
            <a:r>
              <a:rPr lang="en-US" sz="1000" dirty="0">
                <a:latin typeface="Wingdings" panose="05000000000000000000" pitchFamily="2" charset="2"/>
              </a:rPr>
              <a:t>ü</a:t>
            </a: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smtClean="0">
              <a:solidFill>
                <a:srgbClr val="000000"/>
              </a:solidFill>
            </a:endParaRPr>
          </a:p>
          <a:p>
            <a:pPr algn="ctr" fontAlgn="base">
              <a:spcBef>
                <a:spcPct val="0"/>
              </a:spcBef>
              <a:spcAft>
                <a:spcPct val="0"/>
              </a:spcAft>
              <a:defRPr/>
            </a:pPr>
            <a:r>
              <a:rPr lang="en-US" sz="1200" dirty="0">
                <a:latin typeface="Wingdings" panose="05000000000000000000" pitchFamily="2" charset="2"/>
              </a:rPr>
              <a:t>ü</a:t>
            </a:r>
            <a:endParaRPr lang="en-US" sz="1200" dirty="0" smtClean="0">
              <a:latin typeface="Wingdings" panose="05000000000000000000" pitchFamily="2" charset="2"/>
            </a:endParaRPr>
          </a:p>
          <a:p>
            <a:pPr algn="ctr" fontAlgn="base">
              <a:spcBef>
                <a:spcPct val="0"/>
              </a:spcBef>
              <a:spcAft>
                <a:spcPct val="0"/>
              </a:spcAft>
              <a:defRPr/>
            </a:pPr>
            <a:endParaRPr lang="en-US" sz="400" b="1" i="1" kern="0" dirty="0">
              <a:solidFill>
                <a:srgbClr val="000000"/>
              </a:solidFill>
              <a:latin typeface="Wingdings" panose="05000000000000000000" pitchFamily="2" charset="2"/>
            </a:endParaRPr>
          </a:p>
          <a:p>
            <a:pPr algn="ctr" fontAlgn="base">
              <a:spcBef>
                <a:spcPct val="0"/>
              </a:spcBef>
              <a:spcAft>
                <a:spcPct val="0"/>
              </a:spcAft>
              <a:defRPr/>
            </a:pPr>
            <a:r>
              <a:rPr lang="en-US" sz="1000" dirty="0" smtClean="0">
                <a:latin typeface="Wingdings" panose="05000000000000000000" pitchFamily="2" charset="2"/>
              </a:rPr>
              <a:t>ü</a:t>
            </a:r>
            <a:endParaRPr lang="en-US" sz="1000" b="1" i="1" kern="0" dirty="0">
              <a:solidFill>
                <a:srgbClr val="000000"/>
              </a:solidFill>
              <a:latin typeface="Wingdings" panose="05000000000000000000" pitchFamily="2" charset="2"/>
            </a:endParaRPr>
          </a:p>
          <a:p>
            <a:pPr algn="ctr" fontAlgn="base">
              <a:spcBef>
                <a:spcPct val="0"/>
              </a:spcBef>
              <a:spcAft>
                <a:spcPct val="0"/>
              </a:spcAft>
              <a:defRPr/>
            </a:pPr>
            <a:endParaRPr lang="en-US" sz="500" dirty="0" smtClean="0">
              <a:latin typeface="Wingdings" panose="05000000000000000000" pitchFamily="2" charset="2"/>
            </a:endParaRPr>
          </a:p>
          <a:p>
            <a:pPr algn="ctr" fontAlgn="base">
              <a:spcBef>
                <a:spcPct val="0"/>
              </a:spcBef>
              <a:spcAft>
                <a:spcPct val="0"/>
              </a:spcAft>
              <a:defRPr/>
            </a:pPr>
            <a:r>
              <a:rPr lang="en-US" sz="1000" dirty="0" smtClean="0">
                <a:latin typeface="Wingdings" panose="05000000000000000000" pitchFamily="2" charset="2"/>
              </a:rPr>
              <a:t>ü</a:t>
            </a:r>
            <a:endParaRPr lang="en-US" sz="700" b="1" i="1" kern="0" dirty="0">
              <a:solidFill>
                <a:srgbClr val="000000"/>
              </a:solidFill>
            </a:endParaRPr>
          </a:p>
        </p:txBody>
      </p:sp>
      <p:sp>
        <p:nvSpPr>
          <p:cNvPr id="61" name="TextBox 12"/>
          <p:cNvSpPr txBox="1">
            <a:spLocks noChangeArrowheads="1"/>
          </p:cNvSpPr>
          <p:nvPr/>
        </p:nvSpPr>
        <p:spPr bwMode="auto">
          <a:xfrm>
            <a:off x="1590676" y="3906683"/>
            <a:ext cx="1517904"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a:t>5</a:t>
            </a:r>
            <a:r>
              <a:rPr lang="en-US" sz="1200" dirty="0" smtClean="0"/>
              <a:t>/1</a:t>
            </a:r>
            <a:endParaRPr lang="en-US" sz="1200" kern="0" dirty="0"/>
          </a:p>
        </p:txBody>
      </p:sp>
      <p:sp>
        <p:nvSpPr>
          <p:cNvPr id="62" name="TextBox 61"/>
          <p:cNvSpPr txBox="1"/>
          <p:nvPr/>
        </p:nvSpPr>
        <p:spPr>
          <a:xfrm>
            <a:off x="2807981" y="4206145"/>
            <a:ext cx="370549" cy="246221"/>
          </a:xfrm>
          <a:prstGeom prst="rect">
            <a:avLst/>
          </a:prstGeom>
          <a:noFill/>
        </p:spPr>
        <p:txBody>
          <a:bodyPr wrap="square" rtlCol="0">
            <a:spAutoFit/>
          </a:bodyPr>
          <a:lstStyle/>
          <a:p>
            <a:pPr lvl="0" algn="ctr" fontAlgn="base">
              <a:spcBef>
                <a:spcPct val="0"/>
              </a:spcBef>
              <a:spcAft>
                <a:spcPct val="0"/>
              </a:spcAft>
              <a:defRPr/>
            </a:pPr>
            <a:r>
              <a:rPr lang="en-US" sz="1000" dirty="0" smtClean="0">
                <a:latin typeface="Wingdings" panose="05000000000000000000" pitchFamily="2" charset="2"/>
              </a:rPr>
              <a:t>ü</a:t>
            </a:r>
            <a:endParaRPr lang="en-US" sz="500" b="1" i="1" kern="0" noProof="0" dirty="0">
              <a:solidFill>
                <a:srgbClr val="000000"/>
              </a:solidFill>
            </a:endParaRPr>
          </a:p>
        </p:txBody>
      </p:sp>
      <p:sp>
        <p:nvSpPr>
          <p:cNvPr id="63" name="TextBox 12"/>
          <p:cNvSpPr txBox="1">
            <a:spLocks noChangeArrowheads="1"/>
          </p:cNvSpPr>
          <p:nvPr/>
        </p:nvSpPr>
        <p:spPr bwMode="auto">
          <a:xfrm>
            <a:off x="3120074" y="3238212"/>
            <a:ext cx="1451926"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7/1</a:t>
            </a:r>
            <a:endParaRPr lang="en-US" sz="1200" kern="0" dirty="0"/>
          </a:p>
        </p:txBody>
      </p:sp>
      <p:sp>
        <p:nvSpPr>
          <p:cNvPr id="66" name="TextBox 65"/>
          <p:cNvSpPr txBox="1"/>
          <p:nvPr/>
        </p:nvSpPr>
        <p:spPr>
          <a:xfrm>
            <a:off x="4272610" y="1346426"/>
            <a:ext cx="370549" cy="1154162"/>
          </a:xfrm>
          <a:prstGeom prst="rect">
            <a:avLst/>
          </a:prstGeom>
          <a:noFill/>
        </p:spPr>
        <p:txBody>
          <a:bodyPr wrap="square" rtlCol="0">
            <a:spAutoFit/>
          </a:bodyPr>
          <a:lstStyle/>
          <a:p>
            <a:pPr algn="ctr" fontAlgn="base">
              <a:spcBef>
                <a:spcPct val="0"/>
              </a:spcBef>
              <a:spcAft>
                <a:spcPct val="0"/>
              </a:spcAft>
              <a:defRPr/>
            </a:pPr>
            <a:r>
              <a:rPr lang="en-US" sz="1000" dirty="0" smtClean="0">
                <a:latin typeface="Wingdings" panose="05000000000000000000" pitchFamily="2" charset="2"/>
              </a:rPr>
              <a:t>ü</a:t>
            </a: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lvl="0" algn="ctr" fontAlgn="base">
              <a:spcBef>
                <a:spcPct val="0"/>
              </a:spcBef>
              <a:spcAft>
                <a:spcPct val="0"/>
              </a:spcAft>
              <a:defRPr/>
            </a:pPr>
            <a:r>
              <a:rPr lang="en-US" sz="1000" dirty="0">
                <a:latin typeface="Wingdings" panose="05000000000000000000" pitchFamily="2" charset="2"/>
              </a:rPr>
              <a:t>ü</a:t>
            </a: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smtClean="0">
              <a:solidFill>
                <a:srgbClr val="000000"/>
              </a:solidFill>
            </a:endParaRPr>
          </a:p>
          <a:p>
            <a:pPr algn="ctr" fontAlgn="base">
              <a:spcBef>
                <a:spcPct val="0"/>
              </a:spcBef>
              <a:spcAft>
                <a:spcPct val="0"/>
              </a:spcAft>
              <a:defRPr/>
            </a:pPr>
            <a:r>
              <a:rPr lang="en-US" sz="1200" dirty="0">
                <a:latin typeface="Wingdings" panose="05000000000000000000" pitchFamily="2" charset="2"/>
              </a:rPr>
              <a:t>ü</a:t>
            </a:r>
            <a:endParaRPr lang="en-US" sz="1200" dirty="0" smtClean="0">
              <a:latin typeface="Wingdings" panose="05000000000000000000" pitchFamily="2" charset="2"/>
            </a:endParaRPr>
          </a:p>
          <a:p>
            <a:pPr algn="ctr" fontAlgn="base">
              <a:spcBef>
                <a:spcPct val="0"/>
              </a:spcBef>
              <a:spcAft>
                <a:spcPct val="0"/>
              </a:spcAft>
              <a:defRPr/>
            </a:pPr>
            <a:endParaRPr lang="en-US" sz="400" b="1" i="1" kern="0" dirty="0">
              <a:solidFill>
                <a:srgbClr val="000000"/>
              </a:solidFill>
              <a:latin typeface="Wingdings" panose="05000000000000000000" pitchFamily="2" charset="2"/>
            </a:endParaRPr>
          </a:p>
          <a:p>
            <a:pPr algn="ctr" fontAlgn="base">
              <a:spcBef>
                <a:spcPct val="0"/>
              </a:spcBef>
              <a:spcAft>
                <a:spcPct val="0"/>
              </a:spcAft>
              <a:defRPr/>
            </a:pPr>
            <a:r>
              <a:rPr lang="en-US" sz="1000" dirty="0" smtClean="0">
                <a:latin typeface="Wingdings" panose="05000000000000000000" pitchFamily="2" charset="2"/>
              </a:rPr>
              <a:t>ü</a:t>
            </a:r>
            <a:endParaRPr lang="en-US" sz="1000" b="1" i="1" kern="0" dirty="0">
              <a:solidFill>
                <a:srgbClr val="000000"/>
              </a:solidFill>
              <a:latin typeface="Wingdings" panose="05000000000000000000" pitchFamily="2" charset="2"/>
            </a:endParaRPr>
          </a:p>
          <a:p>
            <a:pPr algn="ctr" fontAlgn="base">
              <a:spcBef>
                <a:spcPct val="0"/>
              </a:spcBef>
              <a:spcAft>
                <a:spcPct val="0"/>
              </a:spcAft>
              <a:defRPr/>
            </a:pPr>
            <a:endParaRPr lang="en-US" sz="500" dirty="0" smtClean="0">
              <a:latin typeface="Wingdings" panose="05000000000000000000" pitchFamily="2" charset="2"/>
            </a:endParaRPr>
          </a:p>
          <a:p>
            <a:pPr algn="ctr" fontAlgn="base">
              <a:spcBef>
                <a:spcPct val="0"/>
              </a:spcBef>
              <a:spcAft>
                <a:spcPct val="0"/>
              </a:spcAft>
              <a:defRPr/>
            </a:pPr>
            <a:r>
              <a:rPr lang="en-US" sz="1000" dirty="0" smtClean="0">
                <a:latin typeface="Wingdings" panose="05000000000000000000" pitchFamily="2" charset="2"/>
              </a:rPr>
              <a:t>ü</a:t>
            </a:r>
            <a:endParaRPr lang="en-US" sz="700" b="1" i="1" kern="0" dirty="0">
              <a:solidFill>
                <a:srgbClr val="000000"/>
              </a:solidFill>
            </a:endParaRPr>
          </a:p>
        </p:txBody>
      </p:sp>
      <p:sp>
        <p:nvSpPr>
          <p:cNvPr id="67" name="TextBox 66"/>
          <p:cNvSpPr txBox="1"/>
          <p:nvPr/>
        </p:nvSpPr>
        <p:spPr>
          <a:xfrm>
            <a:off x="4278454" y="2462630"/>
            <a:ext cx="370549" cy="707886"/>
          </a:xfrm>
          <a:prstGeom prst="rect">
            <a:avLst/>
          </a:prstGeom>
          <a:noFill/>
        </p:spPr>
        <p:txBody>
          <a:bodyPr wrap="square" rtlCol="0">
            <a:spAutoFit/>
          </a:bodyPr>
          <a:lstStyle/>
          <a:p>
            <a:pPr algn="ctr" fontAlgn="base">
              <a:spcBef>
                <a:spcPct val="0"/>
              </a:spcBef>
              <a:spcAft>
                <a:spcPct val="0"/>
              </a:spcAft>
              <a:defRPr/>
            </a:pPr>
            <a:r>
              <a:rPr lang="en-US" sz="1000" dirty="0" smtClean="0">
                <a:latin typeface="Wingdings" panose="05000000000000000000" pitchFamily="2" charset="2"/>
              </a:rPr>
              <a:t>ü</a:t>
            </a: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500" b="1" i="1" kern="0" dirty="0">
              <a:solidFill>
                <a:srgbClr val="000000"/>
              </a:solidFill>
            </a:endParaRPr>
          </a:p>
          <a:p>
            <a:pPr lvl="0" algn="ctr" fontAlgn="base">
              <a:spcBef>
                <a:spcPct val="0"/>
              </a:spcBef>
              <a:spcAft>
                <a:spcPct val="0"/>
              </a:spcAft>
              <a:defRPr/>
            </a:pPr>
            <a:r>
              <a:rPr lang="en-US" sz="1000" dirty="0">
                <a:latin typeface="Wingdings" panose="05000000000000000000" pitchFamily="2" charset="2"/>
              </a:rPr>
              <a:t>ü</a:t>
            </a: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smtClean="0">
              <a:solidFill>
                <a:srgbClr val="000000"/>
              </a:solidFill>
            </a:endParaRPr>
          </a:p>
          <a:p>
            <a:pPr algn="ctr" fontAlgn="base">
              <a:spcBef>
                <a:spcPct val="0"/>
              </a:spcBef>
              <a:spcAft>
                <a:spcPct val="0"/>
              </a:spcAft>
              <a:defRPr/>
            </a:pPr>
            <a:r>
              <a:rPr lang="en-US" sz="1200" dirty="0" smtClean="0">
                <a:latin typeface="Wingdings" panose="05000000000000000000" pitchFamily="2" charset="2"/>
              </a:rPr>
              <a:t>ü</a:t>
            </a:r>
          </a:p>
        </p:txBody>
      </p:sp>
      <p:sp>
        <p:nvSpPr>
          <p:cNvPr id="68" name="TextBox 67"/>
          <p:cNvSpPr txBox="1"/>
          <p:nvPr/>
        </p:nvSpPr>
        <p:spPr>
          <a:xfrm>
            <a:off x="4224084" y="3566683"/>
            <a:ext cx="370549" cy="461665"/>
          </a:xfrm>
          <a:prstGeom prst="rect">
            <a:avLst/>
          </a:prstGeom>
          <a:noFill/>
        </p:spPr>
        <p:txBody>
          <a:bodyPr wrap="square" rtlCol="0">
            <a:spAutoFit/>
          </a:bodyPr>
          <a:lstStyle/>
          <a:p>
            <a:pPr lvl="0" algn="ctr" fontAlgn="base">
              <a:spcBef>
                <a:spcPct val="0"/>
              </a:spcBef>
              <a:spcAft>
                <a:spcPct val="0"/>
              </a:spcAft>
              <a:defRPr/>
            </a:pPr>
            <a:r>
              <a:rPr lang="en-US" sz="1000" dirty="0">
                <a:latin typeface="Wingdings" panose="05000000000000000000" pitchFamily="2" charset="2"/>
              </a:rPr>
              <a:t>ü</a:t>
            </a:r>
            <a:endParaRPr lang="en-US" sz="500" b="1" i="1" kern="0" noProof="0" dirty="0">
              <a:solidFill>
                <a:srgbClr val="000000"/>
              </a:solidFill>
            </a:endParaRPr>
          </a:p>
          <a:p>
            <a:pPr lvl="0" algn="ctr" fontAlgn="base">
              <a:spcBef>
                <a:spcPct val="0"/>
              </a:spcBef>
              <a:spcAft>
                <a:spcPct val="0"/>
              </a:spcAft>
              <a:defRPr/>
            </a:pPr>
            <a:endParaRPr lang="en-US" sz="300" dirty="0" smtClean="0">
              <a:latin typeface="Wingdings" panose="05000000000000000000" pitchFamily="2" charset="2"/>
            </a:endParaRPr>
          </a:p>
          <a:p>
            <a:pPr lvl="0" algn="ctr" fontAlgn="base">
              <a:spcBef>
                <a:spcPct val="0"/>
              </a:spcBef>
              <a:spcAft>
                <a:spcPct val="0"/>
              </a:spcAft>
              <a:defRPr/>
            </a:pPr>
            <a:r>
              <a:rPr lang="en-US" sz="1000" dirty="0" smtClean="0">
                <a:latin typeface="Wingdings" panose="05000000000000000000" pitchFamily="2" charset="2"/>
              </a:rPr>
              <a:t>ü</a:t>
            </a:r>
            <a:r>
              <a:rPr lang="en-US" sz="1000" b="1" i="1" kern="0" noProof="0" dirty="0" smtClean="0">
                <a:solidFill>
                  <a:srgbClr val="000000"/>
                </a:solidFill>
              </a:rPr>
              <a:t> </a:t>
            </a:r>
            <a:r>
              <a:rPr kumimoji="0" lang="en-US" sz="1000" b="1" i="1" u="none" strike="noStrike" kern="0" cap="none" spc="0" normalizeH="0" baseline="0" noProof="0" dirty="0" smtClean="0">
                <a:ln>
                  <a:noFill/>
                </a:ln>
                <a:solidFill>
                  <a:srgbClr val="000000"/>
                </a:solidFill>
                <a:effectLst/>
                <a:uLnTx/>
                <a:uFillTx/>
              </a:rPr>
              <a:t> </a:t>
            </a:r>
          </a:p>
        </p:txBody>
      </p:sp>
      <p:sp>
        <p:nvSpPr>
          <p:cNvPr id="59" name="TextBox 12"/>
          <p:cNvSpPr txBox="1">
            <a:spLocks noChangeArrowheads="1"/>
          </p:cNvSpPr>
          <p:nvPr/>
        </p:nvSpPr>
        <p:spPr bwMode="auto">
          <a:xfrm>
            <a:off x="6010129" y="4121699"/>
            <a:ext cx="1453657" cy="276999"/>
          </a:xfrm>
          <a:prstGeom prst="rect">
            <a:avLst/>
          </a:prstGeom>
          <a:solidFill>
            <a:srgbClr val="FFFF99"/>
          </a:solidFill>
          <a:ln w="9525">
            <a:solidFill>
              <a:srgbClr val="000000"/>
            </a:solidFill>
            <a:miter lim="800000"/>
            <a:headEnd/>
            <a:tailEnd/>
          </a:ln>
        </p:spPr>
        <p:txBody>
          <a:bodyPr wrap="square">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lvl="0" algn="ctr" eaLnBrk="1" fontAlgn="base" hangingPunct="1">
              <a:spcBef>
                <a:spcPct val="0"/>
              </a:spcBef>
              <a:spcAft>
                <a:spcPct val="0"/>
              </a:spcAft>
              <a:defRPr/>
            </a:pPr>
            <a:r>
              <a:rPr lang="en-US" sz="1200" dirty="0" smtClean="0"/>
              <a:t>2024 Go-Lives</a:t>
            </a:r>
            <a:endParaRPr lang="en-US" sz="1200" b="0" kern="0" dirty="0"/>
          </a:p>
        </p:txBody>
      </p:sp>
      <p:sp>
        <p:nvSpPr>
          <p:cNvPr id="64" name="TextBox 63"/>
          <p:cNvSpPr txBox="1"/>
          <p:nvPr/>
        </p:nvSpPr>
        <p:spPr>
          <a:xfrm>
            <a:off x="5704481" y="1381119"/>
            <a:ext cx="370549" cy="677108"/>
          </a:xfrm>
          <a:prstGeom prst="rect">
            <a:avLst/>
          </a:prstGeom>
          <a:noFill/>
        </p:spPr>
        <p:txBody>
          <a:bodyPr wrap="square" rtlCol="0">
            <a:spAutoFit/>
          </a:bodyPr>
          <a:lstStyle/>
          <a:p>
            <a:pPr algn="ctr" fontAlgn="base">
              <a:spcBef>
                <a:spcPct val="0"/>
              </a:spcBef>
              <a:spcAft>
                <a:spcPct val="0"/>
              </a:spcAft>
              <a:defRPr/>
            </a:pPr>
            <a:r>
              <a:rPr lang="en-US" sz="1000" dirty="0" smtClean="0">
                <a:latin typeface="Wingdings" panose="05000000000000000000" pitchFamily="2" charset="2"/>
              </a:rPr>
              <a:t>ü</a:t>
            </a: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a:solidFill>
                <a:srgbClr val="000000"/>
              </a:solidFill>
            </a:endParaRPr>
          </a:p>
          <a:p>
            <a:pPr lvl="0" algn="ctr" fontAlgn="base">
              <a:spcBef>
                <a:spcPct val="0"/>
              </a:spcBef>
              <a:spcAft>
                <a:spcPct val="0"/>
              </a:spcAft>
              <a:defRPr/>
            </a:pPr>
            <a:r>
              <a:rPr lang="en-US" sz="1000" dirty="0">
                <a:latin typeface="Wingdings" panose="05000000000000000000" pitchFamily="2" charset="2"/>
              </a:rPr>
              <a:t>ü</a:t>
            </a: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smtClean="0">
              <a:solidFill>
                <a:srgbClr val="000000"/>
              </a:solidFill>
            </a:endParaRPr>
          </a:p>
          <a:p>
            <a:pPr algn="ctr" fontAlgn="base">
              <a:spcBef>
                <a:spcPct val="0"/>
              </a:spcBef>
              <a:spcAft>
                <a:spcPct val="0"/>
              </a:spcAft>
              <a:defRPr/>
            </a:pPr>
            <a:r>
              <a:rPr lang="en-US" sz="1200" dirty="0" smtClean="0">
                <a:latin typeface="Wingdings" panose="05000000000000000000" pitchFamily="2" charset="2"/>
              </a:rPr>
              <a:t>ü</a:t>
            </a:r>
          </a:p>
        </p:txBody>
      </p:sp>
      <p:sp>
        <p:nvSpPr>
          <p:cNvPr id="69" name="TextBox 68"/>
          <p:cNvSpPr txBox="1"/>
          <p:nvPr/>
        </p:nvSpPr>
        <p:spPr>
          <a:xfrm>
            <a:off x="8523977" y="4061652"/>
            <a:ext cx="513918" cy="184666"/>
          </a:xfrm>
          <a:prstGeom prst="rect">
            <a:avLst/>
          </a:prstGeom>
          <a:noFill/>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sz="600" b="1" i="1" u="none" strike="noStrike" kern="0" cap="none" spc="0" normalizeH="0" baseline="0" noProof="0" dirty="0" smtClean="0">
                <a:ln>
                  <a:noFill/>
                </a:ln>
                <a:solidFill>
                  <a:srgbClr val="000000"/>
                </a:solidFill>
                <a:effectLst/>
                <a:uLnTx/>
                <a:uFillTx/>
              </a:rPr>
              <a:t>On Hold</a:t>
            </a:r>
          </a:p>
        </p:txBody>
      </p:sp>
      <p:cxnSp>
        <p:nvCxnSpPr>
          <p:cNvPr id="60" name="Straight Arrow Connector 59"/>
          <p:cNvCxnSpPr/>
          <p:nvPr/>
        </p:nvCxnSpPr>
        <p:spPr>
          <a:xfrm>
            <a:off x="7108739" y="1519320"/>
            <a:ext cx="791637" cy="6734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4221480" y="4323695"/>
            <a:ext cx="370549" cy="461665"/>
          </a:xfrm>
          <a:prstGeom prst="rect">
            <a:avLst/>
          </a:prstGeom>
          <a:noFill/>
        </p:spPr>
        <p:txBody>
          <a:bodyPr wrap="square" rtlCol="0">
            <a:spAutoFit/>
          </a:bodyPr>
          <a:lstStyle/>
          <a:p>
            <a:pPr lvl="0" algn="ctr" fontAlgn="base">
              <a:spcBef>
                <a:spcPct val="0"/>
              </a:spcBef>
              <a:spcAft>
                <a:spcPct val="0"/>
              </a:spcAft>
              <a:defRPr/>
            </a:pPr>
            <a:r>
              <a:rPr lang="en-US" sz="1000" dirty="0">
                <a:latin typeface="Wingdings" panose="05000000000000000000" pitchFamily="2" charset="2"/>
              </a:rPr>
              <a:t>ü</a:t>
            </a:r>
            <a:endParaRPr lang="en-US" sz="500" b="1" i="1" kern="0" noProof="0" dirty="0">
              <a:solidFill>
                <a:srgbClr val="000000"/>
              </a:solidFill>
            </a:endParaRPr>
          </a:p>
          <a:p>
            <a:pPr lvl="0" algn="ctr" fontAlgn="base">
              <a:spcBef>
                <a:spcPct val="0"/>
              </a:spcBef>
              <a:spcAft>
                <a:spcPct val="0"/>
              </a:spcAft>
              <a:defRPr/>
            </a:pPr>
            <a:endParaRPr lang="en-US" sz="300" dirty="0" smtClean="0">
              <a:latin typeface="Wingdings" panose="05000000000000000000" pitchFamily="2" charset="2"/>
            </a:endParaRPr>
          </a:p>
          <a:p>
            <a:pPr lvl="0" algn="ctr" fontAlgn="base">
              <a:spcBef>
                <a:spcPct val="0"/>
              </a:spcBef>
              <a:spcAft>
                <a:spcPct val="0"/>
              </a:spcAft>
              <a:defRPr/>
            </a:pPr>
            <a:r>
              <a:rPr lang="en-US" sz="1000" dirty="0" smtClean="0">
                <a:latin typeface="Wingdings" panose="05000000000000000000" pitchFamily="2" charset="2"/>
              </a:rPr>
              <a:t>ü</a:t>
            </a:r>
            <a:r>
              <a:rPr lang="en-US" sz="1000" b="1" i="1" kern="0" noProof="0" dirty="0" smtClean="0">
                <a:solidFill>
                  <a:srgbClr val="000000"/>
                </a:solidFill>
              </a:rPr>
              <a:t> </a:t>
            </a:r>
            <a:r>
              <a:rPr kumimoji="0" lang="en-US" sz="1000" b="1" i="1" u="none" strike="noStrike" kern="0" cap="none" spc="0" normalizeH="0" baseline="0" noProof="0" dirty="0" smtClean="0">
                <a:ln>
                  <a:noFill/>
                </a:ln>
                <a:solidFill>
                  <a:srgbClr val="000000"/>
                </a:solidFill>
                <a:effectLst/>
                <a:uLnTx/>
                <a:uFillTx/>
              </a:rPr>
              <a:t> </a:t>
            </a:r>
          </a:p>
        </p:txBody>
      </p:sp>
      <p:sp>
        <p:nvSpPr>
          <p:cNvPr id="65" name="TextBox 64"/>
          <p:cNvSpPr txBox="1"/>
          <p:nvPr/>
        </p:nvSpPr>
        <p:spPr>
          <a:xfrm>
            <a:off x="5670464" y="4124992"/>
            <a:ext cx="370549" cy="677108"/>
          </a:xfrm>
          <a:prstGeom prst="rect">
            <a:avLst/>
          </a:prstGeom>
          <a:noFill/>
        </p:spPr>
        <p:txBody>
          <a:bodyPr wrap="square" rtlCol="0">
            <a:spAutoFit/>
          </a:bodyPr>
          <a:lstStyle/>
          <a:p>
            <a:pPr algn="ctr" fontAlgn="base">
              <a:spcBef>
                <a:spcPct val="0"/>
              </a:spcBef>
              <a:spcAft>
                <a:spcPct val="0"/>
              </a:spcAft>
              <a:defRPr/>
            </a:pPr>
            <a:r>
              <a:rPr lang="en-US" sz="1000" dirty="0" smtClean="0">
                <a:latin typeface="Wingdings" panose="05000000000000000000" pitchFamily="2" charset="2"/>
              </a:rPr>
              <a:t>ü</a:t>
            </a:r>
            <a:r>
              <a:rPr lang="en-US" sz="1000" b="1" i="1" kern="0" dirty="0" smtClean="0">
                <a:solidFill>
                  <a:srgbClr val="000000"/>
                </a:solidFill>
              </a:rPr>
              <a:t> </a:t>
            </a: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a:solidFill>
                <a:srgbClr val="000000"/>
              </a:solidFill>
            </a:endParaRPr>
          </a:p>
          <a:p>
            <a:pPr lvl="0" algn="ctr" fontAlgn="base">
              <a:spcBef>
                <a:spcPct val="0"/>
              </a:spcBef>
              <a:spcAft>
                <a:spcPct val="0"/>
              </a:spcAft>
              <a:defRPr/>
            </a:pPr>
            <a:r>
              <a:rPr lang="en-US" sz="1000" dirty="0">
                <a:latin typeface="Wingdings" panose="05000000000000000000" pitchFamily="2" charset="2"/>
              </a:rPr>
              <a:t>ü</a:t>
            </a:r>
            <a:endParaRPr lang="en-US" sz="500" b="1" i="1" kern="0" dirty="0">
              <a:solidFill>
                <a:srgbClr val="000000"/>
              </a:solidFill>
            </a:endParaRPr>
          </a:p>
          <a:p>
            <a:pPr marL="0" marR="0" lvl="0" indent="0" algn="ctr" defTabSz="914400" eaLnBrk="1" fontAlgn="base" latinLnBrk="0" hangingPunct="1">
              <a:lnSpc>
                <a:spcPct val="100000"/>
              </a:lnSpc>
              <a:spcBef>
                <a:spcPct val="0"/>
              </a:spcBef>
              <a:spcAft>
                <a:spcPct val="0"/>
              </a:spcAft>
              <a:buClrTx/>
              <a:buSzTx/>
              <a:buFontTx/>
              <a:buNone/>
              <a:tabLst/>
              <a:defRPr/>
            </a:pPr>
            <a:endParaRPr lang="en-US" sz="300" b="1" i="1" kern="0" dirty="0" smtClean="0">
              <a:solidFill>
                <a:srgbClr val="000000"/>
              </a:solidFill>
            </a:endParaRPr>
          </a:p>
          <a:p>
            <a:pPr algn="ctr" fontAlgn="base">
              <a:spcBef>
                <a:spcPct val="0"/>
              </a:spcBef>
              <a:spcAft>
                <a:spcPct val="0"/>
              </a:spcAft>
              <a:defRPr/>
            </a:pPr>
            <a:r>
              <a:rPr lang="en-US" sz="1200" dirty="0" smtClean="0">
                <a:latin typeface="Wingdings" panose="05000000000000000000" pitchFamily="2" charset="2"/>
              </a:rPr>
              <a:t>ü</a:t>
            </a:r>
          </a:p>
        </p:txBody>
      </p:sp>
    </p:spTree>
    <p:extLst>
      <p:ext uri="{BB962C8B-B14F-4D97-AF65-F5344CB8AC3E}">
        <p14:creationId xmlns:p14="http://schemas.microsoft.com/office/powerpoint/2010/main" val="3276309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4114800" cy="518318"/>
          </a:xfrm>
        </p:spPr>
        <p:txBody>
          <a:bodyPr/>
          <a:lstStyle/>
          <a:p>
            <a:r>
              <a:rPr lang="en-US" sz="2400" dirty="0" smtClean="0"/>
              <a:t>2020 Project Spending</a:t>
            </a:r>
            <a:endParaRPr lang="en-US" sz="2400" dirty="0"/>
          </a:p>
        </p:txBody>
      </p:sp>
      <p:sp>
        <p:nvSpPr>
          <p:cNvPr id="4" name="Slide Number Placeholder 3"/>
          <p:cNvSpPr>
            <a:spLocks noGrp="1"/>
          </p:cNvSpPr>
          <p:nvPr>
            <p:ph type="sldNum" sz="quarter" idx="4"/>
          </p:nvPr>
        </p:nvSpPr>
        <p:spPr>
          <a:xfrm>
            <a:off x="8535952" y="6533145"/>
            <a:ext cx="457200" cy="212725"/>
          </a:xfrm>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
        <p:nvSpPr>
          <p:cNvPr id="5" name="TextBox 22"/>
          <p:cNvSpPr txBox="1">
            <a:spLocks noChangeArrowheads="1"/>
          </p:cNvSpPr>
          <p:nvPr/>
        </p:nvSpPr>
        <p:spPr bwMode="auto">
          <a:xfrm>
            <a:off x="2327176" y="6043404"/>
            <a:ext cx="5867400" cy="276999"/>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nchor="t" anchorCtr="1">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algn="ctr" eaLnBrk="1" hangingPunct="1"/>
            <a:r>
              <a:rPr lang="en-US" sz="1200" dirty="0" smtClean="0">
                <a:solidFill>
                  <a:prstClr val="black"/>
                </a:solidFill>
              </a:rPr>
              <a:t>2020 PPL Budget  =  $29.0M</a:t>
            </a:r>
            <a:endParaRPr lang="en-US" sz="800" b="0" dirty="0">
              <a:solidFill>
                <a:prstClr val="black"/>
              </a:solidFill>
            </a:endParaRPr>
          </a:p>
        </p:txBody>
      </p:sp>
      <p:sp>
        <p:nvSpPr>
          <p:cNvPr id="6" name="TextBox 22"/>
          <p:cNvSpPr txBox="1">
            <a:spLocks noChangeArrowheads="1"/>
          </p:cNvSpPr>
          <p:nvPr/>
        </p:nvSpPr>
        <p:spPr bwMode="auto">
          <a:xfrm>
            <a:off x="2327176" y="6316252"/>
            <a:ext cx="5867400" cy="246221"/>
          </a:xfrm>
          <a:prstGeom prst="rect">
            <a:avLst/>
          </a:prstGeom>
          <a:solidFill>
            <a:schemeClr val="bg1"/>
          </a:solidFill>
          <a:ln w="9525">
            <a:solidFill>
              <a:schemeClr val="tx1"/>
            </a:solidFill>
            <a:miter lim="800000"/>
            <a:headEnd/>
            <a:tailEnd/>
          </a:ln>
          <a:extLst/>
        </p:spPr>
        <p:txBody>
          <a:bodyPr wrap="square" anchor="t" anchorCtr="1">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algn="ctr" eaLnBrk="1" hangingPunct="1"/>
            <a:r>
              <a:rPr lang="en-US" sz="1000" dirty="0" smtClean="0">
                <a:solidFill>
                  <a:srgbClr val="FF0000"/>
                </a:solidFill>
              </a:rPr>
              <a:t>“Potential Demand” represents internal ERCOT projects that have not been fully approved</a:t>
            </a:r>
          </a:p>
        </p:txBody>
      </p:sp>
      <p:pic>
        <p:nvPicPr>
          <p:cNvPr id="7" name="Picture 6"/>
          <p:cNvPicPr>
            <a:picLocks noChangeAspect="1"/>
          </p:cNvPicPr>
          <p:nvPr/>
        </p:nvPicPr>
        <p:blipFill>
          <a:blip r:embed="rId3"/>
          <a:stretch>
            <a:fillRect/>
          </a:stretch>
        </p:blipFill>
        <p:spPr>
          <a:xfrm>
            <a:off x="73152" y="859301"/>
            <a:ext cx="9014353" cy="5102587"/>
          </a:xfrm>
          <a:prstGeom prst="rect">
            <a:avLst/>
          </a:prstGeom>
        </p:spPr>
      </p:pic>
    </p:spTree>
    <p:extLst>
      <p:ext uri="{BB962C8B-B14F-4D97-AF65-F5344CB8AC3E}">
        <p14:creationId xmlns:p14="http://schemas.microsoft.com/office/powerpoint/2010/main" val="9303882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5867400" cy="518318"/>
          </a:xfrm>
        </p:spPr>
        <p:txBody>
          <a:bodyPr/>
          <a:lstStyle/>
          <a:p>
            <a:r>
              <a:rPr lang="en-US" sz="2400" dirty="0" smtClean="0"/>
              <a:t>Project Prioritization Nex</a:t>
            </a:r>
            <a:r>
              <a:rPr lang="en-US" sz="2400" dirty="0" smtClean="0"/>
              <a:t>t Steps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7" name="Content Placeholder 2"/>
          <p:cNvSpPr>
            <a:spLocks noGrp="1"/>
          </p:cNvSpPr>
          <p:nvPr>
            <p:ph idx="1"/>
          </p:nvPr>
        </p:nvSpPr>
        <p:spPr>
          <a:xfrm>
            <a:off x="228600" y="1066799"/>
            <a:ext cx="8686800" cy="4953001"/>
          </a:xfrm>
        </p:spPr>
        <p:txBody>
          <a:bodyPr/>
          <a:lstStyle/>
          <a:p>
            <a:r>
              <a:rPr lang="en-US" sz="1800" dirty="0" smtClean="0"/>
              <a:t>Thank you to PRS members for your input in August</a:t>
            </a:r>
            <a:endParaRPr lang="en-US" sz="1800" dirty="0" smtClean="0"/>
          </a:p>
          <a:p>
            <a:pPr marL="0" indent="0">
              <a:buNone/>
            </a:pPr>
            <a:endParaRPr lang="en-US" sz="1400" dirty="0" smtClean="0"/>
          </a:p>
          <a:p>
            <a:r>
              <a:rPr lang="en-US" sz="1800" dirty="0" smtClean="0"/>
              <a:t>ERCOT suggests we continue to maintain the PPL as we have in the past; no restructuring required</a:t>
            </a:r>
          </a:p>
          <a:p>
            <a:pPr marL="0" indent="0">
              <a:buNone/>
            </a:pPr>
            <a:endParaRPr lang="en-US" sz="1400" dirty="0" smtClean="0"/>
          </a:p>
          <a:p>
            <a:r>
              <a:rPr lang="en-US" sz="1800" dirty="0" smtClean="0"/>
              <a:t>PRS prioritization input helped inform ERCOT of priority items as we build 2021 project plans</a:t>
            </a:r>
          </a:p>
          <a:p>
            <a:endParaRPr lang="en-US" sz="1400" dirty="0" smtClean="0"/>
          </a:p>
          <a:p>
            <a:r>
              <a:rPr lang="en-US" sz="1800" dirty="0"/>
              <a:t>ERCOT will refer to the </a:t>
            </a:r>
            <a:r>
              <a:rPr lang="en-US" sz="1800" dirty="0" smtClean="0"/>
              <a:t>posted list </a:t>
            </a:r>
            <a:r>
              <a:rPr lang="en-US" sz="1800" dirty="0"/>
              <a:t>as </a:t>
            </a:r>
            <a:r>
              <a:rPr lang="en-US" sz="1800" dirty="0" smtClean="0"/>
              <a:t>we seek to fit additional items into the 2021 plan</a:t>
            </a:r>
          </a:p>
          <a:p>
            <a:pPr lvl="1"/>
            <a:r>
              <a:rPr lang="en-US" sz="1600" dirty="0" smtClean="0"/>
              <a:t>Important: Limit impact to Passport and summer 2021 initiatives</a:t>
            </a:r>
          </a:p>
          <a:p>
            <a:pPr lvl="1"/>
            <a:r>
              <a:rPr lang="en-US" sz="1600" dirty="0" smtClean="0"/>
              <a:t>Seek to leverage efficiencies by bundling related items</a:t>
            </a:r>
            <a:endParaRPr lang="en-US" sz="1600" dirty="0"/>
          </a:p>
          <a:p>
            <a:endParaRPr lang="en-US" sz="1400" dirty="0"/>
          </a:p>
          <a:p>
            <a:r>
              <a:rPr lang="en-US" sz="1800" dirty="0" smtClean="0"/>
              <a:t>Key Point: Unless something is very high priority, we should target new items for 2021, 2022 or even later project starts due to all the high priority activity already in the project queue</a:t>
            </a:r>
            <a:endParaRPr lang="en-US" sz="1800" dirty="0" smtClean="0"/>
          </a:p>
        </p:txBody>
      </p:sp>
    </p:spTree>
    <p:extLst>
      <p:ext uri="{BB962C8B-B14F-4D97-AF65-F5344CB8AC3E}">
        <p14:creationId xmlns:p14="http://schemas.microsoft.com/office/powerpoint/2010/main" val="1898051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229600" cy="518318"/>
          </a:xfrm>
        </p:spPr>
        <p:txBody>
          <a:bodyPr/>
          <a:lstStyle/>
          <a:p>
            <a:r>
              <a:rPr lang="en-US" sz="2200" dirty="0" smtClean="0"/>
              <a:t>Priority / Rank Options for Revision Requests with Impacts</a:t>
            </a:r>
            <a:endParaRPr lang="en-US" sz="2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017778932"/>
              </p:ext>
            </p:extLst>
          </p:nvPr>
        </p:nvGraphicFramePr>
        <p:xfrm>
          <a:off x="228600" y="957203"/>
          <a:ext cx="8686799" cy="3940438"/>
        </p:xfrm>
        <a:graphic>
          <a:graphicData uri="http://schemas.openxmlformats.org/drawingml/2006/table">
            <a:tbl>
              <a:tblPr firstRow="1" bandRow="1">
                <a:tableStyleId>{5C22544A-7EE6-4342-B048-85BDC9FD1C3A}</a:tableStyleId>
              </a:tblPr>
              <a:tblGrid>
                <a:gridCol w="1295400"/>
                <a:gridCol w="3276600"/>
                <a:gridCol w="762000"/>
                <a:gridCol w="762000"/>
                <a:gridCol w="2590799"/>
              </a:tblGrid>
              <a:tr h="639946">
                <a:tc>
                  <a:txBody>
                    <a:bodyPr/>
                    <a:lstStyle/>
                    <a:p>
                      <a:pPr algn="ctr"/>
                      <a:r>
                        <a:rPr lang="en-US" sz="1400" dirty="0" smtClean="0"/>
                        <a:t>Revision Request</a:t>
                      </a:r>
                      <a:endParaRPr lang="en-US" sz="1400" dirty="0"/>
                    </a:p>
                  </a:txBody>
                  <a:tcPr anchor="ctr"/>
                </a:tc>
                <a:tc>
                  <a:txBody>
                    <a:bodyPr/>
                    <a:lstStyle/>
                    <a:p>
                      <a:pPr algn="ctr"/>
                      <a:r>
                        <a:rPr lang="en-US" sz="1400" dirty="0" smtClean="0"/>
                        <a:t>Description</a:t>
                      </a:r>
                      <a:endParaRPr lang="en-US" sz="1400" dirty="0"/>
                    </a:p>
                  </a:txBody>
                  <a:tcPr anchor="ctr"/>
                </a:tc>
                <a:tc>
                  <a:txBody>
                    <a:bodyPr/>
                    <a:lstStyle/>
                    <a:p>
                      <a:pPr algn="ctr"/>
                      <a:r>
                        <a:rPr lang="en-US" sz="1200" dirty="0" smtClean="0"/>
                        <a:t>Priority</a:t>
                      </a:r>
                      <a:endParaRPr lang="en-US" sz="1200" dirty="0"/>
                    </a:p>
                  </a:txBody>
                  <a:tcPr anchor="ctr"/>
                </a:tc>
                <a:tc>
                  <a:txBody>
                    <a:bodyPr/>
                    <a:lstStyle/>
                    <a:p>
                      <a:pPr algn="ctr"/>
                      <a:r>
                        <a:rPr lang="en-US" sz="1200" dirty="0" smtClean="0"/>
                        <a:t>Rank</a:t>
                      </a:r>
                      <a:endParaRPr lang="en-US" sz="1200" dirty="0"/>
                    </a:p>
                  </a:txBody>
                  <a:tcPr anchor="ctr"/>
                </a:tc>
                <a:tc>
                  <a:txBody>
                    <a:bodyPr/>
                    <a:lstStyle/>
                    <a:p>
                      <a:pPr algn="ctr"/>
                      <a:r>
                        <a:rPr lang="en-US" sz="1400" dirty="0" smtClean="0"/>
                        <a:t>Comments</a:t>
                      </a:r>
                      <a:endParaRPr lang="en-US" sz="1400" dirty="0"/>
                    </a:p>
                  </a:txBody>
                  <a:tcPr anchor="ctr"/>
                </a:tc>
              </a:tr>
              <a:tr h="642243">
                <a:tc>
                  <a:txBody>
                    <a:bodyPr/>
                    <a:lstStyle/>
                    <a:p>
                      <a:pPr algn="ctr"/>
                      <a:r>
                        <a:rPr lang="en-US" sz="1600" dirty="0" smtClean="0"/>
                        <a:t>NPRR999</a:t>
                      </a:r>
                    </a:p>
                  </a:txBody>
                  <a:tcPr anchor="ctr"/>
                </a:tc>
                <a:tc>
                  <a:txBody>
                    <a:bodyPr/>
                    <a:lstStyle/>
                    <a:p>
                      <a:pPr algn="l"/>
                      <a:r>
                        <a:rPr lang="en-US" sz="1400" b="0" i="0" kern="1200" dirty="0" smtClean="0">
                          <a:solidFill>
                            <a:schemeClr val="dk1"/>
                          </a:solidFill>
                          <a:effectLst/>
                          <a:latin typeface="+mn-lt"/>
                          <a:ea typeface="+mn-ea"/>
                          <a:cs typeface="+mn-cs"/>
                        </a:rPr>
                        <a:t>DC Tie Ramp Limitations</a:t>
                      </a:r>
                      <a:endParaRPr lang="en-US" sz="800" i="0" dirty="0"/>
                    </a:p>
                  </a:txBody>
                  <a:tcPr anchor="ctr"/>
                </a:tc>
                <a:tc>
                  <a:txBody>
                    <a:bodyPr/>
                    <a:lstStyle/>
                    <a:p>
                      <a:pPr algn="ctr"/>
                      <a:r>
                        <a:rPr lang="en-US" sz="1600" dirty="0" smtClean="0"/>
                        <a:t>N/A</a:t>
                      </a:r>
                      <a:endParaRPr lang="en-US" sz="1600" dirty="0"/>
                    </a:p>
                  </a:txBody>
                  <a:tcPr anchor="ctr"/>
                </a:tc>
                <a:tc>
                  <a:txBody>
                    <a:bodyPr/>
                    <a:lstStyle/>
                    <a:p>
                      <a:pPr algn="ctr"/>
                      <a:r>
                        <a:rPr lang="en-US" sz="1600" dirty="0" smtClean="0"/>
                        <a:t>N/A</a:t>
                      </a:r>
                      <a:endParaRPr 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mn-lt"/>
                        </a:rPr>
                        <a:t>&lt;$5k O&amp;M – no project</a:t>
                      </a:r>
                      <a:r>
                        <a:rPr lang="en-US" sz="1200" b="0" i="0" u="none" strike="noStrike" baseline="0" dirty="0" smtClean="0">
                          <a:solidFill>
                            <a:srgbClr val="000000"/>
                          </a:solidFill>
                          <a:effectLst/>
                          <a:latin typeface="+mn-lt"/>
                        </a:rPr>
                        <a:t> required</a:t>
                      </a:r>
                      <a:endParaRPr lang="en-US" sz="1200" b="0" i="0" u="none" strike="noStrike" dirty="0" smtClean="0">
                        <a:solidFill>
                          <a:srgbClr val="000000"/>
                        </a:solidFill>
                        <a:effectLst/>
                        <a:latin typeface="+mn-lt"/>
                      </a:endParaRPr>
                    </a:p>
                  </a:txBody>
                  <a:tcPr anchor="ctr"/>
                </a:tc>
              </a:tr>
              <a:tr h="642243">
                <a:tc>
                  <a:txBody>
                    <a:bodyPr/>
                    <a:lstStyle/>
                    <a:p>
                      <a:pPr algn="ctr"/>
                      <a:r>
                        <a:rPr lang="en-US" sz="1600" dirty="0" smtClean="0"/>
                        <a:t>NPRR1025</a:t>
                      </a:r>
                    </a:p>
                  </a:txBody>
                  <a:tcPr anchor="ctr"/>
                </a:tc>
                <a:tc>
                  <a:txBody>
                    <a:bodyPr/>
                    <a:lstStyle/>
                    <a:p>
                      <a:pPr algn="l"/>
                      <a:r>
                        <a:rPr lang="en-US" sz="1400" b="0" i="0" kern="1200" dirty="0" smtClean="0">
                          <a:solidFill>
                            <a:schemeClr val="dk1"/>
                          </a:solidFill>
                          <a:effectLst/>
                          <a:latin typeface="+mn-lt"/>
                          <a:ea typeface="+mn-ea"/>
                          <a:cs typeface="+mn-cs"/>
                        </a:rPr>
                        <a:t>Remove Real-Time On-Line Reliability Deployment Price from Ancillary Service Imbalance Calculation</a:t>
                      </a:r>
                      <a:endParaRPr lang="en-US" sz="1000" i="0" dirty="0"/>
                    </a:p>
                  </a:txBody>
                  <a:tcPr anchor="ctr"/>
                </a:tc>
                <a:tc>
                  <a:txBody>
                    <a:bodyPr/>
                    <a:lstStyle/>
                    <a:p>
                      <a:pPr algn="ctr"/>
                      <a:r>
                        <a:rPr lang="en-US" sz="1600" dirty="0" smtClean="0"/>
                        <a:t>2020</a:t>
                      </a:r>
                      <a:endParaRPr lang="en-US" sz="1600" dirty="0"/>
                    </a:p>
                  </a:txBody>
                  <a:tcPr anchor="ctr"/>
                </a:tc>
                <a:tc>
                  <a:txBody>
                    <a:bodyPr/>
                    <a:lstStyle/>
                    <a:p>
                      <a:pPr algn="ctr"/>
                      <a:r>
                        <a:rPr lang="en-US" sz="1600" dirty="0" smtClean="0"/>
                        <a:t>3015</a:t>
                      </a:r>
                      <a:endParaRPr 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mn-lt"/>
                        </a:rPr>
                        <a:t>$15k-$25k – S&amp;B</a:t>
                      </a:r>
                      <a:r>
                        <a:rPr lang="en-US" sz="1200" b="0" i="0" u="none" strike="noStrike" baseline="0" dirty="0" smtClean="0">
                          <a:solidFill>
                            <a:srgbClr val="000000"/>
                          </a:solidFill>
                          <a:effectLst/>
                          <a:latin typeface="+mn-lt"/>
                        </a:rPr>
                        <a:t> impacts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mn-lt"/>
                        </a:rPr>
                        <a:t>Candidate to combine w/NPRR987</a:t>
                      </a:r>
                      <a:endParaRPr lang="en-US" sz="1200" b="0" i="0" u="none" strike="noStrike" dirty="0" smtClean="0">
                        <a:solidFill>
                          <a:srgbClr val="000000"/>
                        </a:solidFill>
                        <a:effectLst/>
                        <a:latin typeface="+mn-lt"/>
                      </a:endParaRPr>
                    </a:p>
                  </a:txBody>
                  <a:tcPr anchor="ctr"/>
                </a:tc>
              </a:tr>
              <a:tr h="642243">
                <a:tc>
                  <a:txBody>
                    <a:bodyPr/>
                    <a:lstStyle/>
                    <a:p>
                      <a:pPr algn="ctr"/>
                      <a:r>
                        <a:rPr lang="en-US" sz="1600" dirty="0" smtClean="0"/>
                        <a:t>NPRR1031</a:t>
                      </a:r>
                    </a:p>
                  </a:txBody>
                  <a:tcPr anchor="ctr"/>
                </a:tc>
                <a:tc>
                  <a:txBody>
                    <a:bodyPr/>
                    <a:lstStyle/>
                    <a:p>
                      <a:pPr algn="l"/>
                      <a:r>
                        <a:rPr lang="en-US" sz="1400" b="0" i="0" kern="1200" dirty="0" smtClean="0">
                          <a:solidFill>
                            <a:schemeClr val="dk1"/>
                          </a:solidFill>
                          <a:effectLst/>
                          <a:latin typeface="+mn-lt"/>
                          <a:ea typeface="+mn-ea"/>
                          <a:cs typeface="+mn-cs"/>
                        </a:rPr>
                        <a:t>Notices for Curtailment of Load</a:t>
                      </a:r>
                      <a:endParaRPr lang="en-US" sz="1000" i="0" dirty="0"/>
                    </a:p>
                  </a:txBody>
                  <a:tcPr anchor="ctr"/>
                </a:tc>
                <a:tc>
                  <a:txBody>
                    <a:bodyPr/>
                    <a:lstStyle/>
                    <a:p>
                      <a:pPr algn="ctr"/>
                      <a:r>
                        <a:rPr lang="en-US" sz="1600" dirty="0" smtClean="0"/>
                        <a:t>TBD</a:t>
                      </a:r>
                      <a:endParaRPr lang="en-US" sz="1600" dirty="0"/>
                    </a:p>
                  </a:txBody>
                  <a:tcPr anchor="ctr"/>
                </a:tc>
                <a:tc>
                  <a:txBody>
                    <a:bodyPr/>
                    <a:lstStyle/>
                    <a:p>
                      <a:pPr algn="ctr"/>
                      <a:r>
                        <a:rPr lang="en-US" sz="1600" dirty="0" smtClean="0"/>
                        <a:t>TBD</a:t>
                      </a:r>
                      <a:endParaRPr 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smtClean="0"/>
                        <a:t>Additional time requested</a:t>
                      </a:r>
                      <a:r>
                        <a:rPr lang="en-US" sz="1200" i="0" baseline="0" dirty="0" smtClean="0"/>
                        <a:t> to complete IA</a:t>
                      </a:r>
                      <a:endParaRPr lang="en-US" sz="1200" b="0" i="0" u="none" strike="noStrike" dirty="0" smtClean="0">
                        <a:solidFill>
                          <a:srgbClr val="000000"/>
                        </a:solidFill>
                        <a:effectLst/>
                        <a:latin typeface="+mn-lt"/>
                      </a:endParaRPr>
                    </a:p>
                  </a:txBody>
                  <a:tcPr anchor="ctr"/>
                </a:tc>
              </a:tr>
              <a:tr h="642243">
                <a:tc>
                  <a:txBody>
                    <a:bodyPr/>
                    <a:lstStyle/>
                    <a:p>
                      <a:pPr algn="ctr"/>
                      <a:r>
                        <a:rPr lang="en-US" sz="1600" dirty="0" smtClean="0"/>
                        <a:t>NPRR1035</a:t>
                      </a:r>
                    </a:p>
                  </a:txBody>
                  <a:tcPr anchor="ctr"/>
                </a:tc>
                <a:tc>
                  <a:txBody>
                    <a:bodyPr/>
                    <a:lstStyle/>
                    <a:p>
                      <a:pPr algn="l"/>
                      <a:r>
                        <a:rPr lang="en-US" sz="1400" b="0" i="0" kern="1200" dirty="0" smtClean="0">
                          <a:solidFill>
                            <a:schemeClr val="dk1"/>
                          </a:solidFill>
                          <a:effectLst/>
                          <a:latin typeface="+mn-lt"/>
                          <a:ea typeface="+mn-ea"/>
                          <a:cs typeface="+mn-cs"/>
                        </a:rPr>
                        <a:t>DC Tie Schedules Protected Information Expiry and Posting</a:t>
                      </a:r>
                      <a:endParaRPr lang="en-US" sz="1000" i="0" dirty="0"/>
                    </a:p>
                  </a:txBody>
                  <a:tcPr anchor="ctr"/>
                </a:tc>
                <a:tc>
                  <a:txBody>
                    <a:bodyPr/>
                    <a:lstStyle/>
                    <a:p>
                      <a:pPr algn="ctr"/>
                      <a:r>
                        <a:rPr lang="en-US" sz="1600" dirty="0" smtClean="0"/>
                        <a:t>2021</a:t>
                      </a:r>
                      <a:endParaRPr lang="en-US" sz="1600" dirty="0"/>
                    </a:p>
                  </a:txBody>
                  <a:tcPr anchor="ctr"/>
                </a:tc>
                <a:tc>
                  <a:txBody>
                    <a:bodyPr/>
                    <a:lstStyle/>
                    <a:p>
                      <a:pPr algn="ctr"/>
                      <a:r>
                        <a:rPr lang="en-US" sz="1600" dirty="0" smtClean="0"/>
                        <a:t>3230</a:t>
                      </a:r>
                      <a:endParaRPr 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mn-lt"/>
                        </a:rPr>
                        <a:t>$20k-$40k – Reporting impacts</a:t>
                      </a:r>
                    </a:p>
                  </a:txBody>
                  <a:tcPr anchor="ctr"/>
                </a:tc>
              </a:tr>
              <a:tr h="642243">
                <a:tc>
                  <a:txBody>
                    <a:bodyPr/>
                    <a:lstStyle/>
                    <a:p>
                      <a:pPr algn="ctr"/>
                      <a:r>
                        <a:rPr lang="en-US" sz="1600" dirty="0" smtClean="0"/>
                        <a:t>SCR811</a:t>
                      </a:r>
                      <a:endParaRPr lang="en-US" sz="1600" dirty="0" smtClean="0"/>
                    </a:p>
                  </a:txBody>
                  <a:tcPr anchor="ctr"/>
                </a:tc>
                <a:tc>
                  <a:txBody>
                    <a:bodyPr/>
                    <a:lstStyle/>
                    <a:p>
                      <a:pPr algn="l"/>
                      <a:r>
                        <a:rPr lang="en-US" sz="1400" b="0" i="0" kern="1200" dirty="0" smtClean="0">
                          <a:solidFill>
                            <a:schemeClr val="dk1"/>
                          </a:solidFill>
                          <a:effectLst/>
                          <a:latin typeface="+mn-lt"/>
                          <a:ea typeface="+mn-ea"/>
                          <a:cs typeface="+mn-cs"/>
                        </a:rPr>
                        <a:t>Addition of Intra-Hour </a:t>
                      </a:r>
                      <a:r>
                        <a:rPr lang="en-US" sz="1400" b="0" i="0" kern="1200" dirty="0" err="1" smtClean="0">
                          <a:solidFill>
                            <a:schemeClr val="dk1"/>
                          </a:solidFill>
                          <a:effectLst/>
                          <a:latin typeface="+mn-lt"/>
                          <a:ea typeface="+mn-ea"/>
                          <a:cs typeface="+mn-cs"/>
                        </a:rPr>
                        <a:t>PhotoVoltaic</a:t>
                      </a:r>
                      <a:r>
                        <a:rPr lang="en-US" sz="1400" b="0" i="0" kern="1200" dirty="0" smtClean="0">
                          <a:solidFill>
                            <a:schemeClr val="dk1"/>
                          </a:solidFill>
                          <a:effectLst/>
                          <a:latin typeface="+mn-lt"/>
                          <a:ea typeface="+mn-ea"/>
                          <a:cs typeface="+mn-cs"/>
                        </a:rPr>
                        <a:t> Power Forecast to GTBD Calculation</a:t>
                      </a:r>
                      <a:endParaRPr lang="en-US" sz="800" b="0" i="0" dirty="0"/>
                    </a:p>
                  </a:txBody>
                  <a:tcPr anchor="ctr"/>
                </a:tc>
                <a:tc>
                  <a:txBody>
                    <a:bodyPr/>
                    <a:lstStyle/>
                    <a:p>
                      <a:pPr algn="ctr"/>
                      <a:r>
                        <a:rPr lang="en-US" sz="1600" dirty="0" smtClean="0"/>
                        <a:t>TBD</a:t>
                      </a:r>
                      <a:endParaRPr lang="en-US" sz="1600" dirty="0"/>
                    </a:p>
                  </a:txBody>
                  <a:tcPr anchor="ctr"/>
                </a:tc>
                <a:tc>
                  <a:txBody>
                    <a:bodyPr/>
                    <a:lstStyle/>
                    <a:p>
                      <a:pPr algn="ctr"/>
                      <a:r>
                        <a:rPr lang="en-US" sz="1600" dirty="0" smtClean="0"/>
                        <a:t>TBD</a:t>
                      </a:r>
                      <a:endParaRPr 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smtClean="0">
                          <a:solidFill>
                            <a:srgbClr val="000000"/>
                          </a:solidFill>
                          <a:effectLst/>
                          <a:latin typeface="+mn-lt"/>
                        </a:rPr>
                        <a:t>$60k-$90k</a:t>
                      </a:r>
                      <a:r>
                        <a:rPr lang="en-US" sz="1200" b="0" i="0" u="none" strike="noStrike" baseline="0" dirty="0" smtClean="0">
                          <a:solidFill>
                            <a:srgbClr val="000000"/>
                          </a:solidFill>
                          <a:effectLst/>
                          <a:latin typeface="+mn-lt"/>
                        </a:rPr>
                        <a:t> – MMS &amp; EMS impacts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mn-lt"/>
                        </a:rPr>
                        <a:t>Pending urgency vote</a:t>
                      </a:r>
                      <a:endParaRPr lang="en-US" sz="1200" b="0" i="0" u="none" strike="noStrike" dirty="0" smtClean="0">
                        <a:solidFill>
                          <a:srgbClr val="000000"/>
                        </a:solidFill>
                        <a:effectLst/>
                        <a:latin typeface="+mn-lt"/>
                      </a:endParaRPr>
                    </a:p>
                  </a:txBody>
                  <a:tcPr anchor="ct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046690518"/>
              </p:ext>
            </p:extLst>
          </p:nvPr>
        </p:nvGraphicFramePr>
        <p:xfrm>
          <a:off x="4729051" y="665748"/>
          <a:ext cx="1645404" cy="291455"/>
        </p:xfrm>
        <a:graphic>
          <a:graphicData uri="http://schemas.openxmlformats.org/drawingml/2006/table">
            <a:tbl>
              <a:tblPr firstRow="1" bandRow="1">
                <a:tableStyleId>{5C22544A-7EE6-4342-B048-85BDC9FD1C3A}</a:tableStyleId>
              </a:tblPr>
              <a:tblGrid>
                <a:gridCol w="1645404"/>
              </a:tblGrid>
              <a:tr h="291455">
                <a:tc>
                  <a:txBody>
                    <a:bodyPr/>
                    <a:lstStyle/>
                    <a:p>
                      <a:pPr algn="ctr"/>
                      <a:r>
                        <a:rPr lang="en-US" sz="1200" dirty="0" smtClean="0"/>
                        <a:t>Options for…</a:t>
                      </a:r>
                      <a:endParaRPr lang="en-US" sz="1200" dirty="0"/>
                    </a:p>
                  </a:txBody>
                  <a:tcPr anchor="ctr"/>
                </a:tc>
              </a:tr>
            </a:tbl>
          </a:graphicData>
        </a:graphic>
      </p:graphicFrame>
      <p:sp>
        <p:nvSpPr>
          <p:cNvPr id="6" name="TextBox 23"/>
          <p:cNvSpPr txBox="1">
            <a:spLocks noChangeArrowheads="1"/>
          </p:cNvSpPr>
          <p:nvPr/>
        </p:nvSpPr>
        <p:spPr bwMode="auto">
          <a:xfrm>
            <a:off x="2438400" y="5698496"/>
            <a:ext cx="3352800" cy="661720"/>
          </a:xfrm>
          <a:prstGeom prst="rect">
            <a:avLst/>
          </a:prstGeom>
          <a:solidFill>
            <a:schemeClr val="bg1"/>
          </a:solidFill>
          <a:ln w="9525">
            <a:solidFill>
              <a:srgbClr val="000000"/>
            </a:solidFill>
            <a:miter lim="800000"/>
            <a:headEnd/>
            <a:tailEnd/>
          </a:ln>
          <a:extLst/>
        </p:spPr>
        <p:txBody>
          <a:bodyPr wrap="square" anchor="ctr" anchorCtr="0">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1000" u="sng" kern="0" dirty="0" smtClean="0">
                <a:solidFill>
                  <a:srgbClr val="000000"/>
                </a:solidFill>
              </a:rPr>
              <a:t>PPL Rank Information</a:t>
            </a:r>
            <a:endParaRPr kumimoji="0" lang="en-US" sz="1000" i="0" u="sng"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smtClean="0">
              <a:ln>
                <a:noFill/>
              </a:ln>
              <a:solidFill>
                <a:srgbClr val="000000"/>
              </a:solidFill>
              <a:effectLst/>
              <a:uLnTx/>
              <a:uFillTx/>
              <a:latin typeface="Arial" charset="0"/>
            </a:endParaRPr>
          </a:p>
          <a:p>
            <a:pPr eaLnBrk="1" fontAlgn="base" hangingPunct="1">
              <a:spcBef>
                <a:spcPct val="0"/>
              </a:spcBef>
              <a:spcAft>
                <a:spcPct val="0"/>
              </a:spcAft>
              <a:tabLst>
                <a:tab pos="2455863" algn="l"/>
              </a:tabLst>
              <a:defRPr/>
            </a:pPr>
            <a:r>
              <a:rPr lang="en-US" sz="900" b="0" kern="0" dirty="0" smtClean="0">
                <a:solidFill>
                  <a:srgbClr val="000000"/>
                </a:solidFill>
              </a:rPr>
              <a:t>Next </a:t>
            </a:r>
            <a:r>
              <a:rPr lang="en-US" sz="900" b="0" kern="0" dirty="0">
                <a:solidFill>
                  <a:srgbClr val="000000"/>
                </a:solidFill>
              </a:rPr>
              <a:t>available </a:t>
            </a:r>
            <a:r>
              <a:rPr lang="en-US" sz="900" b="0" kern="0" dirty="0" smtClean="0">
                <a:solidFill>
                  <a:srgbClr val="000000"/>
                </a:solidFill>
              </a:rPr>
              <a:t>2021 </a:t>
            </a:r>
            <a:r>
              <a:rPr lang="en-US" sz="900" b="0" kern="0" dirty="0">
                <a:solidFill>
                  <a:srgbClr val="000000"/>
                </a:solidFill>
              </a:rPr>
              <a:t>Rank in Business Strategy 	= </a:t>
            </a:r>
            <a:r>
              <a:rPr lang="en-US" sz="900" b="0" kern="0" dirty="0" smtClean="0">
                <a:solidFill>
                  <a:srgbClr val="000000"/>
                </a:solidFill>
              </a:rPr>
              <a:t>3230</a:t>
            </a:r>
            <a:endParaRPr lang="en-US" sz="900" b="0" kern="0" dirty="0">
              <a:solidFill>
                <a:srgbClr val="000000"/>
              </a:solidFill>
            </a:endParaRPr>
          </a:p>
          <a:p>
            <a:pPr lvl="0" eaLnBrk="1" fontAlgn="base" hangingPunct="1">
              <a:spcBef>
                <a:spcPct val="0"/>
              </a:spcBef>
              <a:spcAft>
                <a:spcPct val="0"/>
              </a:spcAft>
              <a:tabLst>
                <a:tab pos="2455863" algn="l"/>
              </a:tabLst>
              <a:defRPr/>
            </a:pPr>
            <a:r>
              <a:rPr lang="en-US" sz="900" b="0" kern="0" dirty="0" smtClean="0">
                <a:solidFill>
                  <a:srgbClr val="000000"/>
                </a:solidFill>
              </a:rPr>
              <a:t>Next </a:t>
            </a:r>
            <a:r>
              <a:rPr lang="en-US" sz="900" b="0" kern="0" dirty="0">
                <a:solidFill>
                  <a:srgbClr val="000000"/>
                </a:solidFill>
              </a:rPr>
              <a:t>available </a:t>
            </a:r>
            <a:r>
              <a:rPr lang="en-US" sz="900" b="0" kern="0" dirty="0" smtClean="0">
                <a:solidFill>
                  <a:srgbClr val="000000"/>
                </a:solidFill>
              </a:rPr>
              <a:t>Rank </a:t>
            </a:r>
            <a:r>
              <a:rPr lang="en-US" sz="900" b="0" kern="0" dirty="0">
                <a:solidFill>
                  <a:srgbClr val="000000"/>
                </a:solidFill>
              </a:rPr>
              <a:t>in </a:t>
            </a:r>
            <a:r>
              <a:rPr lang="en-US" sz="900" b="0" kern="0" dirty="0" smtClean="0">
                <a:solidFill>
                  <a:srgbClr val="000000"/>
                </a:solidFill>
              </a:rPr>
              <a:t>Regulatory	=   </a:t>
            </a:r>
            <a:r>
              <a:rPr lang="en-US" sz="900" b="0" kern="0" dirty="0" smtClean="0">
                <a:solidFill>
                  <a:srgbClr val="000000"/>
                </a:solidFill>
              </a:rPr>
              <a:t>32</a:t>
            </a:r>
            <a:r>
              <a:rPr lang="en-US" sz="900" b="0" kern="0" dirty="0" smtClean="0">
                <a:solidFill>
                  <a:srgbClr val="000000"/>
                </a:solidFill>
              </a:rPr>
              <a:t>0</a:t>
            </a:r>
            <a:endParaRPr lang="en-US" sz="900" b="0" kern="0" dirty="0" smtClean="0">
              <a:solidFill>
                <a:srgbClr val="000000"/>
              </a:solidFill>
            </a:endParaRPr>
          </a:p>
        </p:txBody>
      </p:sp>
      <p:sp>
        <p:nvSpPr>
          <p:cNvPr id="7" name="TextBox 23"/>
          <p:cNvSpPr txBox="1">
            <a:spLocks noChangeArrowheads="1"/>
          </p:cNvSpPr>
          <p:nvPr/>
        </p:nvSpPr>
        <p:spPr bwMode="auto">
          <a:xfrm>
            <a:off x="6096000" y="5632665"/>
            <a:ext cx="2169858" cy="800219"/>
          </a:xfrm>
          <a:prstGeom prst="rect">
            <a:avLst/>
          </a:prstGeom>
          <a:solidFill>
            <a:schemeClr val="bg1"/>
          </a:solidFill>
          <a:ln w="9525">
            <a:solidFill>
              <a:srgbClr val="000000"/>
            </a:solidFill>
            <a:miter lim="800000"/>
            <a:headEnd/>
            <a:tailEnd/>
          </a:ln>
          <a:extLst/>
        </p:spPr>
        <p:txBody>
          <a:bodyPr wrap="square" anchor="ctr" anchorCtr="0">
            <a:spAutoFit/>
          </a:bodyPr>
          <a:lstStyle>
            <a:lvl1pPr eaLnBrk="0" hangingPunct="0">
              <a:defRPr sz="1600" b="1">
                <a:solidFill>
                  <a:schemeClr val="tx1"/>
                </a:solidFill>
                <a:latin typeface="Arial" charset="0"/>
              </a:defRPr>
            </a:lvl1pPr>
            <a:lvl2pPr marL="742950" indent="-285750" eaLnBrk="0" hangingPunct="0">
              <a:defRPr sz="1600" b="1">
                <a:solidFill>
                  <a:schemeClr val="tx1"/>
                </a:solidFill>
                <a:latin typeface="Arial" charset="0"/>
              </a:defRPr>
            </a:lvl2pPr>
            <a:lvl3pPr marL="1143000" indent="-228600" eaLnBrk="0" hangingPunct="0">
              <a:defRPr sz="1600" b="1">
                <a:solidFill>
                  <a:schemeClr val="tx1"/>
                </a:solidFill>
                <a:latin typeface="Arial" charset="0"/>
              </a:defRPr>
            </a:lvl3pPr>
            <a:lvl4pPr marL="1600200" indent="-228600" eaLnBrk="0" hangingPunct="0">
              <a:defRPr sz="1600" b="1">
                <a:solidFill>
                  <a:schemeClr val="tx1"/>
                </a:solidFill>
                <a:latin typeface="Arial" charset="0"/>
              </a:defRPr>
            </a:lvl4pPr>
            <a:lvl5pPr marL="2057400" indent="-228600" eaLnBrk="0" hangingPunct="0">
              <a:defRPr sz="1600" b="1">
                <a:solidFill>
                  <a:schemeClr val="tx1"/>
                </a:solidFill>
                <a:latin typeface="Arial" charset="0"/>
              </a:defRPr>
            </a:lvl5pPr>
            <a:lvl6pPr marL="2514600" indent="-228600" eaLnBrk="0" fontAlgn="base" hangingPunct="0">
              <a:spcBef>
                <a:spcPct val="0"/>
              </a:spcBef>
              <a:spcAft>
                <a:spcPct val="0"/>
              </a:spcAft>
              <a:defRPr sz="1600" b="1">
                <a:solidFill>
                  <a:schemeClr val="tx1"/>
                </a:solidFill>
                <a:latin typeface="Arial" charset="0"/>
              </a:defRPr>
            </a:lvl6pPr>
            <a:lvl7pPr marL="2971800" indent="-228600" eaLnBrk="0" fontAlgn="base" hangingPunct="0">
              <a:spcBef>
                <a:spcPct val="0"/>
              </a:spcBef>
              <a:spcAft>
                <a:spcPct val="0"/>
              </a:spcAft>
              <a:defRPr sz="1600" b="1">
                <a:solidFill>
                  <a:schemeClr val="tx1"/>
                </a:solidFill>
                <a:latin typeface="Arial" charset="0"/>
              </a:defRPr>
            </a:lvl7pPr>
            <a:lvl8pPr marL="3429000" indent="-228600" eaLnBrk="0" fontAlgn="base" hangingPunct="0">
              <a:spcBef>
                <a:spcPct val="0"/>
              </a:spcBef>
              <a:spcAft>
                <a:spcPct val="0"/>
              </a:spcAft>
              <a:defRPr sz="1600" b="1">
                <a:solidFill>
                  <a:schemeClr val="tx1"/>
                </a:solidFill>
                <a:latin typeface="Arial" charset="0"/>
              </a:defRPr>
            </a:lvl8pPr>
            <a:lvl9pPr marL="3886200" indent="-228600" eaLnBrk="0" fontAlgn="base" hangingPunct="0">
              <a:spcBef>
                <a:spcPct val="0"/>
              </a:spcBef>
              <a:spcAft>
                <a:spcPct val="0"/>
              </a:spcAft>
              <a:defRPr sz="1600" b="1">
                <a:solidFill>
                  <a:schemeClr val="tx1"/>
                </a:solidFill>
                <a:latin typeface="Arial"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lang="en-US" sz="1000" u="sng" kern="0" dirty="0" smtClean="0">
                <a:solidFill>
                  <a:srgbClr val="000000"/>
                </a:solidFill>
              </a:rPr>
              <a:t>Note</a:t>
            </a:r>
            <a:endParaRPr kumimoji="0" lang="en-US" sz="1000" i="0" u="sng"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smtClean="0">
              <a:ln>
                <a:noFill/>
              </a:ln>
              <a:solidFill>
                <a:srgbClr val="000000"/>
              </a:solidFill>
              <a:effectLst/>
              <a:uLnTx/>
              <a:uFillTx/>
              <a:latin typeface="Arial" charset="0"/>
            </a:endParaRPr>
          </a:p>
          <a:p>
            <a:pPr eaLnBrk="1" fontAlgn="base" hangingPunct="1">
              <a:spcBef>
                <a:spcPct val="0"/>
              </a:spcBef>
              <a:spcAft>
                <a:spcPct val="0"/>
              </a:spcAft>
              <a:tabLst>
                <a:tab pos="2455863" algn="l"/>
              </a:tabLst>
              <a:defRPr/>
            </a:pPr>
            <a:r>
              <a:rPr lang="en-US" sz="900" b="0" kern="0" dirty="0" smtClean="0">
                <a:solidFill>
                  <a:srgbClr val="000000"/>
                </a:solidFill>
              </a:rPr>
              <a:t>Items in the Regulatory</a:t>
            </a:r>
            <a:r>
              <a:rPr lang="en-US" sz="900" b="0" kern="0" dirty="0">
                <a:solidFill>
                  <a:srgbClr val="000000"/>
                </a:solidFill>
              </a:rPr>
              <a:t> </a:t>
            </a:r>
            <a:r>
              <a:rPr lang="en-US" sz="900" b="0" kern="0" dirty="0" smtClean="0">
                <a:solidFill>
                  <a:srgbClr val="000000"/>
                </a:solidFill>
              </a:rPr>
              <a:t>section of the PPL are not tracked against the market Revision Request funding allocation</a:t>
            </a:r>
          </a:p>
        </p:txBody>
      </p:sp>
    </p:spTree>
    <p:extLst>
      <p:ext uri="{BB962C8B-B14F-4D97-AF65-F5344CB8AC3E}">
        <p14:creationId xmlns:p14="http://schemas.microsoft.com/office/powerpoint/2010/main" val="135025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3.xml><?xml version="1.0" encoding="utf-8"?>
<ds:datastoreItem xmlns:ds="http://schemas.openxmlformats.org/officeDocument/2006/customXml" ds:itemID="{B248F63C-08AC-4CDD-B36F-0851B11853CB}">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198493</TotalTime>
  <Words>756</Words>
  <Application>Microsoft Office PowerPoint</Application>
  <PresentationFormat>On-screen Show (4:3)</PresentationFormat>
  <Paragraphs>400</Paragraphs>
  <Slides>7</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7</vt:i4>
      </vt:variant>
    </vt:vector>
  </HeadingPairs>
  <TitlesOfParts>
    <vt:vector size="14" baseType="lpstr">
      <vt:lpstr>Arial</vt:lpstr>
      <vt:lpstr>Calibri</vt:lpstr>
      <vt:lpstr>Courier New</vt:lpstr>
      <vt:lpstr>Wingdings</vt:lpstr>
      <vt:lpstr>1_Custom Design</vt:lpstr>
      <vt:lpstr>Office Theme</vt:lpstr>
      <vt:lpstr>Custom Design</vt:lpstr>
      <vt:lpstr>PowerPoint Presentation</vt:lpstr>
      <vt:lpstr>PowerPoint Presentation</vt:lpstr>
      <vt:lpstr>Recent / Upcoming Project Implementations</vt:lpstr>
      <vt:lpstr>2020 Release Targets – Board Approved NPRRs / SCRs / xGRRs </vt:lpstr>
      <vt:lpstr>2020 Project Spending</vt:lpstr>
      <vt:lpstr>Project Prioritization Next Steps</vt:lpstr>
      <vt:lpstr>Priority / Rank Options for Revision Requests with Impacts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Anderson, Troy</cp:lastModifiedBy>
  <cp:revision>2242</cp:revision>
  <cp:lastPrinted>2020-02-05T17:47:59Z</cp:lastPrinted>
  <dcterms:created xsi:type="dcterms:W3CDTF">2016-01-21T15:20:31Z</dcterms:created>
  <dcterms:modified xsi:type="dcterms:W3CDTF">2020-09-09T14:39:20Z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