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338" r:id="rId7"/>
    <p:sldId id="339" r:id="rId8"/>
    <p:sldId id="351" r:id="rId9"/>
    <p:sldId id="337"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el, Austin" initials="RA" lastIdx="3" clrIdx="0">
    <p:extLst>
      <p:ext uri="{19B8F6BF-5375-455C-9EA6-DF929625EA0E}">
        <p15:presenceInfo xmlns:p15="http://schemas.microsoft.com/office/powerpoint/2012/main" userId="S-1-5-21-639947351-343809578-3807592339-27551" providerId="AD"/>
      </p:ext>
    </p:extLst>
  </p:cmAuthor>
  <p:cmAuthor id="2" name="Shanks, Magie" initials="SM" lastIdx="12" clrIdx="1">
    <p:extLst>
      <p:ext uri="{19B8F6BF-5375-455C-9EA6-DF929625EA0E}">
        <p15:presenceInfo xmlns:p15="http://schemas.microsoft.com/office/powerpoint/2012/main" userId="S-1-5-21-639947351-343809578-3807592339-422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6" d="100"/>
          <a:sy n="86" d="100"/>
        </p:scale>
        <p:origin x="1195" y="5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9/8/2020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9/8/2020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04526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4876800" cy="3200876"/>
          </a:xfrm>
          <a:prstGeom prst="rect">
            <a:avLst/>
          </a:prstGeom>
          <a:noFill/>
        </p:spPr>
        <p:txBody>
          <a:bodyPr wrap="square" rtlCol="0">
            <a:spAutoFit/>
          </a:bodyPr>
          <a:lstStyle/>
          <a:p>
            <a:r>
              <a:rPr lang="en-US" sz="3200" b="1" dirty="0" smtClean="0">
                <a:solidFill>
                  <a:schemeClr val="tx2"/>
                </a:solidFill>
              </a:rPr>
              <a:t>NPRR </a:t>
            </a:r>
            <a:r>
              <a:rPr lang="en-US" sz="3200" b="1" dirty="0" smtClean="0">
                <a:solidFill>
                  <a:schemeClr val="tx2"/>
                </a:solidFill>
              </a:rPr>
              <a:t>1043 Overview</a:t>
            </a:r>
            <a:endParaRPr lang="en-US" sz="3200" b="1" dirty="0" smtClean="0">
              <a:solidFill>
                <a:schemeClr val="tx2"/>
              </a:solidFill>
            </a:endParaRPr>
          </a:p>
          <a:p>
            <a:endParaRPr lang="en-US" dirty="0" smtClean="0">
              <a:solidFill>
                <a:schemeClr val="tx2"/>
              </a:solidFill>
            </a:endParaRPr>
          </a:p>
          <a:p>
            <a:endParaRPr lang="en-US" dirty="0">
              <a:solidFill>
                <a:schemeClr val="tx2"/>
              </a:solidFill>
            </a:endParaRPr>
          </a:p>
          <a:p>
            <a:endParaRPr lang="en-US" dirty="0" smtClean="0">
              <a:solidFill>
                <a:schemeClr val="tx2"/>
              </a:solidFill>
            </a:endParaRPr>
          </a:p>
          <a:p>
            <a:endParaRPr lang="en-US" dirty="0">
              <a:solidFill>
                <a:schemeClr val="tx2"/>
              </a:solidFill>
            </a:endParaRPr>
          </a:p>
          <a:p>
            <a:endParaRPr lang="en-US" dirty="0">
              <a:solidFill>
                <a:schemeClr val="tx2"/>
              </a:solidFill>
            </a:endParaRPr>
          </a:p>
          <a:p>
            <a:r>
              <a:rPr lang="en-US" sz="2000" dirty="0" smtClean="0">
                <a:solidFill>
                  <a:schemeClr val="tx2"/>
                </a:solidFill>
              </a:rPr>
              <a:t>ERCOT Staff</a:t>
            </a:r>
          </a:p>
          <a:p>
            <a:endParaRPr lang="en-US" sz="2000" strike="sngStrike" dirty="0">
              <a:solidFill>
                <a:srgbClr val="FF0000"/>
              </a:solidFill>
            </a:endParaRPr>
          </a:p>
          <a:p>
            <a:r>
              <a:rPr lang="en-US" sz="2000" dirty="0" smtClean="0">
                <a:solidFill>
                  <a:schemeClr val="tx2"/>
                </a:solidFill>
              </a:rPr>
              <a:t>BESTFORCE</a:t>
            </a:r>
            <a:endParaRPr lang="en-US" sz="2000" dirty="0">
              <a:solidFill>
                <a:schemeClr val="tx2"/>
              </a:solidFill>
            </a:endParaRPr>
          </a:p>
          <a:p>
            <a:r>
              <a:rPr lang="en-US" sz="2000" dirty="0" smtClean="0">
                <a:solidFill>
                  <a:schemeClr val="tx2"/>
                </a:solidFill>
              </a:rPr>
              <a:t>Sept. </a:t>
            </a:r>
            <a:r>
              <a:rPr lang="en-US" sz="2000" dirty="0" smtClean="0">
                <a:solidFill>
                  <a:schemeClr val="tx2"/>
                </a:solidFill>
              </a:rPr>
              <a:t>11, </a:t>
            </a:r>
            <a:r>
              <a:rPr lang="en-US" sz="2000" dirty="0" smtClean="0">
                <a:solidFill>
                  <a:schemeClr val="tx2"/>
                </a:solidFill>
              </a:rPr>
              <a:t>2020</a:t>
            </a:r>
            <a:endParaRPr lang="en-US" sz="2000"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051718"/>
          </a:xfrm>
        </p:spPr>
        <p:txBody>
          <a:bodyPr/>
          <a:lstStyle/>
          <a:p>
            <a:r>
              <a:rPr lang="en-US" sz="2400" dirty="0" smtClean="0"/>
              <a:t>NPRR 1043, Clarification of NPRR 986 Language Related to Wholesale Storage Load</a:t>
            </a:r>
            <a:endParaRPr lang="en-US" sz="2400" dirty="0"/>
          </a:p>
        </p:txBody>
      </p:sp>
      <p:sp>
        <p:nvSpPr>
          <p:cNvPr id="3" name="Content Placeholder 2"/>
          <p:cNvSpPr>
            <a:spLocks noGrp="1"/>
          </p:cNvSpPr>
          <p:nvPr>
            <p:ph idx="1"/>
          </p:nvPr>
        </p:nvSpPr>
        <p:spPr>
          <a:xfrm>
            <a:off x="304800" y="1447800"/>
            <a:ext cx="8534400" cy="4648200"/>
          </a:xfrm>
        </p:spPr>
        <p:txBody>
          <a:bodyPr>
            <a:normAutofit/>
          </a:bodyPr>
          <a:lstStyle/>
          <a:p>
            <a:r>
              <a:rPr lang="en-US" dirty="0" smtClean="0"/>
              <a:t>Main purpose of the ERCOT-sponsored NPRR is to ensure that Energy Storage Resources (ESRs) are settled at nodal prices for discharging and charging – </a:t>
            </a:r>
            <a:r>
              <a:rPr lang="en-US" i="1" dirty="0" smtClean="0"/>
              <a:t>regardless of WSL treatment</a:t>
            </a:r>
          </a:p>
          <a:p>
            <a:r>
              <a:rPr lang="en-US" dirty="0" smtClean="0"/>
              <a:t>NPRR replaces the term ‘ESR Load that is not WSL’ with </a:t>
            </a:r>
            <a:r>
              <a:rPr lang="en-US" dirty="0" smtClean="0"/>
              <a:t>the term ‘Non-WSL ESR Charging Load’</a:t>
            </a:r>
          </a:p>
          <a:p>
            <a:r>
              <a:rPr lang="en-US" dirty="0" smtClean="0"/>
              <a:t>This ensures nodal pricing for ESRs that are not receiving WSL treatment</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2764591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Non-WSL ESRs</a:t>
            </a:r>
            <a:endParaRPr lang="en-US" dirty="0"/>
          </a:p>
        </p:txBody>
      </p:sp>
      <p:sp>
        <p:nvSpPr>
          <p:cNvPr id="3" name="Content Placeholder 2"/>
          <p:cNvSpPr>
            <a:spLocks noGrp="1"/>
          </p:cNvSpPr>
          <p:nvPr>
            <p:ph idx="1"/>
          </p:nvPr>
        </p:nvSpPr>
        <p:spPr>
          <a:xfrm>
            <a:off x="304800" y="990600"/>
            <a:ext cx="8534400" cy="5181600"/>
          </a:xfrm>
        </p:spPr>
        <p:txBody>
          <a:bodyPr>
            <a:normAutofit/>
          </a:bodyPr>
          <a:lstStyle/>
          <a:p>
            <a:r>
              <a:rPr lang="en-US" dirty="0" smtClean="0"/>
              <a:t>Preamble to PUC Rulemaking in Project 39917 contemplates that WSL should be optional</a:t>
            </a:r>
          </a:p>
          <a:p>
            <a:r>
              <a:rPr lang="en-US" dirty="0" smtClean="0"/>
              <a:t>There are 3 scenarios in which an ESR would not receive WSL treatment:</a:t>
            </a:r>
          </a:p>
          <a:p>
            <a:pPr marL="914400" lvl="1" indent="-457200">
              <a:buFont typeface="+mj-lt"/>
              <a:buAutoNum type="arabicPeriod"/>
            </a:pPr>
            <a:r>
              <a:rPr lang="en-US" dirty="0" smtClean="0"/>
              <a:t>The Resource Entity elects not to request WSL </a:t>
            </a:r>
          </a:p>
          <a:p>
            <a:pPr marL="914400" lvl="1" indent="-457200">
              <a:buFont typeface="+mj-lt"/>
              <a:buAutoNum type="arabicPeriod"/>
            </a:pPr>
            <a:r>
              <a:rPr lang="en-US" dirty="0" smtClean="0"/>
              <a:t>The ESR’s charging Load cannot be separately metered or separately measured via sensors (per NPRR 1020)</a:t>
            </a:r>
          </a:p>
          <a:p>
            <a:pPr marL="914400" lvl="1" indent="-457200">
              <a:buFont typeface="+mj-lt"/>
              <a:buAutoNum type="arabicPeriod"/>
            </a:pPr>
            <a:r>
              <a:rPr lang="en-US" dirty="0" smtClean="0"/>
              <a:t>The ESR forfeits its WSL status by failing to submit valid annual paperwork per NPRR 1020</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637591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Non-WSL ESRs</a:t>
            </a:r>
            <a:endParaRPr lang="en-US" dirty="0"/>
          </a:p>
        </p:txBody>
      </p:sp>
      <p:sp>
        <p:nvSpPr>
          <p:cNvPr id="3" name="Content Placeholder 2"/>
          <p:cNvSpPr>
            <a:spLocks noGrp="1"/>
          </p:cNvSpPr>
          <p:nvPr>
            <p:ph idx="1"/>
          </p:nvPr>
        </p:nvSpPr>
        <p:spPr>
          <a:xfrm>
            <a:off x="304800" y="990600"/>
            <a:ext cx="8534400" cy="5181600"/>
          </a:xfrm>
        </p:spPr>
        <p:txBody>
          <a:bodyPr>
            <a:normAutofit/>
          </a:bodyPr>
          <a:lstStyle/>
          <a:p>
            <a:pPr marL="514350" indent="-457200"/>
            <a:r>
              <a:rPr lang="en-US" dirty="0" smtClean="0"/>
              <a:t>If the ESR is able to isolate its charging Load but chooses not to request WSL treatment, metered charging Load will be settled at nodal but (unlike WSL) will be subject to Load Ratio Share-based charges</a:t>
            </a:r>
          </a:p>
          <a:p>
            <a:pPr marL="514350" indent="-457200"/>
            <a:r>
              <a:rPr lang="en-US" dirty="0" smtClean="0"/>
              <a:t>If the ESR is unable to isolate its charging Load via separate metering or NPRR 1020-style sensors, a default percentage will be applied to identify charging Load</a:t>
            </a:r>
          </a:p>
          <a:p>
            <a:pPr marL="914400" lvl="1" indent="-457200"/>
            <a:r>
              <a:rPr lang="en-US" dirty="0" smtClean="0"/>
              <a:t>NPRR 1043 proposes a ratio of 85% charging Load to 15% auxiliary Load</a:t>
            </a:r>
          </a:p>
          <a:p>
            <a:pPr marL="914400" lvl="1" indent="-457200"/>
            <a:r>
              <a:rPr lang="en-US" dirty="0" smtClean="0"/>
              <a:t>ERCOT seeks stakeholder input on the proper ratio</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617856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0" y="2133600"/>
            <a:ext cx="6553200" cy="3909221"/>
          </a:xfrm>
        </p:spPr>
        <p:txBody>
          <a:bodyPr/>
          <a:lstStyle/>
          <a:p>
            <a:pPr marL="0" indent="0">
              <a:buNone/>
            </a:pPr>
            <a:r>
              <a:rPr lang="en-US" sz="4400" dirty="0" smtClean="0"/>
              <a:t>Questions?</a:t>
            </a:r>
            <a:endParaRPr lang="en-US" sz="4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1668866898"/>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c34af464-7aa1-4edd-9be4-83dffc1cb926"/>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20831</TotalTime>
  <Words>257</Words>
  <Application>Microsoft Office PowerPoint</Application>
  <PresentationFormat>On-screen Show (4:3)</PresentationFormat>
  <Paragraphs>31</Paragraphs>
  <Slides>5</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1_Custom Design</vt:lpstr>
      <vt:lpstr>Office Theme</vt:lpstr>
      <vt:lpstr>PowerPoint Presentation</vt:lpstr>
      <vt:lpstr>NPRR 1043, Clarification of NPRR 986 Language Related to Wholesale Storage Load</vt:lpstr>
      <vt:lpstr>Non-WSL ESRs</vt:lpstr>
      <vt:lpstr>Non-WSL ESRs</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Paul Wattles</cp:lastModifiedBy>
  <cp:revision>352</cp:revision>
  <cp:lastPrinted>2016-01-21T20:53:15Z</cp:lastPrinted>
  <dcterms:created xsi:type="dcterms:W3CDTF">2016-01-21T15:20:31Z</dcterms:created>
  <dcterms:modified xsi:type="dcterms:W3CDTF">2020-09-08T17:24:28Z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