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74" r:id="rId7"/>
    <p:sldId id="296" r:id="rId8"/>
    <p:sldId id="297" r:id="rId9"/>
    <p:sldId id="298" r:id="rId10"/>
    <p:sldId id="299" r:id="rId11"/>
    <p:sldId id="300" r:id="rId12"/>
    <p:sldId id="301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660"/>
  </p:normalViewPr>
  <p:slideViewPr>
    <p:cSldViewPr showGuides="1">
      <p:cViewPr varScale="1">
        <p:scale>
          <a:sx n="87" d="100"/>
          <a:sy n="87" d="100"/>
        </p:scale>
        <p:origin x="150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56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3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15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60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07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94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90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NPRR1023:  Clarify scope to guide additional updates</a:t>
            </a:r>
            <a:endParaRPr lang="en-US" sz="2400" b="1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2000" dirty="0" smtClean="0"/>
              <a:t>Donald House</a:t>
            </a:r>
            <a:endParaRPr lang="en-US" sz="2000" dirty="0"/>
          </a:p>
          <a:p>
            <a:r>
              <a:rPr lang="en-US" sz="2000" dirty="0" smtClean="0"/>
              <a:t>Supervisor, CRR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CMWG</a:t>
            </a:r>
          </a:p>
          <a:p>
            <a:r>
              <a:rPr lang="en-US" sz="2000" dirty="0" smtClean="0"/>
              <a:t>September 14, 2020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876800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en-US" sz="2400" dirty="0" smtClean="0"/>
              <a:t>This NPRR started from 2018 discussions at the Market Credit Working Group (MCWG) associated with the GreenHat default in PJM</a:t>
            </a:r>
          </a:p>
          <a:p>
            <a:pPr lvl="1">
              <a:spcAft>
                <a:spcPts val="800"/>
              </a:spcAft>
            </a:pPr>
            <a:r>
              <a:rPr lang="en-US" sz="2000" dirty="0" smtClean="0"/>
              <a:t>First time as an agenda item was in February 2019</a:t>
            </a:r>
          </a:p>
          <a:p>
            <a:pPr lvl="1">
              <a:spcAft>
                <a:spcPts val="800"/>
              </a:spcAft>
            </a:pPr>
            <a:r>
              <a:rPr lang="en-US" sz="2000" dirty="0" smtClean="0"/>
              <a:t>First looked at the rough draft in October 2019</a:t>
            </a:r>
          </a:p>
          <a:p>
            <a:pPr>
              <a:spcAft>
                <a:spcPts val="800"/>
              </a:spcAft>
            </a:pPr>
            <a:r>
              <a:rPr lang="en-US" sz="2400" dirty="0" smtClean="0"/>
              <a:t>Updated draft language discussed with CMWG in April 2020 along with presentation to highlight the concepts</a:t>
            </a:r>
          </a:p>
          <a:p>
            <a:pPr>
              <a:spcAft>
                <a:spcPts val="800"/>
              </a:spcAft>
            </a:pPr>
            <a:r>
              <a:rPr lang="en-US" sz="2400" dirty="0" smtClean="0"/>
              <a:t>After NPRR posted, discussed with CMWG again in July and August 2020</a:t>
            </a:r>
          </a:p>
          <a:p>
            <a:pPr lvl="1">
              <a:spcAft>
                <a:spcPts val="800"/>
              </a:spcAft>
            </a:pPr>
            <a:endParaRPr lang="en-US" sz="1800" dirty="0"/>
          </a:p>
          <a:p>
            <a:pPr marL="914400" lvl="2" indent="0">
              <a:spcAft>
                <a:spcPts val="800"/>
              </a:spcAft>
              <a:buNone/>
            </a:pPr>
            <a:endParaRPr lang="en-US" sz="1600" dirty="0" smtClean="0"/>
          </a:p>
          <a:p>
            <a:pPr lvl="1">
              <a:spcAft>
                <a:spcPts val="800"/>
              </a:spcAft>
            </a:pPr>
            <a:endParaRPr lang="en-US" sz="1800" dirty="0"/>
          </a:p>
          <a:p>
            <a:pPr marL="457200" lvl="1" indent="0">
              <a:spcAft>
                <a:spcPts val="800"/>
              </a:spcAft>
              <a:buNone/>
            </a:pPr>
            <a:r>
              <a:rPr lang="en-US" sz="1800" dirty="0" smtClean="0"/>
              <a:t> </a:t>
            </a:r>
          </a:p>
          <a:p>
            <a:pPr marL="457200" lvl="1" indent="0">
              <a:spcAft>
                <a:spcPts val="800"/>
              </a:spcAft>
              <a:buNone/>
            </a:pPr>
            <a:endParaRPr lang="en-US" sz="1800" dirty="0" smtClean="0"/>
          </a:p>
          <a:p>
            <a:pPr>
              <a:spcAft>
                <a:spcPts val="800"/>
              </a:spcAft>
            </a:pPr>
            <a:endParaRPr lang="en-US" sz="2000" dirty="0" smtClean="0"/>
          </a:p>
          <a:p>
            <a:pPr marL="457200" lvl="1" indent="0">
              <a:spcAft>
                <a:spcPts val="800"/>
              </a:spcAft>
              <a:buNone/>
            </a:pPr>
            <a:endParaRPr lang="en-US" sz="18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1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en-US" sz="2400" dirty="0" smtClean="0"/>
              <a:t>There are still many issues to work out</a:t>
            </a:r>
          </a:p>
          <a:p>
            <a:pPr lvl="1">
              <a:spcAft>
                <a:spcPts val="800"/>
              </a:spcAft>
            </a:pPr>
            <a:r>
              <a:rPr lang="en-US" sz="2200" dirty="0" smtClean="0"/>
              <a:t>Some could result in extensive changes to the NPRR language and the overall direction of the process change</a:t>
            </a:r>
          </a:p>
          <a:p>
            <a:pPr>
              <a:spcAft>
                <a:spcPts val="800"/>
              </a:spcAft>
            </a:pPr>
            <a:r>
              <a:rPr lang="en-US" sz="2400" dirty="0" smtClean="0"/>
              <a:t>In order to clarify the scope of the NPRR and to get it moving along, ERCOT is proposing the following two options:</a:t>
            </a:r>
          </a:p>
          <a:p>
            <a:pPr lvl="1">
              <a:spcAft>
                <a:spcPts val="800"/>
              </a:spcAft>
            </a:pPr>
            <a:r>
              <a:rPr lang="en-US" sz="2200" dirty="0" smtClean="0"/>
              <a:t>Hold a separate workshop to discuss this NPRR </a:t>
            </a:r>
          </a:p>
          <a:p>
            <a:pPr lvl="1">
              <a:spcAft>
                <a:spcPts val="800"/>
              </a:spcAft>
            </a:pPr>
            <a:r>
              <a:rPr lang="en-US" sz="2200" dirty="0" smtClean="0"/>
              <a:t>Schedule a larger block of time during the CMWG meeting on October </a:t>
            </a:r>
            <a:r>
              <a:rPr lang="en-US" sz="2200" dirty="0" smtClean="0"/>
              <a:t>5 </a:t>
            </a:r>
            <a:r>
              <a:rPr lang="en-US" sz="2200" dirty="0" smtClean="0"/>
              <a:t>to discuss this NPRR</a:t>
            </a:r>
          </a:p>
          <a:p>
            <a:pPr>
              <a:spcAft>
                <a:spcPts val="800"/>
              </a:spcAft>
            </a:pPr>
            <a:r>
              <a:rPr lang="en-US" dirty="0" smtClean="0">
                <a:solidFill>
                  <a:schemeClr val="tx2"/>
                </a:solidFill>
              </a:rPr>
              <a:t>Estimate needing 2-3 hours for either option</a:t>
            </a: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en-US" sz="2400" dirty="0" smtClean="0"/>
              <a:t>Before submitting more comments to the NPRR, ERCOT would like to have a clearer direction on how to proceed</a:t>
            </a:r>
          </a:p>
          <a:p>
            <a:pPr>
              <a:spcAft>
                <a:spcPts val="800"/>
              </a:spcAft>
            </a:pPr>
            <a:r>
              <a:rPr lang="en-US" sz="2400" dirty="0" smtClean="0"/>
              <a:t>Want to focus any analysis and testing on specific items rather than general comments</a:t>
            </a:r>
          </a:p>
          <a:p>
            <a:pPr>
              <a:spcAft>
                <a:spcPts val="800"/>
              </a:spcAft>
            </a:pPr>
            <a:r>
              <a:rPr lang="en-US" sz="2400" dirty="0"/>
              <a:t>The next few slides will highlight some of the main issues that need to be resolved</a:t>
            </a:r>
          </a:p>
          <a:p>
            <a:pPr>
              <a:spcAft>
                <a:spcPts val="800"/>
              </a:spcAft>
            </a:pPr>
            <a:r>
              <a:rPr lang="en-US" sz="2400" dirty="0" smtClean="0"/>
              <a:t>Would </a:t>
            </a:r>
            <a:r>
              <a:rPr lang="en-US" sz="2400" dirty="0"/>
              <a:t>like additional items brought up today or sent to ERCOT </a:t>
            </a:r>
            <a:r>
              <a:rPr lang="en-US" sz="2400" dirty="0" smtClean="0"/>
              <a:t>and/or CMWG Chair to </a:t>
            </a:r>
            <a:r>
              <a:rPr lang="en-US" sz="2400" dirty="0"/>
              <a:t>be considered in the next discussion of this NPRR</a:t>
            </a:r>
          </a:p>
          <a:p>
            <a:pPr>
              <a:spcAft>
                <a:spcPts val="800"/>
              </a:spcAft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 marL="457200" indent="-457200">
              <a:spcAft>
                <a:spcPts val="800"/>
              </a:spcAft>
              <a:buFont typeface="+mj-lt"/>
              <a:buAutoNum type="arabicPeriod"/>
            </a:pPr>
            <a:r>
              <a:rPr lang="en-US" sz="2400" dirty="0" smtClean="0"/>
              <a:t>Breakdown of portfolios – Do we want to have a different process based on the characteristics of the defaulted portfolio?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By size?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Determine threshold for big vs small portfolio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Total MW per month? MW % of total MW owned per month?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By value?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Determine threshold for value of portfolio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Calculate value using most recent Auction Clearing Price (ACP)?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If we breakdown by portfolio size/value, how will they be treated differently? One-time auction? Void CRRs? Offer into future auctions?</a:t>
            </a:r>
            <a:endParaRPr lang="en-US" sz="2000" dirty="0"/>
          </a:p>
          <a:p>
            <a:pPr lvl="1">
              <a:spcAft>
                <a:spcPts val="800"/>
              </a:spcAft>
            </a:pPr>
            <a:endParaRPr lang="en-US" sz="2200" dirty="0" smtClean="0"/>
          </a:p>
          <a:p>
            <a:pPr>
              <a:spcAft>
                <a:spcPts val="800"/>
              </a:spcAft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7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 marL="457200" indent="-457200">
              <a:spcAft>
                <a:spcPts val="800"/>
              </a:spcAft>
              <a:buFont typeface="+mj-lt"/>
              <a:buAutoNum type="arabicPeriod" startAt="2"/>
            </a:pPr>
            <a:r>
              <a:rPr lang="en-US" sz="2400" dirty="0" smtClean="0"/>
              <a:t>Offer prices – If we want to offer repossessed CRRs into future auctions, we need to establish the offer prices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We seem to be in agreement with -$0.01 for Options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For Obligations, the current draft has -$250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If we’re not ready to commit to this value, what values do we want to consider? ERCOT would like to have specific values to test and analyze.</a:t>
            </a:r>
          </a:p>
          <a:p>
            <a:pPr lvl="2">
              <a:spcAft>
                <a:spcPts val="800"/>
              </a:spcAft>
            </a:pPr>
            <a:r>
              <a:rPr lang="en-US" sz="1600" dirty="0" smtClean="0"/>
              <a:t>-$50, -$100, -$250, -$500, -$9999, others?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Is liquidating the CRRs important enough to impact auction outcomes by setting the offers to be price takers?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Would anyone prefer to just settle the default amount without liquidating the CRRs? </a:t>
            </a:r>
            <a:endParaRPr lang="en-US" sz="1800" dirty="0"/>
          </a:p>
          <a:p>
            <a:pPr lvl="1">
              <a:spcAft>
                <a:spcPts val="800"/>
              </a:spcAft>
            </a:pPr>
            <a:r>
              <a:rPr lang="en-US" sz="1800" dirty="0" smtClean="0"/>
              <a:t>Is there a different approach that hasn’t been discussed?</a:t>
            </a:r>
          </a:p>
          <a:p>
            <a:pPr lvl="1">
              <a:spcAft>
                <a:spcPts val="800"/>
              </a:spcAft>
            </a:pPr>
            <a:endParaRPr lang="en-US" sz="2200" dirty="0" smtClean="0"/>
          </a:p>
          <a:p>
            <a:pPr>
              <a:spcAft>
                <a:spcPts val="800"/>
              </a:spcAft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3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 marL="457200" indent="-457200">
              <a:spcAft>
                <a:spcPts val="800"/>
              </a:spcAft>
              <a:buFont typeface="+mj-lt"/>
              <a:buAutoNum type="arabicPeriod" startAt="3"/>
            </a:pPr>
            <a:r>
              <a:rPr lang="en-US" sz="2400" dirty="0" smtClean="0"/>
              <a:t>Liquidating CRRs – How many times should we offer repossessed CRRs into an auction?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Current NPRR language only offers a CRR into 1 auction. Any MW that aren’t awarded are voided.</a:t>
            </a:r>
          </a:p>
          <a:p>
            <a:pPr>
              <a:spcAft>
                <a:spcPts val="800"/>
              </a:spcAft>
            </a:pPr>
            <a:r>
              <a:rPr lang="en-US" sz="2000" dirty="0" smtClean="0"/>
              <a:t>What is more important to the market; clearing and settling the default within 6 months or possibly taking 2-3 years to fully clear and settle the default?</a:t>
            </a:r>
          </a:p>
          <a:p>
            <a:pPr lvl="1">
              <a:spcAft>
                <a:spcPts val="800"/>
              </a:spcAft>
            </a:pPr>
            <a:r>
              <a:rPr lang="en-US" sz="1800" dirty="0" smtClean="0"/>
              <a:t>There are also impacts to how often the ERCOT Settlements team must run default uplift and resettlement procedures</a:t>
            </a:r>
          </a:p>
          <a:p>
            <a:pPr>
              <a:spcAft>
                <a:spcPts val="800"/>
              </a:spcAft>
            </a:pPr>
            <a:endParaRPr lang="en-US" sz="1800" dirty="0" smtClean="0"/>
          </a:p>
          <a:p>
            <a:pPr lvl="1">
              <a:spcAft>
                <a:spcPts val="800"/>
              </a:spcAft>
            </a:pPr>
            <a:endParaRPr lang="en-US" sz="2200" dirty="0" smtClean="0"/>
          </a:p>
          <a:p>
            <a:pPr>
              <a:spcAft>
                <a:spcPts val="800"/>
              </a:spcAft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3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NPRR1023 – Change to CRR Repossession Process 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4876800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en-US" sz="2400" dirty="0" smtClean="0"/>
              <a:t>ERCOT is seeking direction to help move this NPRR forward, specifically:</a:t>
            </a:r>
          </a:p>
          <a:p>
            <a:pPr lvl="1">
              <a:spcAft>
                <a:spcPts val="800"/>
              </a:spcAft>
            </a:pPr>
            <a:r>
              <a:rPr lang="en-US" sz="2200" dirty="0" smtClean="0"/>
              <a:t>Would CMWG prefer to hold a workshop or to schedule a larger block of time during the October </a:t>
            </a:r>
            <a:r>
              <a:rPr lang="en-US" sz="2200" dirty="0" smtClean="0"/>
              <a:t>5 </a:t>
            </a:r>
            <a:r>
              <a:rPr lang="en-US" sz="2200" dirty="0" smtClean="0"/>
              <a:t>CMWG meeting?</a:t>
            </a:r>
          </a:p>
          <a:p>
            <a:pPr lvl="1">
              <a:spcAft>
                <a:spcPts val="800"/>
              </a:spcAft>
            </a:pPr>
            <a:r>
              <a:rPr lang="en-US" sz="2200" dirty="0" smtClean="0"/>
              <a:t>Please share other comments, concerns, ideas or questions about this NPRR so they can be addressed in the next discussion.</a:t>
            </a:r>
          </a:p>
          <a:p>
            <a:pPr>
              <a:spcAft>
                <a:spcPts val="800"/>
              </a:spcAft>
            </a:pPr>
            <a:r>
              <a:rPr lang="en-US" dirty="0" smtClean="0"/>
              <a:t>Any other comments or questions for today?</a:t>
            </a:r>
          </a:p>
          <a:p>
            <a:pPr marL="457200" lvl="1" indent="0">
              <a:spcAft>
                <a:spcPts val="800"/>
              </a:spcAft>
              <a:buNone/>
            </a:pPr>
            <a:endParaRPr lang="en-US" sz="2200" dirty="0" smtClean="0"/>
          </a:p>
          <a:p>
            <a:pPr>
              <a:spcAft>
                <a:spcPts val="800"/>
              </a:spcAft>
            </a:pPr>
            <a:endParaRPr lang="en-US" sz="1800" dirty="0" smtClean="0"/>
          </a:p>
          <a:p>
            <a:pPr lvl="1">
              <a:spcAft>
                <a:spcPts val="800"/>
              </a:spcAft>
            </a:pPr>
            <a:endParaRPr lang="en-US" sz="2200" dirty="0" smtClean="0"/>
          </a:p>
          <a:p>
            <a:pPr>
              <a:spcAft>
                <a:spcPts val="800"/>
              </a:spcAft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3857</TotalTime>
  <Words>676</Words>
  <Application>Microsoft Office PowerPoint</Application>
  <PresentationFormat>On-screen Show (4:3)</PresentationFormat>
  <Paragraphs>77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NPRR1023 – Change to CRR Repossession Process </vt:lpstr>
      <vt:lpstr>NPRR1023 – Change to CRR Repossession Process </vt:lpstr>
      <vt:lpstr>NPRR1023 – Change to CRR Repossession Process </vt:lpstr>
      <vt:lpstr>NPRR1023 – Change to CRR Repossession Process </vt:lpstr>
      <vt:lpstr>NPRR1023 – Change to CRR Repossession Process </vt:lpstr>
      <vt:lpstr>NPRR1023 – Change to CRR Repossession Process </vt:lpstr>
      <vt:lpstr>NPRR1023 – Change to CRR Repossession Process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dhouse</dc:creator>
  <cp:lastModifiedBy>House, Donald</cp:lastModifiedBy>
  <cp:revision>168</cp:revision>
  <cp:lastPrinted>2016-01-21T20:53:15Z</cp:lastPrinted>
  <dcterms:created xsi:type="dcterms:W3CDTF">2016-01-21T15:20:31Z</dcterms:created>
  <dcterms:modified xsi:type="dcterms:W3CDTF">2020-09-08T21:31:23Z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