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4" r:id="rId7"/>
    <p:sldId id="296" r:id="rId8"/>
    <p:sldId id="297" r:id="rId9"/>
    <p:sldId id="298" r:id="rId10"/>
    <p:sldId id="299" r:id="rId11"/>
    <p:sldId id="29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showGuides="1">
      <p:cViewPr varScale="1">
        <p:scale>
          <a:sx n="87" d="100"/>
          <a:sy n="87" d="100"/>
        </p:scale>
        <p:origin x="150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31085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8745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94594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9883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5928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121944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200876"/>
          </a:xfrm>
          <a:prstGeom prst="rect">
            <a:avLst/>
          </a:prstGeom>
          <a:noFill/>
        </p:spPr>
        <p:txBody>
          <a:bodyPr wrap="square" rtlCol="0">
            <a:spAutoFit/>
          </a:bodyPr>
          <a:lstStyle/>
          <a:p>
            <a:r>
              <a:rPr lang="en-US" sz="2400" b="1" dirty="0" smtClean="0"/>
              <a:t>NPRR1017:  Current process for retiring Resource Nodes</a:t>
            </a:r>
            <a:endParaRPr lang="en-US" sz="2400" b="1" dirty="0"/>
          </a:p>
          <a:p>
            <a:endParaRPr lang="en-US" dirty="0" smtClean="0"/>
          </a:p>
          <a:p>
            <a:endParaRPr lang="en-US" dirty="0" smtClean="0"/>
          </a:p>
          <a:p>
            <a:endParaRPr lang="en-US" dirty="0"/>
          </a:p>
          <a:p>
            <a:r>
              <a:rPr lang="en-US" sz="2000" dirty="0" smtClean="0"/>
              <a:t>Donald House</a:t>
            </a:r>
            <a:endParaRPr lang="en-US" sz="2000" dirty="0"/>
          </a:p>
          <a:p>
            <a:r>
              <a:rPr lang="en-US" sz="2000" dirty="0" smtClean="0"/>
              <a:t>Supervisor, CRR</a:t>
            </a:r>
            <a:endParaRPr lang="en-US" sz="2000" dirty="0"/>
          </a:p>
          <a:p>
            <a:endParaRPr lang="en-US" sz="2000" dirty="0"/>
          </a:p>
          <a:p>
            <a:r>
              <a:rPr lang="en-US" sz="2000" dirty="0" smtClean="0"/>
              <a:t>CMWG</a:t>
            </a:r>
          </a:p>
          <a:p>
            <a:r>
              <a:rPr lang="en-US" sz="2000" dirty="0" smtClean="0"/>
              <a:t>September 14, 2020</a:t>
            </a:r>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Point retirement process – Oklaunion </a:t>
            </a:r>
            <a:endParaRPr lang="en-US" b="1" dirty="0">
              <a:solidFill>
                <a:schemeClr val="accent1"/>
              </a:solidFill>
            </a:endParaRPr>
          </a:p>
        </p:txBody>
      </p:sp>
      <p:sp>
        <p:nvSpPr>
          <p:cNvPr id="3" name="Content Placeholder 2"/>
          <p:cNvSpPr>
            <a:spLocks noGrp="1"/>
          </p:cNvSpPr>
          <p:nvPr>
            <p:ph idx="1"/>
          </p:nvPr>
        </p:nvSpPr>
        <p:spPr>
          <a:xfrm>
            <a:off x="285520" y="1143000"/>
            <a:ext cx="8534400" cy="4876800"/>
          </a:xfrm>
        </p:spPr>
        <p:txBody>
          <a:bodyPr/>
          <a:lstStyle/>
          <a:p>
            <a:pPr>
              <a:spcAft>
                <a:spcPts val="800"/>
              </a:spcAft>
            </a:pPr>
            <a:r>
              <a:rPr lang="en-US" sz="2000" dirty="0" smtClean="0"/>
              <a:t>On January 23, 2020, ERCOT received a Notification of Suspension of Operations (NSO) indicating that </a:t>
            </a:r>
            <a:r>
              <a:rPr lang="en-US" sz="2000" dirty="0"/>
              <a:t>Oklaunion (</a:t>
            </a:r>
            <a:r>
              <a:rPr lang="en-US" sz="2000" dirty="0" smtClean="0"/>
              <a:t>OKLA_OKLA_G1) would be </a:t>
            </a:r>
            <a:r>
              <a:rPr lang="en-US" sz="2000" dirty="0"/>
              <a:t>decommissioned and retired permanently as of October 1, </a:t>
            </a:r>
            <a:r>
              <a:rPr lang="en-US" sz="2000" dirty="0" smtClean="0"/>
              <a:t>2020</a:t>
            </a:r>
          </a:p>
          <a:p>
            <a:pPr lvl="1">
              <a:spcAft>
                <a:spcPts val="800"/>
              </a:spcAft>
            </a:pPr>
            <a:r>
              <a:rPr lang="en-US" sz="1800" dirty="0" smtClean="0"/>
              <a:t>This retirement date was confirmed on February 14, 2020, when ERCOT announced that the Resource would not be </a:t>
            </a:r>
            <a:r>
              <a:rPr lang="en-US" sz="1800" dirty="0"/>
              <a:t>required to </a:t>
            </a:r>
            <a:r>
              <a:rPr lang="en-US" sz="1800" dirty="0" smtClean="0"/>
              <a:t>support transmission </a:t>
            </a:r>
            <a:r>
              <a:rPr lang="en-US" sz="1800" dirty="0"/>
              <a:t>system reliability</a:t>
            </a:r>
            <a:r>
              <a:rPr lang="en-US" sz="1800" dirty="0" smtClean="0"/>
              <a:t>  </a:t>
            </a:r>
          </a:p>
          <a:p>
            <a:pPr>
              <a:spcAft>
                <a:spcPts val="800"/>
              </a:spcAft>
            </a:pPr>
            <a:r>
              <a:rPr lang="en-US" sz="2000" dirty="0" smtClean="0"/>
              <a:t>When the retirement date was established, the CRR team verified that OKLA_OKLA_G1 was the only active Resource at the associated OKLA_OKLA_G1 Settlement point</a:t>
            </a:r>
          </a:p>
          <a:p>
            <a:pPr>
              <a:spcAft>
                <a:spcPts val="800"/>
              </a:spcAft>
            </a:pPr>
            <a:r>
              <a:rPr lang="en-US" sz="2000" dirty="0" smtClean="0"/>
              <a:t>OKLA_OKLA_G1 was added to an internal spreadsheet that is used to track retiring Settlement Points</a:t>
            </a:r>
          </a:p>
          <a:p>
            <a:pPr lvl="1">
              <a:spcAft>
                <a:spcPts val="800"/>
              </a:spcAft>
            </a:pPr>
            <a:r>
              <a:rPr lang="en-US" sz="1800" dirty="0" smtClean="0"/>
              <a:t>As of the announced retirement, CRRs including this Settlement Point existed through June 2022</a:t>
            </a:r>
          </a:p>
          <a:p>
            <a:pPr lvl="2">
              <a:spcAft>
                <a:spcPts val="800"/>
              </a:spcAft>
            </a:pPr>
            <a:endParaRPr lang="en-US" sz="1600" dirty="0"/>
          </a:p>
          <a:p>
            <a:pPr marL="914400" lvl="2" indent="0">
              <a:spcAft>
                <a:spcPts val="800"/>
              </a:spcAft>
              <a:buNone/>
            </a:pPr>
            <a:endParaRPr lang="en-US" sz="1600" dirty="0" smtClean="0"/>
          </a:p>
          <a:p>
            <a:pPr lvl="1">
              <a:spcAft>
                <a:spcPts val="800"/>
              </a:spcAft>
            </a:pPr>
            <a:endParaRPr lang="en-US" sz="1800" dirty="0"/>
          </a:p>
          <a:p>
            <a:pPr marL="457200" lvl="1" indent="0">
              <a:spcAft>
                <a:spcPts val="800"/>
              </a:spcAft>
              <a:buNone/>
            </a:pPr>
            <a:r>
              <a:rPr lang="en-US" sz="1800" dirty="0" smtClean="0"/>
              <a:t> </a:t>
            </a:r>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19014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Point retirement process – Oklaunion Market impacts </a:t>
            </a:r>
            <a:endParaRPr lang="en-US" b="1" dirty="0">
              <a:solidFill>
                <a:schemeClr val="accent1"/>
              </a:solidFill>
            </a:endParaRPr>
          </a:p>
        </p:txBody>
      </p:sp>
      <p:sp>
        <p:nvSpPr>
          <p:cNvPr id="3" name="Content Placeholder 2"/>
          <p:cNvSpPr>
            <a:spLocks noGrp="1"/>
          </p:cNvSpPr>
          <p:nvPr>
            <p:ph idx="1"/>
          </p:nvPr>
        </p:nvSpPr>
        <p:spPr>
          <a:xfrm>
            <a:off x="285750" y="1447800"/>
            <a:ext cx="8648700" cy="4876800"/>
          </a:xfrm>
        </p:spPr>
        <p:txBody>
          <a:bodyPr/>
          <a:lstStyle/>
          <a:p>
            <a:pPr>
              <a:spcAft>
                <a:spcPts val="800"/>
              </a:spcAft>
            </a:pPr>
            <a:r>
              <a:rPr lang="en-US" sz="2000" dirty="0" smtClean="0"/>
              <a:t>All existing CRRs through June 2022 will remain active and fully tradable until they expire, per Protocol Section 7.2, Characteristics of CRRs</a:t>
            </a:r>
          </a:p>
          <a:p>
            <a:pPr lvl="1">
              <a:spcAft>
                <a:spcPts val="800"/>
              </a:spcAft>
            </a:pPr>
            <a:r>
              <a:rPr lang="en-US" sz="1800" dirty="0" smtClean="0"/>
              <a:t>The </a:t>
            </a:r>
            <a:r>
              <a:rPr lang="en-US" sz="1800" dirty="0"/>
              <a:t>OKLA_OKLA_G1 Settlement Point will be </a:t>
            </a:r>
            <a:r>
              <a:rPr lang="en-US" sz="1800" dirty="0" smtClean="0"/>
              <a:t>“biddable” for all future auctions covering the effective dates of the existing CRRs, meaning CRRs can be bought and sold on this point in these auctions</a:t>
            </a:r>
          </a:p>
          <a:p>
            <a:pPr lvl="2">
              <a:spcAft>
                <a:spcPts val="800"/>
              </a:spcAft>
            </a:pPr>
            <a:r>
              <a:rPr lang="en-US" sz="1600" dirty="0" smtClean="0"/>
              <a:t>Any CRR Account Holder can buy new CRRs while the Settlement Point is biddable</a:t>
            </a:r>
          </a:p>
          <a:p>
            <a:pPr lvl="1">
              <a:spcAft>
                <a:spcPts val="800"/>
              </a:spcAft>
            </a:pPr>
            <a:r>
              <a:rPr lang="en-US" sz="1800" dirty="0" smtClean="0"/>
              <a:t>Existing CRRs can be traded bilaterally</a:t>
            </a:r>
          </a:p>
          <a:p>
            <a:pPr lvl="1">
              <a:spcAft>
                <a:spcPts val="800"/>
              </a:spcAft>
            </a:pPr>
            <a:r>
              <a:rPr lang="en-US" sz="1800" dirty="0" smtClean="0"/>
              <a:t>If existing CRRs are not sold in an auction or traded, they will settle in DAM</a:t>
            </a:r>
          </a:p>
          <a:p>
            <a:pPr lvl="2">
              <a:spcAft>
                <a:spcPts val="800"/>
              </a:spcAft>
            </a:pPr>
            <a:r>
              <a:rPr lang="en-US" sz="1600" dirty="0" smtClean="0"/>
              <a:t>The final settlement won’t be complete until the DAM settlements for Operating Day June 30, 2022</a:t>
            </a:r>
          </a:p>
          <a:p>
            <a:pPr marL="914400" lvl="2" indent="0">
              <a:spcAft>
                <a:spcPts val="800"/>
              </a:spcAft>
              <a:buNone/>
            </a:pPr>
            <a:endParaRPr lang="en-US" sz="1600" dirty="0" smtClean="0"/>
          </a:p>
          <a:p>
            <a:pPr lvl="1">
              <a:spcAft>
                <a:spcPts val="800"/>
              </a:spcAft>
            </a:pPr>
            <a:endParaRPr lang="en-US" sz="1800" dirty="0"/>
          </a:p>
          <a:p>
            <a:pPr marL="457200" lvl="1" indent="0">
              <a:spcAft>
                <a:spcPts val="800"/>
              </a:spcAft>
              <a:buNone/>
            </a:pPr>
            <a:r>
              <a:rPr lang="en-US" sz="1800" dirty="0" smtClean="0"/>
              <a:t> </a:t>
            </a:r>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4352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Point retirement process – Oklaunion Auction impacts</a:t>
            </a:r>
            <a:endParaRPr lang="en-US" b="1" dirty="0">
              <a:solidFill>
                <a:schemeClr val="accent1"/>
              </a:solidFill>
            </a:endParaRPr>
          </a:p>
        </p:txBody>
      </p:sp>
      <p:sp>
        <p:nvSpPr>
          <p:cNvPr id="3" name="Content Placeholder 2"/>
          <p:cNvSpPr>
            <a:spLocks noGrp="1"/>
          </p:cNvSpPr>
          <p:nvPr>
            <p:ph idx="1"/>
          </p:nvPr>
        </p:nvSpPr>
        <p:spPr>
          <a:xfrm>
            <a:off x="285750" y="1250711"/>
            <a:ext cx="8648700" cy="4876800"/>
          </a:xfrm>
        </p:spPr>
        <p:txBody>
          <a:bodyPr/>
          <a:lstStyle/>
          <a:p>
            <a:pPr>
              <a:spcAft>
                <a:spcPts val="800"/>
              </a:spcAft>
            </a:pPr>
            <a:r>
              <a:rPr lang="en-US" sz="2000" dirty="0" smtClean="0"/>
              <a:t>Monthly auctions:</a:t>
            </a:r>
          </a:p>
          <a:p>
            <a:pPr lvl="1">
              <a:spcAft>
                <a:spcPts val="800"/>
              </a:spcAft>
            </a:pPr>
            <a:r>
              <a:rPr lang="en-US" sz="1800" dirty="0" smtClean="0"/>
              <a:t>OKLA_OKLA_G1 will be biddable in all monthly auctions through the 2022.JUN.Monthly.Auction</a:t>
            </a:r>
          </a:p>
          <a:p>
            <a:pPr lvl="1">
              <a:spcAft>
                <a:spcPts val="800"/>
              </a:spcAft>
            </a:pPr>
            <a:r>
              <a:rPr lang="en-US" sz="1800" dirty="0" smtClean="0"/>
              <a:t>But, OKLA_OKLA_G1 </a:t>
            </a:r>
            <a:r>
              <a:rPr lang="en-US" sz="1800" dirty="0" smtClean="0"/>
              <a:t>will be non-biddable in all subsequent monthly auctions beginning with the 2022.JUL.Monthly.Auction</a:t>
            </a:r>
          </a:p>
          <a:p>
            <a:pPr>
              <a:spcAft>
                <a:spcPts val="800"/>
              </a:spcAft>
            </a:pPr>
            <a:r>
              <a:rPr lang="en-US" sz="2000" dirty="0" smtClean="0"/>
              <a:t>Long-term auctions</a:t>
            </a:r>
            <a:r>
              <a:rPr lang="en-US" sz="2000" dirty="0"/>
              <a:t>:</a:t>
            </a:r>
          </a:p>
          <a:p>
            <a:pPr lvl="1">
              <a:spcAft>
                <a:spcPts val="800"/>
              </a:spcAft>
            </a:pPr>
            <a:r>
              <a:rPr lang="en-US" sz="1800" dirty="0"/>
              <a:t>OKLA_OKLA_G1 will be biddable in all </a:t>
            </a:r>
            <a:r>
              <a:rPr lang="en-US" sz="1800" dirty="0" smtClean="0"/>
              <a:t>long-term auctions covering 2020, 2021, and the 1st half of 2022</a:t>
            </a:r>
          </a:p>
          <a:p>
            <a:pPr lvl="2">
              <a:spcAft>
                <a:spcPts val="800"/>
              </a:spcAft>
            </a:pPr>
            <a:r>
              <a:rPr lang="en-US" sz="1600" dirty="0" smtClean="0"/>
              <a:t>The last biddable auction will be the 2022.1st6.AnnualAuction.Seq1, which won’t take place until October 2021</a:t>
            </a:r>
            <a:endParaRPr lang="en-US" sz="1600" dirty="0"/>
          </a:p>
          <a:p>
            <a:pPr lvl="1">
              <a:spcAft>
                <a:spcPts val="800"/>
              </a:spcAft>
            </a:pPr>
            <a:r>
              <a:rPr lang="en-US" sz="1800" dirty="0" smtClean="0"/>
              <a:t>But, OKLA_OKLA_G1 </a:t>
            </a:r>
            <a:r>
              <a:rPr lang="en-US" sz="1800" dirty="0"/>
              <a:t>will be non-biddable </a:t>
            </a:r>
            <a:r>
              <a:rPr lang="en-US" sz="1800" dirty="0" smtClean="0"/>
              <a:t>for all long-term auctions covering the 2nd half of 2022 and beyond</a:t>
            </a:r>
            <a:endParaRPr lang="en-US" sz="1800" dirty="0"/>
          </a:p>
          <a:p>
            <a:pPr>
              <a:spcAft>
                <a:spcPts val="800"/>
              </a:spcAft>
            </a:pPr>
            <a:r>
              <a:rPr lang="en-US" sz="2000" dirty="0"/>
              <a:t>No </a:t>
            </a:r>
            <a:r>
              <a:rPr lang="en-US" sz="2000" dirty="0" smtClean="0"/>
              <a:t>CRRs </a:t>
            </a:r>
            <a:r>
              <a:rPr lang="en-US" sz="2000" dirty="0"/>
              <a:t>will be sold on this </a:t>
            </a:r>
            <a:r>
              <a:rPr lang="en-US" sz="2000" dirty="0" smtClean="0"/>
              <a:t>point with an effective date after June 2022 </a:t>
            </a:r>
            <a:endParaRPr lang="en-US" sz="2000" dirty="0"/>
          </a:p>
          <a:p>
            <a:pPr>
              <a:spcAft>
                <a:spcPts val="800"/>
              </a:spcAft>
            </a:pPr>
            <a:endParaRPr lang="en-US" sz="2000" dirty="0"/>
          </a:p>
          <a:p>
            <a:pPr marL="457200" lvl="1" indent="0">
              <a:spcAft>
                <a:spcPts val="800"/>
              </a:spcAft>
              <a:buNone/>
            </a:pPr>
            <a:r>
              <a:rPr lang="en-US" sz="1800" dirty="0" smtClean="0"/>
              <a:t> </a:t>
            </a:r>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74153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Point retirement process – Oklaunion CRR team process</a:t>
            </a:r>
            <a:endParaRPr lang="en-US" b="1" dirty="0">
              <a:solidFill>
                <a:schemeClr val="accent1"/>
              </a:solidFill>
            </a:endParaRPr>
          </a:p>
        </p:txBody>
      </p:sp>
      <p:sp>
        <p:nvSpPr>
          <p:cNvPr id="3" name="Content Placeholder 2"/>
          <p:cNvSpPr>
            <a:spLocks noGrp="1"/>
          </p:cNvSpPr>
          <p:nvPr>
            <p:ph idx="1"/>
          </p:nvPr>
        </p:nvSpPr>
        <p:spPr>
          <a:xfrm>
            <a:off x="285750" y="1524000"/>
            <a:ext cx="8648700" cy="4876800"/>
          </a:xfrm>
        </p:spPr>
        <p:txBody>
          <a:bodyPr/>
          <a:lstStyle/>
          <a:p>
            <a:pPr>
              <a:spcAft>
                <a:spcPts val="800"/>
              </a:spcAft>
            </a:pPr>
            <a:r>
              <a:rPr lang="en-US" sz="2000" dirty="0" smtClean="0"/>
              <a:t>“Approved” Network Operations Model Change Requests (NOMCRs) are applied to the associated CRR Network Models automatically through the model building tools </a:t>
            </a:r>
          </a:p>
          <a:p>
            <a:pPr lvl="1">
              <a:spcAft>
                <a:spcPts val="800"/>
              </a:spcAft>
            </a:pPr>
            <a:r>
              <a:rPr lang="en-US" sz="1800" dirty="0" smtClean="0"/>
              <a:t>But, the NOMCRs can only be submitted for review within 1 year of the effective date of the change</a:t>
            </a:r>
          </a:p>
          <a:p>
            <a:pPr lvl="2">
              <a:spcAft>
                <a:spcPts val="800"/>
              </a:spcAft>
            </a:pPr>
            <a:r>
              <a:rPr lang="en-US" sz="1600" dirty="0" smtClean="0"/>
              <a:t>As a result, the CRR team can’t submit a NOMCR to retire OKLA_OKLA_G1 until July 2021</a:t>
            </a:r>
          </a:p>
          <a:p>
            <a:pPr lvl="2">
              <a:spcAft>
                <a:spcPts val="800"/>
              </a:spcAft>
            </a:pPr>
            <a:r>
              <a:rPr lang="en-US" sz="1600" dirty="0" smtClean="0"/>
              <a:t>Until the submitted NOMCR is automatically picked up by the model building tools, the CRR model builder must manually make OKLA_OKLA_G1 non-biddable for the appropriate future long-term auctions</a:t>
            </a:r>
          </a:p>
          <a:p>
            <a:pPr lvl="1">
              <a:spcAft>
                <a:spcPts val="800"/>
              </a:spcAft>
            </a:pPr>
            <a:r>
              <a:rPr lang="en-US" sz="1800" dirty="0" smtClean="0"/>
              <a:t>The CRR team is typically tracking 5 – 10 retiring Settlement Points for which manual processes must be completed during the model build </a:t>
            </a:r>
          </a:p>
          <a:p>
            <a:pPr>
              <a:spcAft>
                <a:spcPts val="800"/>
              </a:spcAft>
            </a:pPr>
            <a:endParaRPr lang="en-US" sz="2000" dirty="0"/>
          </a:p>
          <a:p>
            <a:pPr marL="457200" lvl="1" indent="0">
              <a:spcAft>
                <a:spcPts val="800"/>
              </a:spcAft>
              <a:buNone/>
            </a:pPr>
            <a:r>
              <a:rPr lang="en-US" sz="1800" dirty="0" smtClean="0"/>
              <a:t> </a:t>
            </a:r>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05075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Point retirement process – Oklaunion Process improvements from NPRR1017</a:t>
            </a:r>
            <a:endParaRPr lang="en-US" b="1" dirty="0">
              <a:solidFill>
                <a:schemeClr val="accent1"/>
              </a:solidFill>
            </a:endParaRPr>
          </a:p>
        </p:txBody>
      </p:sp>
      <p:sp>
        <p:nvSpPr>
          <p:cNvPr id="3" name="Content Placeholder 2"/>
          <p:cNvSpPr>
            <a:spLocks noGrp="1"/>
          </p:cNvSpPr>
          <p:nvPr>
            <p:ph idx="1"/>
          </p:nvPr>
        </p:nvSpPr>
        <p:spPr>
          <a:xfrm>
            <a:off x="285750" y="1371600"/>
            <a:ext cx="8648700" cy="4876800"/>
          </a:xfrm>
        </p:spPr>
        <p:txBody>
          <a:bodyPr/>
          <a:lstStyle/>
          <a:p>
            <a:pPr>
              <a:spcAft>
                <a:spcPts val="800"/>
              </a:spcAft>
            </a:pPr>
            <a:r>
              <a:rPr lang="en-US" sz="2000" dirty="0" smtClean="0"/>
              <a:t>The 6-month timeframe for retiring Resource Nodes proposed in NPRR1017 would allow the CRR team to submit the NOMCR to retire the Settlement Point immediately after the retirement date has been verified </a:t>
            </a:r>
          </a:p>
          <a:p>
            <a:pPr lvl="1">
              <a:spcAft>
                <a:spcPts val="800"/>
              </a:spcAft>
            </a:pPr>
            <a:r>
              <a:rPr lang="en-US" sz="1800" dirty="0" smtClean="0"/>
              <a:t>This would eliminate the manual process of making a retiring Settlement Point non-biddable for future long-term auctions</a:t>
            </a:r>
          </a:p>
          <a:p>
            <a:pPr lvl="1">
              <a:spcAft>
                <a:spcPts val="800"/>
              </a:spcAft>
            </a:pPr>
            <a:r>
              <a:rPr lang="en-US" sz="1800" dirty="0" smtClean="0"/>
              <a:t>This would also help the ERCOT Network Modeling team coordinate with Resource Entities (REs) and Transmission Service Providers (TSPs) on the removal of equipment associated with retiring Settlement Points</a:t>
            </a:r>
          </a:p>
          <a:p>
            <a:pPr lvl="1">
              <a:spcAft>
                <a:spcPts val="800"/>
              </a:spcAft>
            </a:pPr>
            <a:r>
              <a:rPr lang="en-US" sz="1800" dirty="0" smtClean="0"/>
              <a:t>And, all ERCOT market models would remove the Settlement Point and all associated equipment quicker and would be able to better align with what is really active at that </a:t>
            </a:r>
            <a:r>
              <a:rPr lang="en-US" sz="1800" dirty="0" smtClean="0"/>
              <a:t>location</a:t>
            </a:r>
          </a:p>
          <a:p>
            <a:pPr lvl="2">
              <a:spcAft>
                <a:spcPts val="800"/>
              </a:spcAft>
            </a:pPr>
            <a:r>
              <a:rPr lang="en-US" sz="1600" dirty="0" smtClean="0"/>
              <a:t>This would remove the concerns of ERCOT Operations that unnecessary action may be taken to address equipment that is modeled but isn’t actually active</a:t>
            </a:r>
            <a:endParaRPr lang="en-US" sz="1600" dirty="0"/>
          </a:p>
          <a:p>
            <a:pPr marL="457200" lvl="1" indent="0">
              <a:spcAft>
                <a:spcPts val="800"/>
              </a:spcAft>
              <a:buNone/>
            </a:pPr>
            <a:r>
              <a:rPr lang="en-US" sz="1800" dirty="0" smtClean="0"/>
              <a:t> </a:t>
            </a:r>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414783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Settlement Point retirement process – Oklaunion </a:t>
            </a:r>
            <a:endParaRPr lang="en-US" b="1" dirty="0">
              <a:solidFill>
                <a:schemeClr val="accent1"/>
              </a:solidFill>
            </a:endParaRPr>
          </a:p>
        </p:txBody>
      </p:sp>
      <p:sp>
        <p:nvSpPr>
          <p:cNvPr id="3" name="Content Placeholder 2"/>
          <p:cNvSpPr>
            <a:spLocks noGrp="1"/>
          </p:cNvSpPr>
          <p:nvPr>
            <p:ph idx="1"/>
          </p:nvPr>
        </p:nvSpPr>
        <p:spPr>
          <a:xfrm>
            <a:off x="253847" y="1684338"/>
            <a:ext cx="8534400" cy="4876800"/>
          </a:xfrm>
        </p:spPr>
        <p:txBody>
          <a:bodyPr/>
          <a:lstStyle/>
          <a:p>
            <a:pPr>
              <a:spcAft>
                <a:spcPts val="800"/>
              </a:spcAft>
            </a:pPr>
            <a:r>
              <a:rPr lang="en-US" sz="2000" dirty="0" smtClean="0"/>
              <a:t>Any comments or questions?</a:t>
            </a:r>
            <a:endParaRPr lang="en-US" sz="1600" dirty="0" smtClean="0"/>
          </a:p>
          <a:p>
            <a:pPr>
              <a:spcAft>
                <a:spcPts val="800"/>
              </a:spcAft>
            </a:pPr>
            <a:endParaRPr lang="en-US" sz="2400" dirty="0" smtClean="0"/>
          </a:p>
          <a:p>
            <a:pPr lvl="1">
              <a:spcAft>
                <a:spcPts val="800"/>
              </a:spcAft>
            </a:pPr>
            <a:endParaRPr lang="en-US" sz="18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961253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3465</TotalTime>
  <Words>666</Words>
  <Application>Microsoft Office PowerPoint</Application>
  <PresentationFormat>On-screen Show (4:3)</PresentationFormat>
  <Paragraphs>75</Paragraphs>
  <Slides>7</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Settlement Point retirement process – Oklaunion </vt:lpstr>
      <vt:lpstr>Settlement Point retirement process – Oklaunion Market impacts </vt:lpstr>
      <vt:lpstr>Settlement Point retirement process – Oklaunion Auction impacts</vt:lpstr>
      <vt:lpstr>Settlement Point retirement process – Oklaunion CRR team process</vt:lpstr>
      <vt:lpstr>Settlement Point retirement process – Oklaunion Process improvements from NPRR1017</vt:lpstr>
      <vt:lpstr>Settlement Point retirement process – Oklaunion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dhouse</dc:creator>
  <cp:lastModifiedBy>House, Donald</cp:lastModifiedBy>
  <cp:revision>155</cp:revision>
  <cp:lastPrinted>2016-01-21T20:53:15Z</cp:lastPrinted>
  <dcterms:created xsi:type="dcterms:W3CDTF">2016-01-21T15:20:31Z</dcterms:created>
  <dcterms:modified xsi:type="dcterms:W3CDTF">2020-09-03T19:48:56Z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