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14"/>
  </p:notesMasterIdLst>
  <p:handoutMasterIdLst>
    <p:handoutMasterId r:id="rId15"/>
  </p:handoutMasterIdLst>
  <p:sldIdLst>
    <p:sldId id="270" r:id="rId4"/>
    <p:sldId id="571" r:id="rId5"/>
    <p:sldId id="572" r:id="rId6"/>
    <p:sldId id="583" r:id="rId7"/>
    <p:sldId id="580" r:id="rId8"/>
    <p:sldId id="574" r:id="rId9"/>
    <p:sldId id="582" r:id="rId10"/>
    <p:sldId id="575" r:id="rId11"/>
    <p:sldId id="578" r:id="rId12"/>
    <p:sldId id="57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17" autoAdjust="0"/>
    <p:restoredTop sz="71907" autoAdjust="0"/>
  </p:normalViewPr>
  <p:slideViewPr>
    <p:cSldViewPr snapToGrid="0">
      <p:cViewPr varScale="1">
        <p:scale>
          <a:sx n="132" d="100"/>
          <a:sy n="132" d="100"/>
        </p:scale>
        <p:origin x="752" y="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Time Error between Aug 27 and Sep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September 8, 2020</a:t>
            </a:r>
          </a:p>
          <a:p>
            <a:r>
              <a:rPr lang="en-US" dirty="0" smtClean="0"/>
              <a:t>PDCWG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ERCOT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These errors resulted in exhaustion of Regulation reserves during several hours between Aug. 27 and Sep. 1. Aug. 31 had the most Regulation Exhaustion in comparison to the other days.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926" y="1383614"/>
            <a:ext cx="8346147" cy="409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3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Time Error Accumulation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839903" cy="5064627"/>
          </a:xfrm>
        </p:spPr>
        <p:txBody>
          <a:bodyPr/>
          <a:lstStyle/>
          <a:p>
            <a:r>
              <a:rPr lang="en-US" sz="1600" dirty="0" smtClean="0"/>
              <a:t>ERCOT’s Time Error saw a large negative accumulation between Aug. 27 and Sep. 1. </a:t>
            </a:r>
          </a:p>
          <a:p>
            <a:pPr lvl="1"/>
            <a:r>
              <a:rPr lang="en-US" sz="1400" dirty="0" smtClean="0"/>
              <a:t>The lowest time error during this period was -21.22 on Sep. 1 at 3:34 am.</a:t>
            </a:r>
          </a:p>
          <a:p>
            <a:pPr lvl="1"/>
            <a:endParaRPr lang="en-US" sz="800" dirty="0"/>
          </a:p>
          <a:p>
            <a:r>
              <a:rPr lang="en-US" sz="1600" dirty="0" smtClean="0"/>
              <a:t>This accumulation in Time Error is attributive to a combination of, </a:t>
            </a:r>
          </a:p>
          <a:p>
            <a:pPr lvl="1"/>
            <a:r>
              <a:rPr lang="en-US" sz="1400" dirty="0" smtClean="0"/>
              <a:t>under-forecast error in Short Term Load Forecast, </a:t>
            </a:r>
          </a:p>
          <a:p>
            <a:pPr lvl="1"/>
            <a:r>
              <a:rPr lang="en-US" sz="1400" dirty="0" smtClean="0"/>
              <a:t>over-forecast error in Intra-Hour Wind Forecast, </a:t>
            </a:r>
          </a:p>
          <a:p>
            <a:pPr lvl="1"/>
            <a:r>
              <a:rPr lang="en-US" sz="1400" dirty="0" smtClean="0"/>
              <a:t>solar ramp (diurnal pattern and cloud cover) and </a:t>
            </a:r>
          </a:p>
          <a:p>
            <a:pPr lvl="1"/>
            <a:r>
              <a:rPr lang="en-US" sz="1400" dirty="0" smtClean="0"/>
              <a:t>increase in negative expected generation deviations (fueled by HSL and ramp rate error estimations).</a:t>
            </a:r>
          </a:p>
          <a:p>
            <a:endParaRPr lang="en-US" sz="800" dirty="0"/>
          </a:p>
          <a:p>
            <a:r>
              <a:rPr lang="en-US" sz="1600" dirty="0" smtClean="0"/>
              <a:t>GTBD tuning was conducted on</a:t>
            </a:r>
          </a:p>
          <a:p>
            <a:pPr lvl="1"/>
            <a:r>
              <a:rPr lang="en-US" sz="1400" dirty="0" smtClean="0"/>
              <a:t>Sep 1 @11am |max ACE Integral</a:t>
            </a:r>
            <a:r>
              <a:rPr lang="en-US" sz="1400" dirty="0"/>
              <a:t>|</a:t>
            </a:r>
            <a:r>
              <a:rPr lang="en-US" sz="1400" dirty="0" smtClean="0"/>
              <a:t> change from 200 to 250 MW</a:t>
            </a:r>
          </a:p>
          <a:p>
            <a:pPr lvl="1"/>
            <a:r>
              <a:rPr lang="en-US" sz="1400" dirty="0" smtClean="0"/>
              <a:t>Sep 3 @3</a:t>
            </a:r>
            <a:r>
              <a:rPr lang="en-US" sz="1400" dirty="0"/>
              <a:t>p</a:t>
            </a:r>
            <a:r>
              <a:rPr lang="en-US" sz="1400" dirty="0" smtClean="0"/>
              <a:t>m </a:t>
            </a:r>
            <a:r>
              <a:rPr lang="en-US" sz="1400" dirty="0"/>
              <a:t>|max ACE Integral| </a:t>
            </a:r>
            <a:r>
              <a:rPr lang="en-US" sz="1400" dirty="0" smtClean="0"/>
              <a:t>change from 250 </a:t>
            </a:r>
            <a:r>
              <a:rPr lang="en-US" sz="1400" dirty="0"/>
              <a:t>to </a:t>
            </a:r>
            <a:r>
              <a:rPr lang="en-US" sz="1400" dirty="0" smtClean="0"/>
              <a:t>300 </a:t>
            </a:r>
            <a:r>
              <a:rPr lang="en-US" sz="1400" dirty="0"/>
              <a:t>MW</a:t>
            </a:r>
          </a:p>
          <a:p>
            <a:pPr lvl="1"/>
            <a:r>
              <a:rPr lang="en-US" sz="1400" dirty="0" smtClean="0"/>
              <a:t>Sep 4 </a:t>
            </a:r>
            <a:r>
              <a:rPr lang="en-US" sz="1400" dirty="0"/>
              <a:t>@3pm |max ACE Integral| </a:t>
            </a:r>
            <a:r>
              <a:rPr lang="en-US" sz="1400" dirty="0" smtClean="0"/>
              <a:t>change from 300 </a:t>
            </a:r>
            <a:r>
              <a:rPr lang="en-US" sz="1400" dirty="0"/>
              <a:t>to </a:t>
            </a:r>
            <a:r>
              <a:rPr lang="en-US" sz="1400" dirty="0" smtClean="0"/>
              <a:t>250 MW</a:t>
            </a:r>
          </a:p>
          <a:p>
            <a:pPr lvl="1"/>
            <a:endParaRPr lang="en-US" sz="800" dirty="0"/>
          </a:p>
          <a:p>
            <a:r>
              <a:rPr lang="en-US" sz="1600" dirty="0"/>
              <a:t>Time </a:t>
            </a:r>
            <a:r>
              <a:rPr lang="en-US" sz="1600" dirty="0" smtClean="0"/>
              <a:t>Error recovered to 0 on Sep 6 @1230am</a:t>
            </a:r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8441" y="855406"/>
            <a:ext cx="4041998" cy="403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5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Hotter temperatures between </a:t>
            </a:r>
            <a:r>
              <a:rPr lang="en-US" sz="1800" dirty="0" smtClean="0"/>
              <a:t>Aug. </a:t>
            </a:r>
            <a:r>
              <a:rPr lang="en-US" sz="1800" dirty="0"/>
              <a:t>27 and </a:t>
            </a:r>
            <a:r>
              <a:rPr lang="en-US" sz="1800" dirty="0" smtClean="0"/>
              <a:t>Aug. </a:t>
            </a:r>
            <a:r>
              <a:rPr lang="en-US" sz="1800" dirty="0"/>
              <a:t>31 resulted in fairly high </a:t>
            </a:r>
            <a:r>
              <a:rPr lang="en-US" sz="1800" dirty="0" smtClean="0"/>
              <a:t>demands </a:t>
            </a:r>
            <a:r>
              <a:rPr lang="en-US" sz="1800" dirty="0"/>
              <a:t>during this period in comparison to same time the week prior and same time the year prior.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747" y="1287361"/>
            <a:ext cx="8242506" cy="454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3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Wind and solar </a:t>
            </a:r>
            <a:r>
              <a:rPr lang="en-US" sz="2000" dirty="0" smtClean="0"/>
              <a:t>generation saw significant decreases between afternoon Aug. 31 and Sep 1.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Content Placeholder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747" y="1113720"/>
            <a:ext cx="8242506" cy="454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16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4" y="1383614"/>
            <a:ext cx="8340051" cy="4090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In comparison to rest of the summer season, Short Term Load Forecast (STLF) saw sustained periods of under-forecasts in load during Aug. 27 and Sep 1. The under-forecast had larger outliers </a:t>
            </a:r>
            <a:r>
              <a:rPr lang="en-US" sz="1800" dirty="0"/>
              <a:t>on </a:t>
            </a:r>
            <a:r>
              <a:rPr lang="en-US" sz="1800" dirty="0" smtClean="0"/>
              <a:t>Aug. 31.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28687" y="1953928"/>
            <a:ext cx="3599848" cy="3248527"/>
          </a:xfrm>
          <a:prstGeom prst="rect">
            <a:avLst/>
          </a:prstGeom>
          <a:solidFill>
            <a:schemeClr val="accent6">
              <a:lumMod val="20000"/>
              <a:lumOff val="80000"/>
              <a:alpha val="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08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Most of the under-forecast in STLF between Aug. 27 and Aug. 31 was experienced during the load ramping hours between HE9 and HE18.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747" y="1383614"/>
            <a:ext cx="8242506" cy="4090771"/>
          </a:xfrm>
          <a:prstGeom prst="rect">
            <a:avLst/>
          </a:prstGeom>
        </p:spPr>
      </p:pic>
      <p:cxnSp>
        <p:nvCxnSpPr>
          <p:cNvPr id="5" name="Elbow Connector 4"/>
          <p:cNvCxnSpPr/>
          <p:nvPr/>
        </p:nvCxnSpPr>
        <p:spPr>
          <a:xfrm flipV="1">
            <a:off x="3326860" y="2587557"/>
            <a:ext cx="3156625" cy="4864"/>
          </a:xfrm>
          <a:prstGeom prst="straightConnector1">
            <a:avLst/>
          </a:prstGeom>
          <a:ln w="19050">
            <a:solidFill>
              <a:schemeClr val="accent6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3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4" y="1383614"/>
            <a:ext cx="8340051" cy="4090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In comparison to rest of the summer season, </a:t>
            </a:r>
            <a:r>
              <a:rPr lang="en-US" sz="1800" dirty="0" smtClean="0"/>
              <a:t>Intra-hour Wind </a:t>
            </a:r>
            <a:r>
              <a:rPr lang="en-US" sz="1800" dirty="0"/>
              <a:t>Forecast </a:t>
            </a:r>
            <a:r>
              <a:rPr lang="en-US" sz="1800" dirty="0" smtClean="0"/>
              <a:t>(IHWF) </a:t>
            </a:r>
            <a:r>
              <a:rPr lang="en-US" sz="1800" dirty="0"/>
              <a:t>saw </a:t>
            </a:r>
            <a:r>
              <a:rPr lang="en-US" sz="1800" dirty="0" smtClean="0"/>
              <a:t>periods </a:t>
            </a:r>
            <a:r>
              <a:rPr lang="en-US" sz="1800" dirty="0"/>
              <a:t>of </a:t>
            </a:r>
            <a:r>
              <a:rPr lang="en-US" sz="1800" dirty="0" smtClean="0"/>
              <a:t>over-forecasts </a:t>
            </a:r>
            <a:r>
              <a:rPr lang="en-US" sz="1800" dirty="0"/>
              <a:t>in </a:t>
            </a:r>
            <a:r>
              <a:rPr lang="en-US" sz="1800" dirty="0" smtClean="0"/>
              <a:t>wind generation </a:t>
            </a:r>
            <a:r>
              <a:rPr lang="en-US" sz="1800" dirty="0"/>
              <a:t>during Aug. 27 and </a:t>
            </a:r>
            <a:r>
              <a:rPr lang="en-US" sz="1800" dirty="0" smtClean="0"/>
              <a:t>Sep. </a:t>
            </a:r>
            <a:r>
              <a:rPr lang="en-US" sz="1800" dirty="0"/>
              <a:t>1</a:t>
            </a:r>
            <a:r>
              <a:rPr lang="en-US" sz="1800" dirty="0" smtClean="0"/>
              <a:t>. The over-forecast was more pronounced on Aug. 31.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5406" y="2098307"/>
            <a:ext cx="3426593" cy="3046397"/>
          </a:xfrm>
          <a:prstGeom prst="rect">
            <a:avLst/>
          </a:prstGeom>
          <a:solidFill>
            <a:schemeClr val="accent6">
              <a:lumMod val="20000"/>
              <a:lumOff val="80000"/>
              <a:alpha val="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00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Most of the </a:t>
            </a:r>
            <a:r>
              <a:rPr lang="en-US" sz="1800" dirty="0" smtClean="0"/>
              <a:t>over</a:t>
            </a:r>
            <a:r>
              <a:rPr lang="en-US" sz="1800" dirty="0" smtClean="0"/>
              <a:t>-forecast </a:t>
            </a:r>
            <a:r>
              <a:rPr lang="en-US" sz="1800" dirty="0"/>
              <a:t>in </a:t>
            </a:r>
            <a:r>
              <a:rPr lang="en-US" sz="1800" dirty="0" smtClean="0"/>
              <a:t>IHWF </a:t>
            </a:r>
            <a:r>
              <a:rPr lang="en-US" sz="1800" dirty="0"/>
              <a:t>between Aug. 27 and Aug. 31 was experienced </a:t>
            </a:r>
            <a:r>
              <a:rPr lang="en-US" sz="1800" dirty="0" smtClean="0"/>
              <a:t>between HE5 </a:t>
            </a:r>
            <a:r>
              <a:rPr lang="en-US" sz="1800" dirty="0"/>
              <a:t>and </a:t>
            </a:r>
            <a:r>
              <a:rPr lang="en-US" sz="1800" dirty="0" smtClean="0"/>
              <a:t>HE14.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747" y="1383614"/>
            <a:ext cx="8242506" cy="4090771"/>
          </a:xfrm>
          <a:prstGeom prst="rect">
            <a:avLst/>
          </a:prstGeom>
        </p:spPr>
      </p:pic>
      <p:cxnSp>
        <p:nvCxnSpPr>
          <p:cNvPr id="6" name="Elbow Connector 4"/>
          <p:cNvCxnSpPr/>
          <p:nvPr/>
        </p:nvCxnSpPr>
        <p:spPr>
          <a:xfrm>
            <a:off x="2461098" y="4438306"/>
            <a:ext cx="2616740" cy="0"/>
          </a:xfrm>
          <a:prstGeom prst="straightConnector1">
            <a:avLst/>
          </a:prstGeom>
          <a:ln w="22225">
            <a:solidFill>
              <a:schemeClr val="accent6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099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In comparison to the rest of the summer season, there was an increase in negative expected generation deviation from non-renewable resources during Aug. 27 and Aug. 31.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4" y="1383614"/>
            <a:ext cx="8340051" cy="4090771"/>
          </a:xfrm>
          <a:prstGeom prst="rect">
            <a:avLst/>
          </a:prstGeom>
        </p:spPr>
      </p:pic>
      <p:cxnSp>
        <p:nvCxnSpPr>
          <p:cNvPr id="6" name="Elbow Connector 4"/>
          <p:cNvCxnSpPr/>
          <p:nvPr/>
        </p:nvCxnSpPr>
        <p:spPr>
          <a:xfrm flipV="1">
            <a:off x="2859932" y="4372583"/>
            <a:ext cx="4863830" cy="12221"/>
          </a:xfrm>
          <a:prstGeom prst="straightConnector1">
            <a:avLst/>
          </a:prstGeom>
          <a:ln w="22225">
            <a:solidFill>
              <a:schemeClr val="accent6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3103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25994</TotalTime>
  <Words>421</Words>
  <Application>Microsoft Office PowerPoint</Application>
  <PresentationFormat>On-screen Show (4:3)</PresentationFormat>
  <Paragraphs>39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Large Time Error Accumulation</vt:lpstr>
      <vt:lpstr>Hotter temperatures between Aug. 27 and Aug. 31 resulted in fairly high demands during this period in comparison to same time the week prior and same time the year prior.</vt:lpstr>
      <vt:lpstr>Wind and solar generation saw significant decreases between afternoon Aug. 31 and Sep 1.</vt:lpstr>
      <vt:lpstr>In comparison to rest of the summer season, Short Term Load Forecast (STLF) saw sustained periods of under-forecasts in load during Aug. 27 and Sep 1. The under-forecast had larger outliers on Aug. 31.</vt:lpstr>
      <vt:lpstr>Most of the under-forecast in STLF between Aug. 27 and Aug. 31 was experienced during the load ramping hours between HE9 and HE18.</vt:lpstr>
      <vt:lpstr>In comparison to rest of the summer season, Intra-hour Wind Forecast (IHWF) saw periods of over-forecasts in wind generation during Aug. 27 and Sep. 1. The over-forecast was more pronounced on Aug. 31.</vt:lpstr>
      <vt:lpstr>Most of the over-forecast in IHWF between Aug. 27 and Aug. 31 was experienced between HE5 and HE14.</vt:lpstr>
      <vt:lpstr>In comparison to the rest of the summer season, there was an increase in negative expected generation deviation from non-renewable resources during Aug. 27 and Aug. 31.</vt:lpstr>
      <vt:lpstr>These errors resulted in exhaustion of Regulation reserves during several hours between Aug. 27 and Sep. 1. Aug. 31 had the most Regulation Exhaustion in comparison to the other days.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Mago, Nitika</cp:lastModifiedBy>
  <cp:revision>610</cp:revision>
  <dcterms:created xsi:type="dcterms:W3CDTF">2016-04-16T13:25:21Z</dcterms:created>
  <dcterms:modified xsi:type="dcterms:W3CDTF">2020-09-08T14:30:13Z</dcterms:modified>
</cp:coreProperties>
</file>