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0" r:id="rId2"/>
    <p:sldMasterId id="2147483702" r:id="rId3"/>
  </p:sldMasterIdLst>
  <p:notesMasterIdLst>
    <p:notesMasterId r:id="rId22"/>
  </p:notesMasterIdLst>
  <p:handoutMasterIdLst>
    <p:handoutMasterId r:id="rId23"/>
  </p:handoutMasterIdLst>
  <p:sldIdLst>
    <p:sldId id="270" r:id="rId4"/>
    <p:sldId id="571" r:id="rId5"/>
    <p:sldId id="577" r:id="rId6"/>
    <p:sldId id="578" r:id="rId7"/>
    <p:sldId id="579" r:id="rId8"/>
    <p:sldId id="580" r:id="rId9"/>
    <p:sldId id="581" r:id="rId10"/>
    <p:sldId id="582" r:id="rId11"/>
    <p:sldId id="583" r:id="rId12"/>
    <p:sldId id="584" r:id="rId13"/>
    <p:sldId id="585" r:id="rId14"/>
    <p:sldId id="586" r:id="rId15"/>
    <p:sldId id="587" r:id="rId16"/>
    <p:sldId id="588" r:id="rId17"/>
    <p:sldId id="589" r:id="rId18"/>
    <p:sldId id="590" r:id="rId19"/>
    <p:sldId id="591" r:id="rId20"/>
    <p:sldId id="59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2" clrIdx="0"/>
  <p:cmAuthor id="1" name="Du, Pengwei" initials="DP" lastIdx="3" clrIdx="1">
    <p:extLst>
      <p:ext uri="{19B8F6BF-5375-455C-9EA6-DF929625EA0E}">
        <p15:presenceInfo xmlns:p15="http://schemas.microsoft.com/office/powerpoint/2012/main" userId="S-1-5-21-639947351-343809578-3807592339-42176" providerId="AD"/>
      </p:ext>
    </p:extLst>
  </p:cmAuthor>
  <p:cmAuthor id="2" name="Mago, Nitika" initials="NVM" lastIdx="25" clrIdx="2">
    <p:extLst>
      <p:ext uri="{19B8F6BF-5375-455C-9EA6-DF929625EA0E}">
        <p15:presenceInfo xmlns:p15="http://schemas.microsoft.com/office/powerpoint/2012/main" userId="Mago, Nitika" providerId="None"/>
      </p:ext>
    </p:extLst>
  </p:cmAuthor>
  <p:cmAuthor id="3" name="Steffan, Nick" initials="SN" lastIdx="3" clrIdx="3">
    <p:extLst>
      <p:ext uri="{19B8F6BF-5375-455C-9EA6-DF929625EA0E}">
        <p15:presenceInfo xmlns:p15="http://schemas.microsoft.com/office/powerpoint/2012/main" userId="S-1-5-21-639947351-343809578-3807592339-42285" providerId="AD"/>
      </p:ext>
    </p:extLst>
  </p:cmAuthor>
  <p:cmAuthor id="4" name="Littlefield, Jennifer" initials="LJ" lastIdx="2" clrIdx="4">
    <p:extLst>
      <p:ext uri="{19B8F6BF-5375-455C-9EA6-DF929625EA0E}">
        <p15:presenceInfo xmlns:p15="http://schemas.microsoft.com/office/powerpoint/2012/main" userId="S-1-5-21-639947351-343809578-3807592339-51623" providerId="AD"/>
      </p:ext>
    </p:extLst>
  </p:cmAuthor>
  <p:cmAuthor id="5" name="Li, Weifeng" initials="LW" lastIdx="10" clrIdx="5">
    <p:extLst>
      <p:ext uri="{19B8F6BF-5375-455C-9EA6-DF929625EA0E}">
        <p15:presenceInfo xmlns:p15="http://schemas.microsoft.com/office/powerpoint/2012/main" userId="S-1-5-21-639947351-343809578-3807592339-55239" providerId="AD"/>
      </p:ext>
    </p:extLst>
  </p:cmAuthor>
  <p:cmAuthor id="6" name="Hinojosa, Jose Luis" initials="HJL" lastIdx="1" clrIdx="6">
    <p:extLst>
      <p:ext uri="{19B8F6BF-5375-455C-9EA6-DF929625EA0E}">
        <p15:presenceInfo xmlns:p15="http://schemas.microsoft.com/office/powerpoint/2012/main" userId="S-1-5-21-639947351-343809578-3807592339-379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89F"/>
    <a:srgbClr val="73C8FD"/>
    <a:srgbClr val="50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71907" autoAdjust="0"/>
  </p:normalViewPr>
  <p:slideViewPr>
    <p:cSldViewPr snapToGrid="0">
      <p:cViewPr varScale="1">
        <p:scale>
          <a:sx n="85" d="100"/>
          <a:sy n="85" d="100"/>
        </p:scale>
        <p:origin x="576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howGuides="1">
      <p:cViewPr varScale="1">
        <p:scale>
          <a:sx n="98" d="100"/>
          <a:sy n="98" d="100"/>
        </p:scale>
        <p:origin x="351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DBA4A-CF1B-46AC-9045-2B6612C0624C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EE2B4-D30B-4D65-BC1C-DE57E4765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21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C6F44-CB68-48CB-8188-A47D4423899A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2613F-3576-4EE9-945C-25503B987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4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05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86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517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428750" y="2625326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428750" y="4232673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1428750" y="2895600"/>
            <a:ext cx="62865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 cap="small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814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695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75BAC-74D7-43DA-9DE7-3912ED22B4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36008" y="86334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33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7085C4-D6A8-46D9-A1BA-F87C2DEFFC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36008" y="1695200"/>
            <a:ext cx="4206240" cy="423277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304800" y="1695200"/>
            <a:ext cx="4206240" cy="422483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5"/>
          </p:nvPr>
        </p:nvSpPr>
        <p:spPr>
          <a:xfrm>
            <a:off x="4636008" y="863347"/>
            <a:ext cx="4206240" cy="730506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6"/>
          </p:nvPr>
        </p:nvSpPr>
        <p:spPr>
          <a:xfrm>
            <a:off x="304800" y="855407"/>
            <a:ext cx="4206240" cy="730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9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814561" y="266304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814561" y="266304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 userDrawn="1"/>
        </p:nvSpPr>
        <p:spPr>
          <a:xfrm>
            <a:off x="2898648" y="243682"/>
            <a:ext cx="6016752" cy="51831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1752" y="859536"/>
            <a:ext cx="8531352" cy="5065776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 marL="557213" indent="-214313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2"/>
                </a:solidFill>
              </a:defRPr>
            </a:lvl2pPr>
            <a:lvl3pPr marL="857250" indent="-171450">
              <a:buClr>
                <a:schemeClr val="tx2"/>
              </a:buClr>
              <a:buFont typeface="Courier New" panose="02070309020205020404" pitchFamily="49" charset="0"/>
              <a:buChar char="o"/>
              <a:defRPr sz="1600" baseline="0"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977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21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023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7477" y="6561137"/>
            <a:ext cx="457200" cy="220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664677" y="6561137"/>
            <a:ext cx="387883" cy="2127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7085C4-D6A8-46D9-A1BA-F87C2DEFFCDB}" type="slidenum">
              <a:rPr lang="en-US" sz="900" smtClean="0">
                <a:solidFill>
                  <a:schemeClr val="bg1">
                    <a:lumMod val="75000"/>
                  </a:schemeClr>
                </a:solidFill>
              </a:rPr>
              <a:pPr/>
              <a:t>‹#›</a:t>
            </a:fld>
            <a:endParaRPr lang="en-US" sz="9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75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64" r:id="rId2"/>
    <p:sldLayoutId id="2147483690" r:id="rId3"/>
    <p:sldLayoutId id="2147483691" r:id="rId4"/>
    <p:sldLayoutId id="214748368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50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key_documents_lists/108744/05._RRS_Study_2017_Methodology_11022017.doc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nmago@ercot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rcot.com/calendar/2019/12/11/166285-PDCWG" TargetMode="External"/><Relationship Id="rId3" Type="http://schemas.openxmlformats.org/officeDocument/2006/relationships/hyperlink" Target="http://www.ercot.com/content/wcm/key_documents_lists/166244/Directive_3_Discussion_Points_v3.docx" TargetMode="External"/><Relationship Id="rId7" Type="http://schemas.openxmlformats.org/officeDocument/2006/relationships/hyperlink" Target="http://www.ercot.com/calendar/2019/10/9/166275-PDCWG" TargetMode="External"/><Relationship Id="rId2" Type="http://schemas.openxmlformats.org/officeDocument/2006/relationships/hyperlink" Target="http://www.ercot.com/calendar/2019/4/10/166243-PDCW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rcot.com/content/wcm/key_documents_lists/166266/SCT_Directive_3_Rec_PDCWG_Aug2019_v2.pptx" TargetMode="External"/><Relationship Id="rId5" Type="http://schemas.openxmlformats.org/officeDocument/2006/relationships/hyperlink" Target="http://www.ercot.com/content/wcm/key_documents_lists/166255/ERCOT_DC_Tie_Procedure.pptx" TargetMode="External"/><Relationship Id="rId10" Type="http://schemas.openxmlformats.org/officeDocument/2006/relationships/hyperlink" Target="http://www.ercot.com/mktrules/issues/NPRR999#summary" TargetMode="External"/><Relationship Id="rId4" Type="http://schemas.openxmlformats.org/officeDocument/2006/relationships/hyperlink" Target="http://www.ercot.com/calendar/2019/6/12/166254-PDCWG" TargetMode="External"/><Relationship Id="rId9" Type="http://schemas.openxmlformats.org/officeDocument/2006/relationships/hyperlink" Target="http://www.ercot.com/calendar/2020/1/14/193353-PDCW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alendar/2020/9/8/193387-PDCW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key_documents_lists/139277/08._Directive9_MSSC_Whitepaper__OWG_071318.doc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alendar/2019/1/16/166228-PDCWG" TargetMode="External"/><Relationship Id="rId2" Type="http://schemas.openxmlformats.org/officeDocument/2006/relationships/hyperlink" Target="http://www.ercot.com/calendar/2018/8/23/144899-PDCW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rcot.com/mktrules/issues/NPRR1034#keydocs" TargetMode="External"/><Relationship Id="rId4" Type="http://schemas.openxmlformats.org/officeDocument/2006/relationships/hyperlink" Target="http://www.ercot.com/calendar/2019/2/13/166234-PDCW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385011"/>
            <a:ext cx="5519928" cy="3807847"/>
          </a:xfrm>
        </p:spPr>
        <p:txBody>
          <a:bodyPr/>
          <a:lstStyle/>
          <a:p>
            <a:r>
              <a:rPr lang="en-US" sz="2800" dirty="0"/>
              <a:t>Southern Cross Transmission </a:t>
            </a:r>
            <a:r>
              <a:rPr lang="en-US" sz="2800" dirty="0" smtClean="0"/>
              <a:t>Directives</a:t>
            </a:r>
          </a:p>
          <a:p>
            <a:endParaRPr lang="en-US" sz="2800" dirty="0"/>
          </a:p>
          <a:p>
            <a:r>
              <a:rPr lang="en-US" sz="2400" b="0" i="1" dirty="0"/>
              <a:t>Directive #</a:t>
            </a:r>
            <a:r>
              <a:rPr lang="en-US" sz="2400" b="0" i="1" dirty="0" smtClean="0"/>
              <a:t>3 : Ramp rate</a:t>
            </a:r>
          </a:p>
          <a:p>
            <a:r>
              <a:rPr lang="en-US" sz="2400" b="0" i="1" dirty="0"/>
              <a:t>Directive </a:t>
            </a:r>
            <a:r>
              <a:rPr lang="en-US" sz="2400" b="0" i="1" dirty="0" smtClean="0"/>
              <a:t>#9 </a:t>
            </a:r>
            <a:r>
              <a:rPr lang="en-US" sz="2400" b="0" i="1" dirty="0"/>
              <a:t>: </a:t>
            </a:r>
            <a:r>
              <a:rPr lang="en-US" sz="2400" b="0" i="1" dirty="0" smtClean="0"/>
              <a:t>Ancillary Services</a:t>
            </a:r>
            <a:endParaRPr lang="en-US" sz="2400" b="0" i="1" dirty="0"/>
          </a:p>
          <a:p>
            <a:endParaRPr lang="en-US" sz="2400" b="0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September</a:t>
            </a:r>
            <a:r>
              <a:rPr lang="en-US" dirty="0" smtClean="0"/>
              <a:t> </a:t>
            </a:r>
            <a:r>
              <a:rPr lang="en-US" dirty="0" smtClean="0"/>
              <a:t>2020, PDCWG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ERCOT 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05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Scenarios Used </a:t>
            </a:r>
            <a:r>
              <a:rPr lang="en-US" sz="2000" dirty="0"/>
              <a:t>for Frequency Overshoot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532006" y="1991798"/>
          <a:ext cx="7886700" cy="2537460"/>
        </p:xfrm>
        <a:graphic>
          <a:graphicData uri="http://schemas.openxmlformats.org/drawingml/2006/table">
            <a:tbl>
              <a:tblPr firstRow="1" firstCol="1" bandRow="1"/>
              <a:tblGrid>
                <a:gridCol w="1970098"/>
                <a:gridCol w="1184582"/>
                <a:gridCol w="1577340"/>
                <a:gridCol w="1260295"/>
                <a:gridCol w="1894385"/>
              </a:tblGrid>
              <a:tr h="3619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Name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Inertia (</a:t>
                      </a:r>
                      <a:r>
                        <a:rPr lang="en-US" sz="1400" b="1" cap="small" dirty="0" err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GW</a:t>
                      </a:r>
                      <a:r>
                        <a:rPr lang="en-US" sz="1400" b="1" cap="small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·</a:t>
                      </a:r>
                      <a:r>
                        <a:rPr lang="en-US" sz="1400" b="1" cap="small" dirty="0" err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400" b="1" cap="small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Load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(GW)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Wind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(GW)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Synchronous Gen (GW)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</a:tr>
              <a:tr h="3517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15.5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</a:tr>
              <a:tr h="3517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24.5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</a:tr>
              <a:tr h="3517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27.5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</a:tr>
              <a:tr h="3517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3.5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</a:tr>
              <a:tr h="3517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29.9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3.5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26.9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EEFF"/>
                    </a:solidFill>
                  </a:tcPr>
                </a:tc>
              </a:tr>
              <a:tr h="3517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27.2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3.5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5B677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24.2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F6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59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Frequency Response when Tripping SC DC Tie Export at 2,100 MW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132934"/>
              </p:ext>
            </p:extLst>
          </p:nvPr>
        </p:nvGraphicFramePr>
        <p:xfrm>
          <a:off x="505519" y="5049778"/>
          <a:ext cx="7710142" cy="122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827"/>
                <a:gridCol w="839475"/>
                <a:gridCol w="963768"/>
                <a:gridCol w="963768"/>
                <a:gridCol w="963768"/>
                <a:gridCol w="963768"/>
                <a:gridCol w="963768"/>
              </a:tblGrid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</a:t>
                      </a: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</a:t>
                      </a: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</a:t>
                      </a: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</a:t>
                      </a: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</a:t>
                      </a: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Scenario </a:t>
                      </a: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Highest</a:t>
                      </a:r>
                      <a:r>
                        <a:rPr lang="en-US" sz="1100" baseline="0" dirty="0" smtClean="0">
                          <a:solidFill>
                            <a:schemeClr val="tx2"/>
                          </a:solidFill>
                        </a:rPr>
                        <a:t> Frequency Overshoot (Hz) </a:t>
                      </a:r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DR=2.0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60.38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60.47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60.51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60.53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1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60.60</a:t>
                      </a:r>
                      <a:endParaRPr lang="en-US" sz="11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60.70</a:t>
                      </a:r>
                      <a:endParaRPr lang="en-US" sz="11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Highest</a:t>
                      </a:r>
                      <a:r>
                        <a:rPr lang="en-US" sz="1100" baseline="0" dirty="0" smtClean="0">
                          <a:solidFill>
                            <a:schemeClr val="tx2"/>
                          </a:solidFill>
                        </a:rPr>
                        <a:t> Frequency Overshoot (Hz) </a:t>
                      </a:r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DR=0.0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60.42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60.54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60.60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rgbClr val="FF0000"/>
                          </a:solidFill>
                        </a:rPr>
                        <a:t>60.62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60.73</a:t>
                      </a:r>
                      <a:endParaRPr lang="en-US" sz="11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60.89</a:t>
                      </a:r>
                      <a:endParaRPr lang="en-US" sz="11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95" y="854928"/>
            <a:ext cx="7501983" cy="40739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166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 Imposed on SC DC Tie Export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536778"/>
              </p:ext>
            </p:extLst>
          </p:nvPr>
        </p:nvGraphicFramePr>
        <p:xfrm>
          <a:off x="1390184" y="5373676"/>
          <a:ext cx="6571787" cy="79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3533"/>
                <a:gridCol w="1519538"/>
                <a:gridCol w="1314358"/>
                <a:gridCol w="1314358"/>
              </a:tblGrid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Scenario 3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(130 </a:t>
                      </a:r>
                      <a:r>
                        <a:rPr lang="en-US" sz="11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GW·s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Scenario 4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(120 </a:t>
                      </a:r>
                      <a:r>
                        <a:rPr lang="en-US" sz="11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GW·s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Scenario 5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(110 </a:t>
                      </a:r>
                      <a:r>
                        <a:rPr lang="en-US" sz="11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GW·s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Limit on SC DC tie</a:t>
                      </a:r>
                      <a:r>
                        <a:rPr lang="en-US" sz="1100" baseline="0" dirty="0" smtClean="0">
                          <a:solidFill>
                            <a:schemeClr val="tx2"/>
                          </a:solidFill>
                        </a:rPr>
                        <a:t> export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2,000 MW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1,745 MW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2"/>
                          </a:solidFill>
                        </a:rPr>
                        <a:t>1,488 MW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31" y="1020663"/>
            <a:ext cx="7895754" cy="42129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6129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Responsive Reserve Service (RRS)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Per ERCOT’s current AS </a:t>
            </a:r>
            <a:r>
              <a:rPr lang="en-US" sz="1600" dirty="0" smtClean="0"/>
              <a:t>Methodology, </a:t>
            </a:r>
            <a:r>
              <a:rPr lang="en-US" sz="1600" dirty="0"/>
              <a:t>minimum quantities of RRS are established based on historic (last two years) system inertia conditions and RRS studies (most recently </a:t>
            </a:r>
            <a:r>
              <a:rPr lang="en-US" sz="1600" u="sng" dirty="0">
                <a:hlinkClick r:id="rId2"/>
              </a:rPr>
              <a:t>conducted in 2017</a:t>
            </a:r>
            <a:r>
              <a:rPr lang="en-US" sz="1600" dirty="0"/>
              <a:t>). RRS Studies are </a:t>
            </a:r>
            <a:r>
              <a:rPr lang="en-US" sz="1600" dirty="0" smtClean="0"/>
              <a:t>set up to determine at what amount of RRS a </a:t>
            </a:r>
            <a:r>
              <a:rPr lang="en-US" sz="1600" dirty="0"/>
              <a:t>G</a:t>
            </a:r>
            <a:r>
              <a:rPr lang="en-US" sz="1600" dirty="0" smtClean="0"/>
              <a:t>eneration Resource </a:t>
            </a:r>
            <a:r>
              <a:rPr lang="en-US" sz="1600" dirty="0"/>
              <a:t>trip </a:t>
            </a:r>
            <a:r>
              <a:rPr lang="en-US" sz="1600" dirty="0" smtClean="0"/>
              <a:t>equal </a:t>
            </a:r>
            <a:r>
              <a:rPr lang="en-US" sz="1600" dirty="0"/>
              <a:t>to ERCOT’s Resource Contingency Criteria (RCC) as established by BAL-003, Under Frequency Load Shed (UFLS) </a:t>
            </a:r>
            <a:r>
              <a:rPr lang="en-US" sz="1600" dirty="0" smtClean="0"/>
              <a:t>would </a:t>
            </a:r>
            <a:r>
              <a:rPr lang="en-US" sz="1600" dirty="0"/>
              <a:t>not </a:t>
            </a:r>
            <a:r>
              <a:rPr lang="en-US" sz="1600" dirty="0" smtClean="0"/>
              <a:t>be triggered</a:t>
            </a:r>
            <a:r>
              <a:rPr lang="en-US" sz="1600" dirty="0"/>
              <a:t>. </a:t>
            </a:r>
          </a:p>
          <a:p>
            <a:pPr lvl="1"/>
            <a:endParaRPr lang="en-US" sz="1600" b="1" dirty="0" smtClean="0"/>
          </a:p>
          <a:p>
            <a:pPr lvl="1"/>
            <a:r>
              <a:rPr lang="en-US" sz="1600" b="1" dirty="0" smtClean="0"/>
              <a:t>Scenario </a:t>
            </a:r>
            <a:r>
              <a:rPr lang="en-US" sz="1600" b="1" dirty="0"/>
              <a:t>1 - SCT DC Tie import is limited to existing ERCOT Most Severe Single Contingency (MSSC) at </a:t>
            </a:r>
            <a:r>
              <a:rPr lang="en-US" sz="1600" b="1" dirty="0" smtClean="0"/>
              <a:t>1,430 </a:t>
            </a:r>
            <a:r>
              <a:rPr lang="en-US" sz="1600" b="1" dirty="0"/>
              <a:t>MW </a:t>
            </a:r>
          </a:p>
          <a:p>
            <a:pPr lvl="1"/>
            <a:endParaRPr lang="en-US" sz="1600" b="1" dirty="0" smtClean="0"/>
          </a:p>
          <a:p>
            <a:pPr lvl="1"/>
            <a:r>
              <a:rPr lang="en-US" sz="1600" b="1" dirty="0" smtClean="0"/>
              <a:t>Scenario </a:t>
            </a:r>
            <a:r>
              <a:rPr lang="en-US" sz="1600" b="1" dirty="0"/>
              <a:t>2 - SCT DC Tie import is above existing ERCOT MSSC up to 2,000 MW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792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</a:t>
            </a:r>
            <a:r>
              <a:rPr lang="en-US" dirty="0" smtClean="0"/>
              <a:t>2: RRS Case Study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730249" y="1103085"/>
          <a:ext cx="7782383" cy="4154109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496208"/>
                <a:gridCol w="809575"/>
                <a:gridCol w="809575"/>
                <a:gridCol w="809575"/>
                <a:gridCol w="809575"/>
                <a:gridCol w="809575"/>
                <a:gridCol w="809575"/>
                <a:gridCol w="809575"/>
                <a:gridCol w="809575"/>
                <a:gridCol w="809575"/>
              </a:tblGrid>
              <a:tr h="4572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Case No.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Time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INERTIA (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GW</a:t>
                      </a:r>
                      <a:r>
                        <a:rPr lang="en-US" sz="10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·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s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PFR </a:t>
                      </a:r>
                      <a:endParaRPr lang="en-US" sz="1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000" u="none" strike="noStrike" dirty="0" smtClean="0">
                          <a:effectLst/>
                        </a:rPr>
                        <a:t>(</a:t>
                      </a:r>
                      <a:r>
                        <a:rPr lang="en-US" sz="1000" u="none" strike="noStrike" dirty="0">
                          <a:effectLst/>
                        </a:rPr>
                        <a:t>MW)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LR </a:t>
                      </a:r>
                      <a:r>
                        <a:rPr lang="en-US" sz="1000" u="none" strike="noStrike" dirty="0" smtClean="0">
                          <a:effectLst/>
                        </a:rPr>
                        <a:t>(</a:t>
                      </a:r>
                      <a:r>
                        <a:rPr lang="en-US" sz="1000" u="none" strike="noStrike" dirty="0">
                          <a:effectLst/>
                        </a:rPr>
                        <a:t>MW)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effectLst/>
                        </a:rPr>
                        <a:t>LR/PFR Ratio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effectLst/>
                        </a:rPr>
                        <a:t>PFR (No LR) (MW)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w/o SCDCT</a:t>
                      </a:r>
                      <a:endParaRPr lang="en-US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w/ SCDCT</a:t>
                      </a:r>
                      <a:endParaRPr lang="en-US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w/o SCDCT</a:t>
                      </a:r>
                      <a:endParaRPr lang="en-US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w/ SCDCT</a:t>
                      </a:r>
                      <a:endParaRPr lang="en-US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w/o SCDCT</a:t>
                      </a:r>
                      <a:endParaRPr lang="en-US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w/ SCDCT</a:t>
                      </a:r>
                      <a:endParaRPr lang="en-US" sz="10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>
                    <a:solidFill>
                      <a:schemeClr val="accent1"/>
                    </a:solidFill>
                  </a:tcPr>
                </a:tc>
              </a:tr>
              <a:tr h="294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*Case1</a:t>
                      </a:r>
                      <a:endParaRPr lang="en-US" sz="8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10-Feb-17 01:00:00</a:t>
                      </a:r>
                      <a:endParaRPr lang="en-US" sz="8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130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1150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1900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2650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2.39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2.94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5691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8941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  <a:tr h="294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Case2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31-Mar-14 02:00:00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1800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3250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3.29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5056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11843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  <a:tr h="294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Case3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21-Mar-14 02:00:00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1150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1750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2900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1.85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2.59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4388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8661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  <a:tr h="294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Case4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23-Oct-16 00:00:00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1700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2550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1.85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2.43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4295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7347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  <a:tr h="294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Case5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28-Oct-13 00:00:00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180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1650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2375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1.71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1.98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3972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5853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  <a:tr h="294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Case6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24-Nov-16 15:00:00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1450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2100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1.43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1.53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3224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4363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  <a:tr h="294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Case7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02-Apr-14 10:00:00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1500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1.55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1.68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3475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4762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  <a:tr h="294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Case8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05-Oct-13 18:00:00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1450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1.10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1.17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2745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3666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  <a:tr h="294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Case9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28-May-14 18:00:00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290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1300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1950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1.06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2450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3217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  <a:tr h="294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Case10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03-Sep-13 18:00:00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359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1800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2300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3166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  <a:tr h="294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Case11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07-Aug-13 17:00:00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376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1150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1050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1700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1.00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0.95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2085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2765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7" marR="4747" marT="4747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3143" y="5646057"/>
            <a:ext cx="78957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*Case 1 : </a:t>
            </a:r>
            <a:r>
              <a:rPr lang="en-US" sz="900" dirty="0" smtClean="0"/>
              <a:t>With RCC increased to 3,375 MW, ERCOT’s critical inertia goes up to around 130 GW*s. As a result, current RRS mix is insufficient to arrest system frequency above 59.4 Hz. Therefore, for the case with 130 GW*s inertia, LRs’ response time are shortened to 15 cycles to improve frequency nadir.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26783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RRS Quantity </a:t>
            </a:r>
            <a:r>
              <a:rPr lang="en-US" dirty="0" smtClean="0"/>
              <a:t>Increase (RCC: 2750 MW)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886858" y="5236028"/>
          <a:ext cx="6096000" cy="91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2019 Total RRS</a:t>
                      </a:r>
                      <a:r>
                        <a:rPr lang="en-US" sz="1050" baseline="0" dirty="0" smtClean="0"/>
                        <a:t> </a:t>
                      </a:r>
                    </a:p>
                    <a:p>
                      <a:pPr algn="ctr"/>
                      <a:r>
                        <a:rPr lang="en-US" sz="1050" baseline="0" dirty="0" smtClean="0"/>
                        <a:t>(w/o SCDCT)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2019 Total RRS</a:t>
                      </a:r>
                      <a:r>
                        <a:rPr lang="en-US" sz="1050" baseline="0" dirty="0" smtClean="0"/>
                        <a:t>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aseline="0" dirty="0" smtClean="0"/>
                        <a:t>(w/ SCDCT)</a:t>
                      </a:r>
                      <a:endParaRPr lang="en-US" sz="105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Delta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23,716,368 MWh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28,986,904 MWh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5,270,536 MWh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544" y="981661"/>
            <a:ext cx="5392056" cy="3971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03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883" y="877708"/>
            <a:ext cx="8534400" cy="5064627"/>
          </a:xfrm>
        </p:spPr>
        <p:txBody>
          <a:bodyPr/>
          <a:lstStyle/>
          <a:p>
            <a:r>
              <a:rPr lang="en-US" dirty="0" smtClean="0"/>
              <a:t>RRS Impact</a:t>
            </a:r>
          </a:p>
          <a:p>
            <a:pPr lvl="2"/>
            <a:r>
              <a:rPr lang="en-US" sz="1400" dirty="0" smtClean="0"/>
              <a:t>With the addition of SCT </a:t>
            </a:r>
            <a:r>
              <a:rPr lang="en-US" sz="1400" dirty="0"/>
              <a:t>DC </a:t>
            </a:r>
            <a:r>
              <a:rPr lang="en-US" sz="1400" dirty="0" smtClean="0"/>
              <a:t>Tie and non-restricted import limit of 2,000 MW, per BAL-003</a:t>
            </a:r>
            <a:r>
              <a:rPr lang="en-US" sz="1400" baseline="30000" dirty="0" smtClean="0"/>
              <a:t>1</a:t>
            </a:r>
            <a:r>
              <a:rPr lang="en-US" sz="1400" dirty="0" smtClean="0"/>
              <a:t> Standard, ERCOT’s Resource Contingency Criteria (RCC) would increase from current </a:t>
            </a:r>
            <a:r>
              <a:rPr lang="en-US" sz="1400" dirty="0" smtClean="0"/>
              <a:t>2750 </a:t>
            </a:r>
            <a:r>
              <a:rPr lang="en-US" sz="1400" dirty="0" smtClean="0"/>
              <a:t>MW to 3375 MW. ERCOT studies show additional RRS is needed to protect against larger RCC. Using the 2019 expected system inertia, ERCOT studies show additional </a:t>
            </a:r>
            <a:r>
              <a:rPr lang="en-US" sz="1400" dirty="0"/>
              <a:t>5,270,536 MWh of RRS </a:t>
            </a:r>
            <a:r>
              <a:rPr lang="en-US" sz="1400" dirty="0" smtClean="0"/>
              <a:t>is </a:t>
            </a:r>
            <a:r>
              <a:rPr lang="en-US" sz="1400" dirty="0"/>
              <a:t>required </a:t>
            </a:r>
            <a:r>
              <a:rPr lang="en-US" sz="1400" dirty="0" smtClean="0"/>
              <a:t>for 2019. </a:t>
            </a:r>
            <a:endParaRPr lang="en-US" sz="1400" dirty="0"/>
          </a:p>
          <a:p>
            <a:pPr lvl="2"/>
            <a:r>
              <a:rPr lang="en-US" sz="1400" dirty="0" smtClean="0"/>
              <a:t>Additionally, if SC DC Tie were subject to an import limit that does not exceed current MSSC, then ERCOT RCC would not change and therefore no additional RRS is needed. </a:t>
            </a:r>
          </a:p>
          <a:p>
            <a:endParaRPr lang="en-US" dirty="0" smtClean="0"/>
          </a:p>
          <a:p>
            <a:r>
              <a:rPr lang="en-US" dirty="0" smtClean="0"/>
              <a:t>Frequency </a:t>
            </a:r>
            <a:r>
              <a:rPr lang="en-US" dirty="0" smtClean="0"/>
              <a:t>Overshoot</a:t>
            </a:r>
            <a:endParaRPr lang="en-US" dirty="0"/>
          </a:p>
          <a:p>
            <a:pPr lvl="2"/>
            <a:r>
              <a:rPr lang="en-US" sz="1400" dirty="0" smtClean="0"/>
              <a:t>ERCOT has identified a need for new Ancillary Service that would help prevent frequency overshoot during certain low inertia hours if SCT </a:t>
            </a:r>
            <a:r>
              <a:rPr lang="en-US" sz="1400" dirty="0"/>
              <a:t>DC Tie </a:t>
            </a:r>
            <a:r>
              <a:rPr lang="en-US" sz="1400" dirty="0" smtClean="0"/>
              <a:t>is allowed to export without any export limit restriction. </a:t>
            </a:r>
          </a:p>
          <a:p>
            <a:pPr lvl="2"/>
            <a:r>
              <a:rPr lang="en-US" sz="1400" dirty="0" smtClean="0"/>
              <a:t>If </a:t>
            </a:r>
            <a:r>
              <a:rPr lang="en-US" sz="1400" dirty="0"/>
              <a:t>SCT DC Tie </a:t>
            </a:r>
            <a:r>
              <a:rPr lang="en-US" sz="1400" dirty="0" smtClean="0"/>
              <a:t>export is limited to </a:t>
            </a:r>
            <a:r>
              <a:rPr lang="en-US" sz="1400" dirty="0"/>
              <a:t>1,488 </a:t>
            </a:r>
            <a:r>
              <a:rPr lang="en-US" sz="1400" dirty="0" smtClean="0"/>
              <a:t>MW, no </a:t>
            </a:r>
            <a:r>
              <a:rPr lang="en-US" sz="1400" dirty="0"/>
              <a:t>additional </a:t>
            </a:r>
            <a:r>
              <a:rPr lang="en-US" sz="1400" dirty="0" smtClean="0"/>
              <a:t>Ancillary Service would be needed.</a:t>
            </a:r>
          </a:p>
          <a:p>
            <a:pPr lvl="2"/>
            <a:r>
              <a:rPr lang="en-US" sz="1400" dirty="0"/>
              <a:t>Additionally, if SC DC Tie were </a:t>
            </a:r>
            <a:r>
              <a:rPr lang="en-US" sz="1400" dirty="0" smtClean="0"/>
              <a:t>subject </a:t>
            </a:r>
            <a:r>
              <a:rPr lang="en-US" sz="1400" dirty="0"/>
              <a:t>to an </a:t>
            </a:r>
            <a:r>
              <a:rPr lang="en-US" sz="1400" dirty="0" smtClean="0"/>
              <a:t>export </a:t>
            </a:r>
            <a:r>
              <a:rPr lang="en-US" sz="1400" dirty="0"/>
              <a:t>limit </a:t>
            </a:r>
            <a:r>
              <a:rPr lang="en-US" sz="1400" dirty="0" smtClean="0"/>
              <a:t>during those certain hours, than ERCOT studies do not reflect a need for new Ancillary Services. </a:t>
            </a:r>
            <a:endParaRPr lang="en-US" sz="1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2705" y="5808999"/>
            <a:ext cx="8818756" cy="420816"/>
          </a:xfrm>
          <a:prstGeom prst="rect">
            <a:avLst/>
          </a:prstGeom>
        </p:spPr>
        <p:txBody>
          <a:bodyPr/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0">
              <a:buNone/>
            </a:pPr>
            <a:r>
              <a:rPr lang="en-US" sz="1100" i="1" dirty="0" smtClean="0">
                <a:solidFill>
                  <a:schemeClr val="tx2"/>
                </a:solidFill>
              </a:rPr>
              <a:t>1 -- Please note that NERC BAL-003 Standard is currently under review. These recommendations may need to be revisited if the RCC changes. </a:t>
            </a:r>
            <a:endParaRPr lang="en-US" sz="11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46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NPRR 1034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887684"/>
              </p:ext>
            </p:extLst>
          </p:nvPr>
        </p:nvGraphicFramePr>
        <p:xfrm>
          <a:off x="586430" y="941905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Document" showAsIcon="1" r:id="rId3" imgW="914400" imgH="806400" progId="Word.Document.8">
                  <p:embed/>
                </p:oleObj>
              </mc:Choice>
              <mc:Fallback>
                <p:oleObj name="Document" showAsIcon="1" r:id="rId3" imgW="914400" imgH="8064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6430" y="941905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80282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</a:p>
          <a:p>
            <a:endParaRPr lang="en-US" sz="1200" i="1" dirty="0" smtClean="0"/>
          </a:p>
          <a:p>
            <a:r>
              <a:rPr lang="en-US" sz="1200" i="1" dirty="0" smtClean="0"/>
              <a:t> </a:t>
            </a:r>
            <a:r>
              <a:rPr lang="en-US" sz="1200" i="1" dirty="0"/>
              <a:t>Please provide any feedback, suggestions or comments </a:t>
            </a:r>
            <a:r>
              <a:rPr lang="en-US" sz="1200" i="1" dirty="0" smtClean="0"/>
              <a:t>On this topic to </a:t>
            </a:r>
            <a:r>
              <a:rPr lang="en-US" sz="1200" i="1" dirty="0"/>
              <a:t>Nitika Mago (</a:t>
            </a:r>
            <a:r>
              <a:rPr lang="en-US" sz="1200" i="1" dirty="0">
                <a:hlinkClick r:id="rId2"/>
              </a:rPr>
              <a:t>nmago@ercot.com</a:t>
            </a:r>
            <a:r>
              <a:rPr lang="en-US" sz="1200" i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61343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Directive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42550"/>
            <a:ext cx="8534400" cy="4077483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Upon </a:t>
            </a:r>
            <a:r>
              <a:rPr lang="en-US" sz="1600" dirty="0"/>
              <a:t>the interconnection of Southern Cross Transmission DC Tie, there is a potential of up to a 4100 MW change in the DC tie’s schedule (based on the projected maximum  import/export capability of the tie</a:t>
            </a:r>
            <a:r>
              <a:rPr lang="en-US" sz="1600" dirty="0" smtClean="0"/>
              <a:t>). 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In </a:t>
            </a:r>
            <a:r>
              <a:rPr lang="en-US" sz="1600" dirty="0"/>
              <a:t>order to determine whether ramp rate restrictions should be imposed on the DC tie, </a:t>
            </a:r>
            <a:r>
              <a:rPr lang="en-US" sz="1600" dirty="0" smtClean="0"/>
              <a:t>ERCOT and PDCWG  evaluated; </a:t>
            </a:r>
          </a:p>
          <a:p>
            <a:pPr marL="685800" lvl="1" indent="-342900">
              <a:buFont typeface="+mj-lt"/>
              <a:buAutoNum type="alphaLcParenR"/>
            </a:pPr>
            <a:r>
              <a:rPr lang="en-US" sz="1600" dirty="0" smtClean="0"/>
              <a:t>the </a:t>
            </a:r>
            <a:r>
              <a:rPr lang="en-US" sz="1600" dirty="0"/>
              <a:t>impact to </a:t>
            </a:r>
            <a:r>
              <a:rPr lang="en-US" sz="1600" dirty="0" smtClean="0"/>
              <a:t>ERCOT’s </a:t>
            </a:r>
            <a:r>
              <a:rPr lang="en-US" sz="1600" dirty="0"/>
              <a:t>net load variability due to a DC tie ramp of this magnitude, </a:t>
            </a:r>
            <a:r>
              <a:rPr lang="en-US" sz="1600" dirty="0" smtClean="0"/>
              <a:t>and</a:t>
            </a:r>
          </a:p>
          <a:p>
            <a:pPr marL="685800" lvl="1" indent="-342900">
              <a:buFont typeface="+mj-lt"/>
              <a:buAutoNum type="alphaLcParenR"/>
            </a:pPr>
            <a:r>
              <a:rPr lang="en-US" sz="1600" dirty="0" smtClean="0"/>
              <a:t>the </a:t>
            </a:r>
            <a:r>
              <a:rPr lang="en-US" sz="1600" dirty="0"/>
              <a:t>impact on ERCOT’s ability to recover from frequency events such as Reportable Balancing Contingency Events during the DC Tie </a:t>
            </a:r>
            <a:r>
              <a:rPr lang="en-US" sz="1600" dirty="0" smtClean="0"/>
              <a:t>ramps.  </a:t>
            </a:r>
          </a:p>
          <a:p>
            <a:pPr marL="685800" lvl="1" indent="-342900">
              <a:buFont typeface="+mj-lt"/>
              <a:buAutoNum type="alphaLcParenR"/>
            </a:pPr>
            <a:r>
              <a:rPr lang="en-US" sz="1600" dirty="0" smtClean="0"/>
              <a:t>Existing process for managing DC Tie schedules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853099"/>
            <a:ext cx="8534400" cy="830997"/>
          </a:xfrm>
          <a:prstGeom prst="rect">
            <a:avLst/>
          </a:prstGeom>
          <a:solidFill>
            <a:srgbClr val="CCEFF4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solidFill>
                  <a:srgbClr val="5B6770"/>
                </a:solidFill>
              </a:rPr>
              <a:t>ERCOT shall determine what </a:t>
            </a:r>
            <a:r>
              <a:rPr lang="en-US" sz="1600" b="1" dirty="0">
                <a:solidFill>
                  <a:srgbClr val="5B6770"/>
                </a:solidFill>
              </a:rPr>
              <a:t>ramp rate restrictions</a:t>
            </a:r>
            <a:r>
              <a:rPr lang="en-US" sz="1600" dirty="0">
                <a:solidFill>
                  <a:srgbClr val="5B6770"/>
                </a:solidFill>
              </a:rPr>
              <a:t>, if any, will be necessary to accommodate the interconnection of the Southern Cross DC tie and shall implement those restrictions and shall certify to the Commission when it has completed these actions.</a:t>
            </a:r>
            <a:endParaRPr lang="en-US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254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Recap of Directive #3 Discussions at PDCWG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ERCOT introduced Southern Cross Directive #3 at the </a:t>
            </a:r>
            <a:r>
              <a:rPr lang="en-US" sz="1600" dirty="0" smtClean="0">
                <a:hlinkClick r:id="rId2"/>
              </a:rPr>
              <a:t>April 2019 PDCWG </a:t>
            </a:r>
            <a:r>
              <a:rPr lang="en-US" sz="1600" dirty="0" smtClean="0"/>
              <a:t>meeting.  	</a:t>
            </a:r>
            <a:r>
              <a:rPr lang="en-US" sz="1600" dirty="0" smtClean="0">
                <a:hlinkClick r:id="rId3"/>
              </a:rPr>
              <a:t>Directive_3_Discussion_Points_v3.docx</a:t>
            </a:r>
            <a:r>
              <a:rPr lang="en-US" sz="1600" dirty="0" smtClean="0"/>
              <a:t> </a:t>
            </a:r>
          </a:p>
          <a:p>
            <a:pPr marL="642938" lvl="1" indent="-342900">
              <a:buFont typeface="+mj-lt"/>
              <a:buAutoNum type="alphaLcParenR"/>
            </a:pPr>
            <a:r>
              <a:rPr lang="en-US" sz="1400" dirty="0" smtClean="0"/>
              <a:t>At </a:t>
            </a:r>
            <a:r>
              <a:rPr lang="en-US" sz="1400" dirty="0" smtClean="0"/>
              <a:t>the April 2019 PDCWG meeting, stakeholders requested ERCOT to provide high level overview of how the DC Ties are managed by Control Room today. </a:t>
            </a:r>
          </a:p>
          <a:p>
            <a:pPr marL="642938" lvl="1" indent="-342900">
              <a:buFont typeface="+mj-lt"/>
              <a:buAutoNum type="alphaLcParenR"/>
            </a:pPr>
            <a:r>
              <a:rPr lang="en-US" sz="1400" dirty="0" smtClean="0"/>
              <a:t>Stakeholders also requested additional data related to usage of regulation during the DC tie ramps as well as historical net load ramp data.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At the </a:t>
            </a:r>
            <a:r>
              <a:rPr lang="en-US" sz="1600" dirty="0" smtClean="0">
                <a:hlinkClick r:id="rId4"/>
              </a:rPr>
              <a:t>June 2019 PDCWG </a:t>
            </a:r>
            <a:r>
              <a:rPr lang="en-US" sz="1600" dirty="0"/>
              <a:t>m</a:t>
            </a:r>
            <a:r>
              <a:rPr lang="en-US" sz="1600" dirty="0" smtClean="0"/>
              <a:t>eeting ERCOT presented both the items requested by the stakeholders. </a:t>
            </a:r>
            <a:endParaRPr lang="en-US" sz="1600" dirty="0"/>
          </a:p>
          <a:p>
            <a:pPr marL="684213" lvl="1" indent="0">
              <a:buNone/>
            </a:pPr>
            <a:r>
              <a:rPr lang="en-US" sz="1400" dirty="0" smtClean="0">
                <a:hlinkClick r:id="rId5"/>
              </a:rPr>
              <a:t>ERCOT_DC_Tie_Procedure.pptx</a:t>
            </a:r>
            <a:r>
              <a:rPr lang="en-US" sz="1400" dirty="0" smtClean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The August 2019 PDCWG meeting discussed potential approaches that may be utilized to manage DC Tie Ramps and if any specific restrictions were needed for Southern Cross DC Tie.</a:t>
            </a:r>
          </a:p>
          <a:p>
            <a:pPr marL="600075" lvl="2" indent="0">
              <a:buNone/>
            </a:pPr>
            <a:r>
              <a:rPr lang="en-US" sz="1200" dirty="0" smtClean="0">
                <a:hlinkClick r:id="rId6"/>
              </a:rPr>
              <a:t>SCT_Directive_3_Rec_PDCWG_Aug2019_v2.pptx</a:t>
            </a:r>
            <a:endParaRPr lang="en-US" sz="1200" dirty="0" smtClean="0"/>
          </a:p>
          <a:p>
            <a:pPr marL="942975" lvl="2" indent="-342900">
              <a:buFont typeface="+mj-lt"/>
              <a:buAutoNum type="alphaLcParenR"/>
            </a:pPr>
            <a:r>
              <a:rPr lang="en-US" sz="1400" dirty="0" smtClean="0"/>
              <a:t>Follow up with a draft recommendation based on the group’s discussion.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The </a:t>
            </a:r>
            <a:r>
              <a:rPr lang="en-US" sz="1600" dirty="0" smtClean="0">
                <a:hlinkClick r:id="rId7"/>
              </a:rPr>
              <a:t>October 2019 </a:t>
            </a:r>
            <a:r>
              <a:rPr lang="en-US" sz="1600" dirty="0" smtClean="0"/>
              <a:t>&amp; </a:t>
            </a:r>
            <a:r>
              <a:rPr lang="en-US" sz="1600" dirty="0" smtClean="0">
                <a:hlinkClick r:id="rId8"/>
              </a:rPr>
              <a:t>December 2019</a:t>
            </a:r>
            <a:r>
              <a:rPr lang="en-US" sz="1600" dirty="0" smtClean="0"/>
              <a:t> PDCWG meetings discussed ERCOT’s proposed recommendation of additional protocol language management </a:t>
            </a:r>
            <a:r>
              <a:rPr lang="en-US" sz="1600" dirty="0"/>
              <a:t>of DC Tie Schedules due to ramp </a:t>
            </a:r>
            <a:r>
              <a:rPr lang="en-US" sz="1600" dirty="0" smtClean="0"/>
              <a:t>limitations</a:t>
            </a:r>
            <a:r>
              <a:rPr lang="en-US" sz="16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The </a:t>
            </a:r>
            <a:r>
              <a:rPr lang="en-US" sz="1600" dirty="0" smtClean="0">
                <a:hlinkClick r:id="rId9"/>
              </a:rPr>
              <a:t>January 2020</a:t>
            </a:r>
            <a:r>
              <a:rPr lang="en-US" sz="1600" dirty="0" smtClean="0"/>
              <a:t> PDCWG meeting discussed the proposed Whitepaper language for this directive.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hlinkClick r:id="rId10"/>
              </a:rPr>
              <a:t>NPRR999</a:t>
            </a:r>
            <a:r>
              <a:rPr lang="en-US" sz="1600" dirty="0" smtClean="0"/>
              <a:t> was filed in February 20, 2020.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519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- Directive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NPRR999 makes its way through the Stakeholder process with target of Oct </a:t>
            </a:r>
            <a:r>
              <a:rPr lang="en-US" dirty="0" err="1" smtClean="0"/>
              <a:t>BoD</a:t>
            </a:r>
            <a:r>
              <a:rPr lang="en-US" dirty="0" smtClean="0"/>
              <a:t> meeting for approval, we propose to kick of working on the draft whitepaper for this Directive.</a:t>
            </a:r>
          </a:p>
          <a:p>
            <a:pPr lvl="1"/>
            <a:r>
              <a:rPr lang="en-US" dirty="0" smtClean="0"/>
              <a:t>This draft is posted on </a:t>
            </a:r>
            <a:r>
              <a:rPr lang="en-US" dirty="0" smtClean="0">
                <a:hlinkClick r:id="rId2"/>
              </a:rPr>
              <a:t>September 2020</a:t>
            </a:r>
            <a:r>
              <a:rPr lang="en-US" dirty="0" smtClean="0"/>
              <a:t> PDCWG meeting page.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722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Directive #9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76538"/>
            <a:ext cx="8534400" cy="374349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853099"/>
            <a:ext cx="8534400" cy="1323439"/>
          </a:xfrm>
          <a:prstGeom prst="rect">
            <a:avLst/>
          </a:prstGeom>
          <a:solidFill>
            <a:srgbClr val="CCEFF4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solidFill>
                  <a:srgbClr val="5B6770"/>
                </a:solidFill>
              </a:rPr>
              <a:t>ERCOT shall </a:t>
            </a:r>
            <a:r>
              <a:rPr lang="en-US" sz="1600" b="1" dirty="0">
                <a:solidFill>
                  <a:srgbClr val="5B6770"/>
                </a:solidFill>
              </a:rPr>
              <a:t>(a) evaluate what modifications to existing and additional ancillary services, if any, are necessary for the reliable interconnection of the Southern Cross DC tie, </a:t>
            </a:r>
            <a:r>
              <a:rPr lang="en-US" sz="1600" dirty="0">
                <a:solidFill>
                  <a:srgbClr val="5B6770"/>
                </a:solidFill>
              </a:rPr>
              <a:t>(b) implement any needed modifications to ancillary-services procurement, (c) recommend how the costs of such required ancillary services are to be allocated, and (d) certify to the Commission when it has completed these actions.</a:t>
            </a:r>
          </a:p>
        </p:txBody>
      </p:sp>
    </p:spTree>
    <p:extLst>
      <p:ext uri="{BB962C8B-B14F-4D97-AF65-F5344CB8AC3E}">
        <p14:creationId xmlns:p14="http://schemas.microsoft.com/office/powerpoint/2010/main" val="2868129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MSSC Discussion at OWG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OWG reviewed the MSSC in the context of Southern Cross DC Tie interconnection.</a:t>
            </a:r>
          </a:p>
          <a:p>
            <a:endParaRPr lang="en-US" dirty="0"/>
          </a:p>
          <a:p>
            <a:r>
              <a:rPr lang="en-US" dirty="0" smtClean="0"/>
              <a:t>OWG’s recommendation is posted on the </a:t>
            </a:r>
            <a:r>
              <a:rPr lang="en-US" dirty="0" smtClean="0">
                <a:hlinkClick r:id="rId2"/>
              </a:rPr>
              <a:t>Aug 9, 2018 ROS</a:t>
            </a:r>
            <a:r>
              <a:rPr lang="en-US" dirty="0" smtClean="0"/>
              <a:t>’s </a:t>
            </a:r>
            <a:r>
              <a:rPr lang="en-US" dirty="0"/>
              <a:t>m</a:t>
            </a:r>
            <a:r>
              <a:rPr lang="en-US" dirty="0" smtClean="0"/>
              <a:t>eeting page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In 2019 Non-Spi</a:t>
            </a:r>
            <a:r>
              <a:rPr lang="en-US" dirty="0" smtClean="0"/>
              <a:t>n methodology was updated to remove the MSSC based </a:t>
            </a:r>
            <a:r>
              <a:rPr lang="en-US" dirty="0" smtClean="0"/>
              <a:t>floor and thus now a change in MSSC will not impact the total quantities of Non-Spin to be procured.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806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Recap of Directive </a:t>
            </a:r>
            <a:r>
              <a:rPr lang="en-US" sz="2800" dirty="0" smtClean="0"/>
              <a:t>#9 </a:t>
            </a:r>
            <a:r>
              <a:rPr lang="en-US" sz="2800" dirty="0"/>
              <a:t>Discussions at PDCWG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August 2018</a:t>
            </a:r>
            <a:r>
              <a:rPr lang="en-US" dirty="0" smtClean="0"/>
              <a:t> PDCWG meeting discussed the scope of the study that would be run to analyze the impact of the Southern Cross DC Tie on Ancillary Services.</a:t>
            </a:r>
          </a:p>
          <a:p>
            <a:endParaRPr lang="en-US" dirty="0"/>
          </a:p>
          <a:p>
            <a:r>
              <a:rPr lang="en-US" dirty="0" smtClean="0">
                <a:hlinkClick r:id="rId3"/>
              </a:rPr>
              <a:t>January 2019</a:t>
            </a:r>
            <a:r>
              <a:rPr lang="en-US" dirty="0" smtClean="0"/>
              <a:t> and </a:t>
            </a:r>
            <a:r>
              <a:rPr lang="en-US" dirty="0" smtClean="0">
                <a:hlinkClick r:id="rId4"/>
              </a:rPr>
              <a:t>February 2019</a:t>
            </a:r>
            <a:r>
              <a:rPr lang="en-US" dirty="0" smtClean="0"/>
              <a:t> PDCWG meetings discussed the study results.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>
                <a:hlinkClick r:id="rId5"/>
              </a:rPr>
              <a:t>NPRR1034</a:t>
            </a:r>
            <a:r>
              <a:rPr lang="en-US" dirty="0" smtClean="0"/>
              <a:t> was filled on July 22, 2020.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896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– Directive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Recap of the study and study results from February 2019 PDCWG.</a:t>
            </a:r>
          </a:p>
          <a:p>
            <a:endParaRPr lang="en-US" dirty="0"/>
          </a:p>
          <a:p>
            <a:r>
              <a:rPr lang="en-US" dirty="0" smtClean="0"/>
              <a:t>Review of the NPRR1034 language.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581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Frequency Overshoot Study – Impact of </a:t>
            </a:r>
            <a:r>
              <a:rPr lang="en-US" sz="1800" dirty="0" err="1"/>
              <a:t>SCT</a:t>
            </a:r>
            <a:r>
              <a:rPr lang="en-US" sz="1800" dirty="0"/>
              <a:t> DC Tie trips when exporting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Sudden instantaneous trip of </a:t>
            </a:r>
            <a:r>
              <a:rPr lang="en-US" sz="1600" dirty="0" err="1"/>
              <a:t>SCT</a:t>
            </a:r>
            <a:r>
              <a:rPr lang="en-US" sz="1600" dirty="0"/>
              <a:t> DC Tie when exporting power could cause ERCOT grid frequency to overshoot. If the resulting frequency overshoot is too high, the high overshoot values could trigger other </a:t>
            </a:r>
            <a:r>
              <a:rPr lang="en-US" sz="1600" dirty="0" smtClean="0"/>
              <a:t>Generation Resources to </a:t>
            </a:r>
            <a:r>
              <a:rPr lang="en-US" sz="1600" dirty="0"/>
              <a:t>trip on over-frequency </a:t>
            </a:r>
            <a:r>
              <a:rPr lang="en-US" sz="1600" dirty="0" smtClean="0"/>
              <a:t>protection.</a:t>
            </a:r>
          </a:p>
          <a:p>
            <a:endParaRPr lang="en-US" sz="1600" dirty="0" smtClean="0"/>
          </a:p>
          <a:p>
            <a:r>
              <a:rPr lang="en-US" sz="1600" dirty="0" smtClean="0"/>
              <a:t>Assumptions </a:t>
            </a:r>
            <a:r>
              <a:rPr lang="en-US" sz="1600" dirty="0" smtClean="0"/>
              <a:t>and Methodology </a:t>
            </a:r>
          </a:p>
          <a:p>
            <a:pPr lvl="1"/>
            <a:r>
              <a:rPr lang="en-US" sz="1400" dirty="0"/>
              <a:t>A</a:t>
            </a:r>
            <a:r>
              <a:rPr lang="en-US" sz="1400" dirty="0" smtClean="0"/>
              <a:t>ll </a:t>
            </a:r>
            <a:r>
              <a:rPr lang="en-US" sz="1400" dirty="0"/>
              <a:t>governors of on-line synchronous </a:t>
            </a:r>
            <a:r>
              <a:rPr lang="en-US" sz="1400" dirty="0" smtClean="0"/>
              <a:t>Generation Resources </a:t>
            </a:r>
            <a:r>
              <a:rPr lang="en-US" sz="1400" dirty="0"/>
              <a:t>will be enabled to provide frequency </a:t>
            </a:r>
            <a:r>
              <a:rPr lang="en-US" sz="1400" dirty="0" smtClean="0"/>
              <a:t>response</a:t>
            </a:r>
          </a:p>
          <a:p>
            <a:pPr lvl="1"/>
            <a:r>
              <a:rPr lang="en-US" sz="1400" dirty="0" smtClean="0"/>
              <a:t>All </a:t>
            </a:r>
            <a:r>
              <a:rPr lang="en-US" sz="1400" dirty="0"/>
              <a:t>on-line wind farms with </a:t>
            </a:r>
            <a:r>
              <a:rPr lang="en-US" sz="1400" dirty="0" err="1"/>
              <a:t>PFR</a:t>
            </a:r>
            <a:r>
              <a:rPr lang="en-US" sz="1400" dirty="0"/>
              <a:t> capability will be modeled to provide downward response to over frequency</a:t>
            </a:r>
            <a:endParaRPr lang="en-US" sz="1400" dirty="0" smtClean="0"/>
          </a:p>
          <a:p>
            <a:pPr lvl="1"/>
            <a:r>
              <a:rPr lang="en-US" sz="1400" dirty="0" smtClean="0"/>
              <a:t>Trip </a:t>
            </a:r>
            <a:r>
              <a:rPr lang="en-US" sz="1400" dirty="0" err="1"/>
              <a:t>SCT</a:t>
            </a:r>
            <a:r>
              <a:rPr lang="en-US" sz="1400" dirty="0"/>
              <a:t> DC Tie while exporting 2,100 MW. </a:t>
            </a:r>
          </a:p>
          <a:p>
            <a:pPr lvl="1"/>
            <a:r>
              <a:rPr lang="en-US" sz="1400" dirty="0"/>
              <a:t>The sensitivity study with load damping factor assumed to be 0% and 2% will be conducted for each case.</a:t>
            </a:r>
          </a:p>
          <a:p>
            <a:pPr lvl="1"/>
            <a:r>
              <a:rPr lang="en-US" sz="1400" dirty="0"/>
              <a:t>Record frequency trend and identify any frequency overshoot that exceeds 60.6 Hz.</a:t>
            </a:r>
          </a:p>
          <a:p>
            <a:pPr lvl="1"/>
            <a:r>
              <a:rPr lang="en-US" sz="1400" dirty="0"/>
              <a:t>In the cases where frequency overshoot exceeds 60.6 Hz, additional sensitivity studies will be conducted to identify an export limit on the </a:t>
            </a:r>
            <a:r>
              <a:rPr lang="en-US" sz="1400" dirty="0" err="1"/>
              <a:t>SCT</a:t>
            </a:r>
            <a:r>
              <a:rPr lang="en-US" sz="1400" dirty="0"/>
              <a:t> DC Tie such that frequency overshoot will not exceed 60.6 Hz.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693149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26961</TotalTime>
  <Words>1333</Words>
  <Application>Microsoft Office PowerPoint</Application>
  <PresentationFormat>On-screen Show (4:3)</PresentationFormat>
  <Paragraphs>301</Paragraphs>
  <Slides>18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Courier New</vt:lpstr>
      <vt:lpstr>Times New Roman</vt:lpstr>
      <vt:lpstr>Wingdings</vt:lpstr>
      <vt:lpstr>1_Office Theme</vt:lpstr>
      <vt:lpstr>2_Custom Design</vt:lpstr>
      <vt:lpstr>3_Custom Design</vt:lpstr>
      <vt:lpstr>Microsoft Word 97 - 2003 Document</vt:lpstr>
      <vt:lpstr>PowerPoint Presentation</vt:lpstr>
      <vt:lpstr>Directive #3</vt:lpstr>
      <vt:lpstr>Recap of Directive #3 Discussions at PDCWG</vt:lpstr>
      <vt:lpstr>Today - Directive 3</vt:lpstr>
      <vt:lpstr>Directive #9</vt:lpstr>
      <vt:lpstr>MSSC Discussion at OWG</vt:lpstr>
      <vt:lpstr>Recap of Directive #9 Discussions at PDCWG</vt:lpstr>
      <vt:lpstr>Today – Directive 9</vt:lpstr>
      <vt:lpstr>Frequency Overshoot Study – Impact of SCT DC Tie trips when exporting </vt:lpstr>
      <vt:lpstr>Scenarios Used for Frequency Overshoot Study</vt:lpstr>
      <vt:lpstr>Frequency Response when Tripping SC DC Tie Export at 2,100 MW</vt:lpstr>
      <vt:lpstr>Limit Imposed on SC DC Tie Export</vt:lpstr>
      <vt:lpstr>Responsive Reserve Service (RRS)  </vt:lpstr>
      <vt:lpstr>Scenario 2: RRS Case Study</vt:lpstr>
      <vt:lpstr>RRS Quantity Increase (RCC: 2750 MW)</vt:lpstr>
      <vt:lpstr>Study Recommendations</vt:lpstr>
      <vt:lpstr>NPRR 1034 Review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Matevosjana, Julia</dc:creator>
  <cp:lastModifiedBy>Mago, Nitika</cp:lastModifiedBy>
  <cp:revision>646</cp:revision>
  <dcterms:created xsi:type="dcterms:W3CDTF">2016-04-16T13:25:21Z</dcterms:created>
  <dcterms:modified xsi:type="dcterms:W3CDTF">2020-09-05T18:32:58Z</dcterms:modified>
</cp:coreProperties>
</file>