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12" autoAdjust="0"/>
  </p:normalViewPr>
  <p:slideViewPr>
    <p:cSldViewPr showGuides="1">
      <p:cViewPr varScale="1">
        <p:scale>
          <a:sx n="98" d="100"/>
          <a:sy n="98" d="100"/>
        </p:scale>
        <p:origin x="2010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40,757,122</a:t>
            </a:r>
            <a:r>
              <a:rPr lang="en-US" baseline="0" dirty="0" smtClean="0"/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6,441,373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15.80%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1,002,605 </a:t>
            </a:r>
            <a:r>
              <a:rPr lang="en-US" dirty="0" smtClean="0"/>
              <a:t>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2.46%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</a:t>
            </a:r>
            <a:r>
              <a:rPr lang="en-US" baseline="0" dirty="0" smtClean="0"/>
              <a:t>253,877 </a:t>
            </a:r>
            <a:r>
              <a:rPr lang="en-US" baseline="0" dirty="0" smtClean="0"/>
              <a:t>MW*s on </a:t>
            </a:r>
            <a:r>
              <a:rPr lang="en-US" baseline="0" dirty="0" smtClean="0"/>
              <a:t>8/8/2020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283,054</a:t>
            </a:r>
            <a:endParaRPr lang="en-US" sz="1600" b="1" baseline="0" dirty="0" smtClean="0"/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316,104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Aug 16th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253,877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Aug 8th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</a:t>
            </a:r>
            <a:r>
              <a:rPr lang="en-US" baseline="0" dirty="0" smtClean="0"/>
              <a:t>Performance</a:t>
            </a:r>
            <a:r>
              <a:rPr lang="en-US" baseline="0" dirty="0" smtClean="0"/>
              <a:t>: -843.17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b="1" baseline="0" dirty="0" smtClean="0">
                <a:solidFill>
                  <a:srgbClr val="FF0000"/>
                </a:solidFill>
              </a:rPr>
              <a:t>  </a:t>
            </a:r>
            <a:r>
              <a:rPr lang="en-US" b="1" baseline="0" dirty="0" smtClean="0">
                <a:solidFill>
                  <a:schemeClr val="tx1"/>
                </a:solidFill>
              </a:rPr>
              <a:t>86</a:t>
            </a:r>
            <a:r>
              <a:rPr lang="en-US" b="1" dirty="0" smtClean="0"/>
              <a:t>.14% </a:t>
            </a:r>
            <a:r>
              <a:rPr lang="en-US" b="1" dirty="0" smtClean="0"/>
              <a:t>@ </a:t>
            </a:r>
            <a:r>
              <a:rPr lang="en-US" b="1" dirty="0" smtClean="0"/>
              <a:t>8/5/2020 17:00</a:t>
            </a:r>
            <a:endParaRPr lang="en-US" b="1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</a:t>
            </a:r>
            <a:r>
              <a:rPr lang="en-US" baseline="0" dirty="0" smtClean="0"/>
              <a:t>-1377 </a:t>
            </a:r>
            <a:r>
              <a:rPr lang="en-US" baseline="0" dirty="0" smtClean="0"/>
              <a:t>@ </a:t>
            </a:r>
            <a:r>
              <a:rPr lang="en-US" baseline="0" dirty="0" smtClean="0"/>
              <a:t>17:22 </a:t>
            </a:r>
            <a:r>
              <a:rPr lang="en-US" baseline="0" dirty="0" smtClean="0"/>
              <a:t>mostly due </a:t>
            </a:r>
            <a:r>
              <a:rPr lang="en-US" baseline="0" dirty="0" smtClean="0"/>
              <a:t>to solar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from </a:t>
            </a:r>
            <a:r>
              <a:rPr lang="en-US" baseline="0" dirty="0" smtClean="0"/>
              <a:t>2236 </a:t>
            </a:r>
            <a:r>
              <a:rPr lang="en-US" baseline="0" dirty="0" smtClean="0"/>
              <a:t>to </a:t>
            </a:r>
            <a:r>
              <a:rPr lang="en-US" baseline="0" dirty="0" smtClean="0"/>
              <a:t>2440 </a:t>
            </a:r>
            <a:r>
              <a:rPr lang="en-US" baseline="0" dirty="0" smtClean="0"/>
              <a:t>MW </a:t>
            </a:r>
            <a:r>
              <a:rPr lang="en-US" baseline="0" dirty="0" smtClean="0"/>
              <a:t>within 10 minutes.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</a:t>
            </a:r>
            <a:r>
              <a:rPr lang="en-US" baseline="0" dirty="0" smtClean="0"/>
              <a:t>for approximately half of the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SCED Offset </a:t>
            </a:r>
            <a:r>
              <a:rPr lang="en-US" baseline="0" dirty="0" smtClean="0"/>
              <a:t>: Enabled by operator to offset over 700MW of ACE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="1" baseline="0" dirty="0" smtClean="0"/>
              <a:t>85.33</a:t>
            </a:r>
            <a:r>
              <a:rPr lang="en-US" b="1" dirty="0" smtClean="0"/>
              <a:t>% </a:t>
            </a:r>
            <a:r>
              <a:rPr lang="en-US" b="1" dirty="0" smtClean="0"/>
              <a:t>@ </a:t>
            </a:r>
            <a:r>
              <a:rPr lang="en-US" b="1" dirty="0" smtClean="0"/>
              <a:t>8/28/2020 18:00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            </a:t>
            </a:r>
            <a:r>
              <a:rPr lang="en-US" b="1" dirty="0" smtClean="0"/>
              <a:t>Frequency</a:t>
            </a:r>
            <a:r>
              <a:rPr lang="en-US" b="1" baseline="0" dirty="0" smtClean="0"/>
              <a:t> Event</a:t>
            </a:r>
            <a:r>
              <a:rPr lang="en-US" baseline="0" dirty="0" smtClean="0"/>
              <a:t>: @ 18:39, loss of about 186 MWs lost, and nadir of 59.928Hz</a:t>
            </a:r>
            <a:endParaRPr lang="en-US" b="1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</a:t>
            </a:r>
            <a:r>
              <a:rPr lang="en-US" baseline="0" dirty="0" smtClean="0"/>
              <a:t>1421 </a:t>
            </a:r>
            <a:r>
              <a:rPr lang="en-US" baseline="0" dirty="0" smtClean="0"/>
              <a:t>@ </a:t>
            </a:r>
            <a:r>
              <a:rPr lang="en-US" baseline="0" dirty="0" smtClean="0"/>
              <a:t>18:45 </a:t>
            </a:r>
            <a:r>
              <a:rPr lang="en-US" baseline="0" dirty="0" smtClean="0"/>
              <a:t>mostly due to </a:t>
            </a:r>
            <a:r>
              <a:rPr lang="en-US" baseline="0" dirty="0" smtClean="0"/>
              <a:t>thermal units shutting down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from </a:t>
            </a:r>
            <a:r>
              <a:rPr lang="en-US" baseline="0" dirty="0" smtClean="0"/>
              <a:t>2805to 1834 </a:t>
            </a:r>
            <a:r>
              <a:rPr lang="en-US" baseline="0" dirty="0" smtClean="0"/>
              <a:t>MW between </a:t>
            </a:r>
            <a:r>
              <a:rPr lang="en-US" baseline="0" dirty="0" smtClean="0"/>
              <a:t>18:30and 19:00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from </a:t>
            </a:r>
            <a:r>
              <a:rPr lang="en-US" baseline="0" dirty="0" smtClean="0"/>
              <a:t>18:27-18:37 </a:t>
            </a:r>
            <a:r>
              <a:rPr lang="en-US" baseline="0" dirty="0" smtClean="0"/>
              <a:t>and </a:t>
            </a:r>
            <a:r>
              <a:rPr lang="en-US" baseline="0" dirty="0" smtClean="0"/>
              <a:t>18:53-18:56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3.  </a:t>
            </a:r>
            <a:r>
              <a:rPr lang="en-US" b="1" dirty="0" smtClean="0"/>
              <a:t>98.61% </a:t>
            </a:r>
            <a:r>
              <a:rPr lang="en-US" b="1" dirty="0" smtClean="0"/>
              <a:t>@ </a:t>
            </a:r>
            <a:r>
              <a:rPr lang="en-US" b="1" dirty="0" smtClean="0"/>
              <a:t>8/30/2020 17:00</a:t>
            </a:r>
            <a:endParaRPr lang="en-US" b="1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</a:t>
            </a:r>
            <a:r>
              <a:rPr lang="en-US" baseline="0" dirty="0" smtClean="0"/>
              <a:t>-948 </a:t>
            </a:r>
            <a:r>
              <a:rPr lang="en-US" baseline="0" dirty="0" smtClean="0"/>
              <a:t>@ </a:t>
            </a:r>
            <a:r>
              <a:rPr lang="en-US" baseline="0" dirty="0" smtClean="0"/>
              <a:t>17:23 </a:t>
            </a:r>
            <a:r>
              <a:rPr lang="en-US" baseline="0" dirty="0" smtClean="0"/>
              <a:t>mostly due to </a:t>
            </a:r>
            <a:r>
              <a:rPr lang="en-US" baseline="0" dirty="0" smtClean="0"/>
              <a:t>solar ramps  and thermal units shutting down 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from </a:t>
            </a:r>
            <a:r>
              <a:rPr lang="en-US" baseline="0" dirty="0" smtClean="0"/>
              <a:t>3247 MW to 2736 </a:t>
            </a:r>
            <a:r>
              <a:rPr lang="en-US" baseline="0" dirty="0" smtClean="0"/>
              <a:t>MW between </a:t>
            </a:r>
            <a:r>
              <a:rPr lang="en-US" baseline="0" dirty="0" smtClean="0"/>
              <a:t>17:00 </a:t>
            </a:r>
            <a:r>
              <a:rPr lang="en-US" baseline="0" dirty="0" smtClean="0"/>
              <a:t>and </a:t>
            </a:r>
            <a:r>
              <a:rPr lang="en-US" baseline="0" dirty="0" smtClean="0"/>
              <a:t>17:30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</a:t>
            </a:r>
            <a:r>
              <a:rPr lang="en-US" baseline="0" dirty="0" smtClean="0"/>
              <a:t>for most of the hour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 </a:t>
            </a:r>
            <a:r>
              <a:rPr lang="en-US" b="1" baseline="0" dirty="0" smtClean="0"/>
              <a:t>5.78% </a:t>
            </a:r>
            <a:r>
              <a:rPr lang="en-US" b="1" baseline="0" dirty="0" smtClean="0"/>
              <a:t>@ </a:t>
            </a:r>
            <a:r>
              <a:rPr lang="en-US" b="1" baseline="0" dirty="0" smtClean="0"/>
              <a:t>8</a:t>
            </a:r>
            <a:r>
              <a:rPr lang="en-US" b="1" dirty="0" smtClean="0"/>
              <a:t>/31/2020 21:00</a:t>
            </a:r>
            <a:endParaRPr lang="en-US" b="1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</a:t>
            </a:r>
            <a:r>
              <a:rPr lang="en-US" baseline="0" dirty="0" smtClean="0"/>
              <a:t>1816 </a:t>
            </a:r>
            <a:r>
              <a:rPr lang="en-US" baseline="0" dirty="0" smtClean="0"/>
              <a:t>@ </a:t>
            </a:r>
            <a:r>
              <a:rPr lang="en-US" baseline="0" dirty="0" smtClean="0"/>
              <a:t>21:17 </a:t>
            </a:r>
            <a:r>
              <a:rPr lang="en-US" baseline="0" dirty="0" smtClean="0"/>
              <a:t>mostly due to wind </a:t>
            </a:r>
            <a:r>
              <a:rPr lang="en-US" baseline="0" dirty="0" smtClean="0"/>
              <a:t>and thermal units. Negative exp. Gen. dev throughout the hour. 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</a:t>
            </a:r>
            <a:r>
              <a:rPr lang="en-US" baseline="0" dirty="0" smtClean="0"/>
              <a:t>There are 5 SCED intervals with wind forecast over-forecast error greater than 100 MW/5min (</a:t>
            </a:r>
            <a:r>
              <a:rPr lang="en-US" baseline="0" dirty="0" smtClean="0"/>
              <a:t>PWRR capped out to </a:t>
            </a:r>
            <a:r>
              <a:rPr lang="en-US" baseline="0" dirty="0" smtClean="0"/>
              <a:t>30MW/min</a:t>
            </a:r>
            <a:r>
              <a:rPr lang="en-US" baseline="0" dirty="0" smtClean="0"/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</a:t>
            </a:r>
            <a:r>
              <a:rPr lang="en-US" baseline="0" dirty="0" smtClean="0"/>
              <a:t>for half of the </a:t>
            </a:r>
            <a:r>
              <a:rPr lang="en-US" baseline="0" dirty="0" smtClean="0"/>
              <a:t>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on </a:t>
            </a:r>
            <a:r>
              <a:rPr lang="en-US" dirty="0" smtClean="0"/>
              <a:t>8/2/2020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August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September 9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92804"/>
            <a:ext cx="7403666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8261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26" y="1048261"/>
            <a:ext cx="7279948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26" y="838200"/>
            <a:ext cx="7279948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August</a:t>
            </a:r>
            <a:r>
              <a:rPr lang="en-US" dirty="0" smtClean="0"/>
              <a:t>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170.49%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175.57%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1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4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smtClean="0">
                <a:solidFill>
                  <a:schemeClr val="accent2"/>
                </a:solidFill>
              </a:rPr>
              <a:t>16.14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22.6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40,757,122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6,441,373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15.80%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1,002,605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2.46%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283, 054 </a:t>
            </a:r>
            <a:r>
              <a:rPr lang="en-US" sz="1600" b="1" dirty="0" smtClean="0">
                <a:solidFill>
                  <a:schemeClr val="accent2"/>
                </a:solidFill>
              </a:rPr>
              <a:t>MW*s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316</a:t>
            </a:r>
            <a:r>
              <a:rPr lang="en-US" sz="1600" b="1" dirty="0" smtClean="0">
                <a:solidFill>
                  <a:schemeClr val="accent2"/>
                </a:solidFill>
              </a:rPr>
              <a:t>,104 </a:t>
            </a:r>
            <a:r>
              <a:rPr lang="en-US" sz="1600" b="1" dirty="0" smtClean="0">
                <a:solidFill>
                  <a:schemeClr val="accent2"/>
                </a:solidFill>
              </a:rPr>
              <a:t>MW*s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Aug</a:t>
            </a:r>
            <a:r>
              <a:rPr lang="en-US" sz="1600" b="1" dirty="0" smtClean="0">
                <a:solidFill>
                  <a:schemeClr val="accent2"/>
                </a:solidFill>
              </a:rPr>
              <a:t> 16th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253,877 </a:t>
            </a:r>
            <a:r>
              <a:rPr lang="en-US" sz="1600" b="1" dirty="0" smtClean="0">
                <a:solidFill>
                  <a:schemeClr val="accent2"/>
                </a:solidFill>
              </a:rPr>
              <a:t>MW*s on </a:t>
            </a:r>
            <a:r>
              <a:rPr lang="en-US" sz="1600" b="1" dirty="0" smtClean="0">
                <a:solidFill>
                  <a:schemeClr val="accent2"/>
                </a:solidFill>
              </a:rPr>
              <a:t>Aug</a:t>
            </a:r>
            <a:r>
              <a:rPr lang="en-US" sz="1600" b="1" dirty="0" smtClean="0">
                <a:solidFill>
                  <a:schemeClr val="accent2"/>
                </a:solidFill>
              </a:rPr>
              <a:t> 8th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765243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794426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8382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58661"/>
            <a:ext cx="7467600" cy="4975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3180" y="5661497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Aug-20 CPS1 (%): 170.49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1 BAAL exceedance in Aug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066800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Aug</a:t>
            </a:r>
            <a:r>
              <a:rPr lang="en-US" dirty="0" smtClean="0"/>
              <a:t>-20 </a:t>
            </a:r>
            <a:r>
              <a:rPr lang="en-US" dirty="0"/>
              <a:t>CPS1 (%): </a:t>
            </a:r>
            <a:r>
              <a:rPr lang="en-US" dirty="0" smtClean="0"/>
              <a:t>170.49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77" y="914400"/>
            <a:ext cx="7274846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9906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175.57%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67" y="838200"/>
            <a:ext cx="7403666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55957</TotalTime>
  <Words>671</Words>
  <Application>Microsoft Office PowerPoint</Application>
  <PresentationFormat>On-screen Show (4:3)</PresentationFormat>
  <Paragraphs>160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August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835</cp:revision>
  <cp:lastPrinted>2016-01-21T20:53:15Z</cp:lastPrinted>
  <dcterms:created xsi:type="dcterms:W3CDTF">2016-01-21T15:20:31Z</dcterms:created>
  <dcterms:modified xsi:type="dcterms:W3CDTF">2020-09-08T05:48:08Z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