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2" r:id="rId6"/>
  </p:sldMasterIdLst>
  <p:notesMasterIdLst>
    <p:notesMasterId r:id="rId23"/>
  </p:notesMasterIdLst>
  <p:handoutMasterIdLst>
    <p:handoutMasterId r:id="rId24"/>
  </p:handoutMasterIdLst>
  <p:sldIdLst>
    <p:sldId id="260" r:id="rId7"/>
    <p:sldId id="301" r:id="rId8"/>
    <p:sldId id="328" r:id="rId9"/>
    <p:sldId id="336" r:id="rId10"/>
    <p:sldId id="337" r:id="rId11"/>
    <p:sldId id="324" r:id="rId12"/>
    <p:sldId id="312" r:id="rId13"/>
    <p:sldId id="315" r:id="rId14"/>
    <p:sldId id="313" r:id="rId15"/>
    <p:sldId id="323" r:id="rId16"/>
    <p:sldId id="330" r:id="rId17"/>
    <p:sldId id="331" r:id="rId18"/>
    <p:sldId id="332" r:id="rId19"/>
    <p:sldId id="333" r:id="rId20"/>
    <p:sldId id="334" r:id="rId21"/>
    <p:sldId id="295"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711" autoAdjust="0"/>
  </p:normalViewPr>
  <p:slideViewPr>
    <p:cSldViewPr showGuides="1">
      <p:cViewPr varScale="1">
        <p:scale>
          <a:sx n="70" d="100"/>
          <a:sy n="70" d="100"/>
        </p:scale>
        <p:origin x="1386" y="72"/>
      </p:cViewPr>
      <p:guideLst>
        <p:guide orient="horz" pos="2160"/>
        <p:guide pos="2880"/>
      </p:guideLst>
    </p:cSldViewPr>
  </p:slideViewPr>
  <p:outlineViewPr>
    <p:cViewPr>
      <p:scale>
        <a:sx n="33" d="100"/>
        <a:sy n="33" d="100"/>
      </p:scale>
      <p:origin x="0" y="-3492"/>
    </p:cViewPr>
  </p:outlin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9/8/2020</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9/8/2020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chemeClr val="bg1"/>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7" name="Slide Number Placeholder 5"/>
          <p:cNvSpPr>
            <a:spLocks noGrp="1"/>
          </p:cNvSpPr>
          <p:nvPr>
            <p:ph type="sldNum" sz="quarter" idx="4"/>
          </p:nvPr>
        </p:nvSpPr>
        <p:spPr>
          <a:xfrm>
            <a:off x="8229600" y="6569075"/>
            <a:ext cx="457200" cy="212725"/>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8" name="Straight Connector 7"/>
          <p:cNvCxnSpPr/>
          <p:nvPr userDrawn="1"/>
        </p:nvCxnSpPr>
        <p:spPr>
          <a:xfrm>
            <a:off x="1428750" y="2625326"/>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1428750" y="4232673"/>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0" name="Content Placeholder 2"/>
          <p:cNvSpPr>
            <a:spLocks noGrp="1"/>
          </p:cNvSpPr>
          <p:nvPr>
            <p:ph idx="16"/>
          </p:nvPr>
        </p:nvSpPr>
        <p:spPr>
          <a:xfrm>
            <a:off x="1428750" y="2895600"/>
            <a:ext cx="6286500" cy="990600"/>
          </a:xfrm>
          <a:prstGeom prst="rect">
            <a:avLst/>
          </a:prstGeom>
        </p:spPr>
        <p:txBody>
          <a:bodyPr/>
          <a:lstStyle>
            <a:lvl1pPr marL="0" indent="0" algn="ctr">
              <a:buNone/>
              <a:defRPr sz="3200" b="1" cap="small"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p:txBody>
      </p:sp>
    </p:spTree>
    <p:extLst>
      <p:ext uri="{BB962C8B-B14F-4D97-AF65-F5344CB8AC3E}">
        <p14:creationId xmlns:p14="http://schemas.microsoft.com/office/powerpoint/2010/main" val="129622043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855406"/>
            <a:ext cx="853440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lvl1pPr algn="ctr">
              <a:defRPr sz="900">
                <a:solidFill>
                  <a:schemeClr val="bg1"/>
                </a:solidFill>
              </a:defRPr>
            </a:lvl1pPr>
          </a:lstStyle>
          <a:p>
            <a:fld id="{1D93BD3E-1E9A-4970-A6F7-E7AC52762E0C}"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48476141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solidFill>
                  <a:schemeClr val="bg1"/>
                </a:solidFill>
              </a:defRPr>
            </a:lvl1pPr>
          </a:lstStyle>
          <a:p>
            <a:fld id="{CDB75BAC-74D7-43DA-9DE7-3912ED22B407}" type="slidenum">
              <a:rPr lang="en-US" smtClean="0">
                <a:solidFill>
                  <a:srgbClr val="FFFFFF"/>
                </a:solidFill>
              </a:rPr>
              <a:pPr/>
              <a:t>‹#›</a:t>
            </a:fld>
            <a:endParaRPr lang="en-US" dirty="0">
              <a:solidFill>
                <a:srgbClr val="FFFFFF"/>
              </a:solidFill>
            </a:endParaRP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p:cNvSpPr>
            <a:spLocks noGrp="1"/>
          </p:cNvSpPr>
          <p:nvPr>
            <p:ph idx="13"/>
          </p:nvPr>
        </p:nvSpPr>
        <p:spPr>
          <a:xfrm>
            <a:off x="4636008" y="86334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2"/>
          <p:cNvSpPr>
            <a:spLocks noGrp="1"/>
          </p:cNvSpPr>
          <p:nvPr>
            <p:ph idx="1"/>
          </p:nvPr>
        </p:nvSpPr>
        <p:spPr>
          <a:xfrm>
            <a:off x="304800" y="85540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
        <p:nvSpPr>
          <p:cNvPr id="13" name="Footer Placeholder 4"/>
          <p:cNvSpPr>
            <a:spLocks noGrp="1"/>
          </p:cNvSpPr>
          <p:nvPr>
            <p:ph type="ftr" sz="quarter" idx="11"/>
          </p:nvPr>
        </p:nvSpPr>
        <p:spPr>
          <a:xfrm>
            <a:off x="2743200" y="6553200"/>
            <a:ext cx="4038600" cy="228600"/>
          </a:xfrm>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spTree>
    <p:extLst>
      <p:ext uri="{BB962C8B-B14F-4D97-AF65-F5344CB8AC3E}">
        <p14:creationId xmlns:p14="http://schemas.microsoft.com/office/powerpoint/2010/main" val="5454751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lvl1pPr>
              <a:defRPr>
                <a:solidFill>
                  <a:schemeClr val="bg1"/>
                </a:solidFill>
              </a:defRPr>
            </a:lvl1pPr>
          </a:lstStyle>
          <a:p>
            <a:fld id="{0E7085C4-D6A8-46D9-A1BA-F87C2DEFFCDB}" type="slidenum">
              <a:rPr lang="en-US" smtClean="0">
                <a:solidFill>
                  <a:srgbClr val="FFFFFF"/>
                </a:solidFill>
              </a:rPr>
              <a:pPr/>
              <a:t>‹#›</a:t>
            </a:fld>
            <a:endParaRPr lang="en-US" dirty="0">
              <a:solidFill>
                <a:srgbClr val="FFFFFF"/>
              </a:solidFill>
            </a:endParaRPr>
          </a:p>
        </p:txBody>
      </p:sp>
      <p:sp>
        <p:nvSpPr>
          <p:cNvPr id="10" name="Rectangle 9"/>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11" name="Straight Connector 10"/>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3"/>
          </p:nvPr>
        </p:nvSpPr>
        <p:spPr>
          <a:xfrm>
            <a:off x="4636008" y="1695200"/>
            <a:ext cx="4206240" cy="423277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Content Placeholder 2"/>
          <p:cNvSpPr>
            <a:spLocks noGrp="1"/>
          </p:cNvSpPr>
          <p:nvPr>
            <p:ph idx="14"/>
          </p:nvPr>
        </p:nvSpPr>
        <p:spPr>
          <a:xfrm>
            <a:off x="304800" y="1695200"/>
            <a:ext cx="4206240" cy="422483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Content Placeholder 2"/>
          <p:cNvSpPr>
            <a:spLocks noGrp="1"/>
          </p:cNvSpPr>
          <p:nvPr>
            <p:ph idx="15"/>
          </p:nvPr>
        </p:nvSpPr>
        <p:spPr>
          <a:xfrm>
            <a:off x="4636008" y="863347"/>
            <a:ext cx="4206240" cy="730506"/>
          </a:xfrm>
          <a:prstGeom prst="rect">
            <a:avLst/>
          </a:prstGeom>
        </p:spPr>
        <p:txBody>
          <a:bodyPr/>
          <a:lstStyle>
            <a:lvl1pPr marL="0" marR="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marL="0" marR="0" lvl="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smtClean="0"/>
              <a:t>Click to edit Master text styles</a:t>
            </a:r>
          </a:p>
        </p:txBody>
      </p:sp>
      <p:sp>
        <p:nvSpPr>
          <p:cNvPr id="16" name="Content Placeholder 2"/>
          <p:cNvSpPr>
            <a:spLocks noGrp="1"/>
          </p:cNvSpPr>
          <p:nvPr>
            <p:ph idx="16"/>
          </p:nvPr>
        </p:nvSpPr>
        <p:spPr>
          <a:xfrm>
            <a:off x="304800" y="855407"/>
            <a:ext cx="4206240" cy="730506"/>
          </a:xfrm>
          <a:prstGeom prst="rect">
            <a:avLst/>
          </a:prstGeom>
        </p:spPr>
        <p:txBody>
          <a:bodyPr/>
          <a:lstStyle>
            <a:lvl1pPr marL="0" indent="0">
              <a:buNone/>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p:txBody>
      </p:sp>
      <p:sp>
        <p:nvSpPr>
          <p:cNvPr id="17" name="Footer Placeholder 4"/>
          <p:cNvSpPr>
            <a:spLocks noGrp="1"/>
          </p:cNvSpPr>
          <p:nvPr>
            <p:ph type="ftr" sz="quarter" idx="11"/>
          </p:nvPr>
        </p:nvSpPr>
        <p:spPr>
          <a:xfrm>
            <a:off x="2743200" y="6553200"/>
            <a:ext cx="4038600" cy="228600"/>
          </a:xfrm>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18"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403948160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Bullets">
    <p:spTree>
      <p:nvGrpSpPr>
        <p:cNvPr id="1" name=""/>
        <p:cNvGrpSpPr/>
        <p:nvPr/>
      </p:nvGrpSpPr>
      <p:grpSpPr>
        <a:xfrm>
          <a:off x="0" y="0"/>
          <a:ext cx="0" cy="0"/>
          <a:chOff x="0" y="0"/>
          <a:chExt cx="0" cy="0"/>
        </a:xfrm>
      </p:grpSpPr>
      <p:sp>
        <p:nvSpPr>
          <p:cNvPr id="5" name="Rectangle 4"/>
          <p:cNvSpPr/>
          <p:nvPr userDrawn="1"/>
        </p:nvSpPr>
        <p:spPr>
          <a:xfrm>
            <a:off x="2814561" y="266304"/>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6" name="Straight Connector 5"/>
          <p:cNvCxnSpPr/>
          <p:nvPr userDrawn="1"/>
        </p:nvCxnSpPr>
        <p:spPr>
          <a:xfrm>
            <a:off x="2814561" y="266304"/>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userDrawn="1"/>
        </p:nvSpPr>
        <p:spPr>
          <a:xfrm>
            <a:off x="2898648" y="243682"/>
            <a:ext cx="6016752" cy="518318"/>
          </a:xfrm>
          <a:prstGeom prst="rect">
            <a:avLst/>
          </a:prstGeom>
        </p:spPr>
        <p:txBody>
          <a:bodyPr/>
          <a:lstStyle>
            <a:lvl1pPr algn="l" defTabSz="685800" rtl="0" eaLnBrk="1" latinLnBrk="0" hangingPunct="1">
              <a:spcBef>
                <a:spcPct val="0"/>
              </a:spcBef>
              <a:buNone/>
              <a:defRPr sz="3200" b="1" kern="1200">
                <a:solidFill>
                  <a:schemeClr val="accent1"/>
                </a:solidFill>
                <a:latin typeface="+mj-lt"/>
                <a:ea typeface="+mj-ea"/>
                <a:cs typeface="+mj-cs"/>
              </a:defRPr>
            </a:lvl1pPr>
          </a:lstStyle>
          <a:p>
            <a:r>
              <a:rPr lang="en-US" dirty="0" smtClean="0">
                <a:solidFill>
                  <a:srgbClr val="00ACC8"/>
                </a:solidFill>
              </a:rPr>
              <a:t>Click to edit Master title style</a:t>
            </a:r>
            <a:endParaRPr lang="en-US" dirty="0">
              <a:solidFill>
                <a:srgbClr val="00ACC8"/>
              </a:solidFill>
            </a:endParaRPr>
          </a:p>
        </p:txBody>
      </p:sp>
      <p:sp>
        <p:nvSpPr>
          <p:cNvPr id="8" name="Content Placeholder 2"/>
          <p:cNvSpPr>
            <a:spLocks noGrp="1"/>
          </p:cNvSpPr>
          <p:nvPr>
            <p:ph idx="13"/>
          </p:nvPr>
        </p:nvSpPr>
        <p:spPr>
          <a:xfrm>
            <a:off x="301752" y="859536"/>
            <a:ext cx="8531352" cy="5065776"/>
          </a:xfrm>
          <a:prstGeom prst="rect">
            <a:avLst/>
          </a:prstGeom>
        </p:spPr>
        <p:txBody>
          <a:bodyPr/>
          <a:lstStyle>
            <a:lvl1pPr>
              <a:defRPr sz="1800" baseline="0">
                <a:solidFill>
                  <a:schemeClr val="tx2"/>
                </a:solidFill>
              </a:defRPr>
            </a:lvl1pPr>
            <a:lvl2pPr marL="557213" indent="-214313">
              <a:buClr>
                <a:schemeClr val="accent1"/>
              </a:buClr>
              <a:buFont typeface="Wingdings" panose="05000000000000000000" pitchFamily="2" charset="2"/>
              <a:buChar char="§"/>
              <a:defRPr sz="1800" baseline="0">
                <a:solidFill>
                  <a:schemeClr val="tx2"/>
                </a:solidFill>
              </a:defRPr>
            </a:lvl2pPr>
            <a:lvl3pPr marL="857250" indent="-171450">
              <a:buClr>
                <a:schemeClr val="tx2"/>
              </a:buClr>
              <a:buFont typeface="Courier New" panose="02070309020205020404" pitchFamily="49" charset="0"/>
              <a:buChar char="o"/>
              <a:defRPr sz="1600" baseline="0">
                <a:solidFill>
                  <a:schemeClr val="tx2"/>
                </a:solidFill>
              </a:defRPr>
            </a:lvl3pPr>
            <a:lvl4pPr>
              <a:buClr>
                <a:schemeClr val="accent1"/>
              </a:buCl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931877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3.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207477" y="6561137"/>
            <a:ext cx="457200" cy="220663"/>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2"/>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6" y="6553201"/>
            <a:ext cx="707325" cy="207749"/>
          </a:xfrm>
          <a:prstGeom prst="rect">
            <a:avLst/>
          </a:prstGeom>
          <a:noFill/>
        </p:spPr>
        <p:txBody>
          <a:bodyPr wrap="square" rtlCol="0">
            <a:spAutoFit/>
          </a:bodyPr>
          <a:lstStyle/>
          <a:p>
            <a:r>
              <a:rPr lang="en-US" sz="750" b="1" dirty="0">
                <a:solidFill>
                  <a:srgbClr val="5B6770"/>
                </a:solidFill>
              </a:rPr>
              <a:t>PUBLIC</a:t>
            </a:r>
          </a:p>
        </p:txBody>
      </p:sp>
      <p:sp>
        <p:nvSpPr>
          <p:cNvPr id="11" name="Slide Number Placeholder 8"/>
          <p:cNvSpPr txBox="1">
            <a:spLocks/>
          </p:cNvSpPr>
          <p:nvPr userDrawn="1"/>
        </p:nvSpPr>
        <p:spPr>
          <a:xfrm>
            <a:off x="8664677" y="6561137"/>
            <a:ext cx="387883" cy="2127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E7085C4-D6A8-46D9-A1BA-F87C2DEFFCDB}" type="slidenum">
              <a:rPr lang="en-US" sz="900" smtClean="0">
                <a:solidFill>
                  <a:srgbClr val="FFFFFF">
                    <a:lumMod val="75000"/>
                  </a:srgbClr>
                </a:solidFill>
              </a:rPr>
              <a:pPr/>
              <a:t>‹#›</a:t>
            </a:fld>
            <a:endParaRPr lang="en-US" sz="900" dirty="0">
              <a:solidFill>
                <a:srgbClr val="FFFFFF">
                  <a:lumMod val="75000"/>
                </a:srgbClr>
              </a:solidFill>
            </a:endParaRPr>
          </a:p>
        </p:txBody>
      </p:sp>
    </p:spTree>
    <p:extLst>
      <p:ext uri="{BB962C8B-B14F-4D97-AF65-F5344CB8AC3E}">
        <p14:creationId xmlns:p14="http://schemas.microsoft.com/office/powerpoint/2010/main" val="1430755166"/>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p:timing>
    <p:tnLst>
      <p:par>
        <p:cTn id="1" dur="indefinite" restart="never" nodeType="tmRoot"/>
      </p:par>
    </p:tnLst>
  </p:timing>
  <p:hf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ercot.com/services/rq/re" TargetMode="Externa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hyperlink" Target="http://www.ercot.com/committee/rtctf"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8" Type="http://schemas.openxmlformats.org/officeDocument/2006/relationships/hyperlink" Target="http://www.ercot.com/content/wcm/key_documents_lists/191171/1013NPRR-04_NP_1__2__16__and_25_PRS_Report_061120_ERCOT_080420.docx" TargetMode="External"/><Relationship Id="rId3" Type="http://schemas.openxmlformats.org/officeDocument/2006/relationships/hyperlink" Target="http://www.ercot.com/content/wcm/key_documents_lists/191171/1008NPRR-05_NP_4_ERCOT_Comments_070820_RTCTF_081220.docx" TargetMode="External"/><Relationship Id="rId7" Type="http://schemas.openxmlformats.org/officeDocument/2006/relationships/hyperlink" Target="http://www.ercot.com/content/wcm/key_documents_lists/191171/1012NPRR-05_ERCOT_Comments_081820.docx" TargetMode="External"/><Relationship Id="rId2" Type="http://schemas.openxmlformats.org/officeDocument/2006/relationships/hyperlink" Target="http://www.ercot.com/content/wcm/key_documents_lists/191171/1007NPRR-06_NP_3_ERCOT_Comments_081820_ERCOT_090220.docx" TargetMode="External"/><Relationship Id="rId1" Type="http://schemas.openxmlformats.org/officeDocument/2006/relationships/slideLayout" Target="../slideLayouts/slideLayout6.xml"/><Relationship Id="rId6" Type="http://schemas.openxmlformats.org/officeDocument/2006/relationships/hyperlink" Target="http://www.ercot.com/content/wcm/key_documents_lists/191171/1011NPRR-05_NP_8_ERCOT_Comments_081820_RTCTF.docx" TargetMode="External"/><Relationship Id="rId5" Type="http://schemas.openxmlformats.org/officeDocument/2006/relationships/hyperlink" Target="http://www.ercot.com/content/wcm/key_documents_lists/191171/1010NPRR-06_NP_6_ERCOT_Comments_081820_ERCOT_090420.docx" TargetMode="External"/><Relationship Id="rId4" Type="http://schemas.openxmlformats.org/officeDocument/2006/relationships/hyperlink" Target="http://www.ercot.com/content/wcm/key_documents_lists/191171/1009NPRR-05_NP_5_ERCOT_Comments_070820_ERCOT_072020.docx" TargetMode="External"/><Relationship Id="rId9" Type="http://schemas.openxmlformats.org/officeDocument/2006/relationships/hyperlink" Target="http://www.ercot.com/content/wcm/key_documents_lists/191171/211NOGRR-05_ERCOT_Comments_081820.docx"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mailto:MMereness@ercot.com" TargetMode="External"/><Relationship Id="rId2" Type="http://schemas.openxmlformats.org/officeDocument/2006/relationships/hyperlink" Target="mailto:DMaggio@ercot.com"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657600" y="2286000"/>
            <a:ext cx="5029200" cy="2677656"/>
          </a:xfrm>
          <a:prstGeom prst="rect">
            <a:avLst/>
          </a:prstGeom>
          <a:noFill/>
        </p:spPr>
        <p:txBody>
          <a:bodyPr wrap="square" rtlCol="0">
            <a:spAutoFit/>
          </a:bodyPr>
          <a:lstStyle/>
          <a:p>
            <a:r>
              <a:rPr lang="en-US" sz="2000" b="1" dirty="0" smtClean="0">
                <a:solidFill>
                  <a:schemeClr val="tx2"/>
                </a:solidFill>
              </a:rPr>
              <a:t>Real-Time Co-optimization Task </a:t>
            </a:r>
            <a:r>
              <a:rPr lang="en-US" sz="2000" b="1" dirty="0">
                <a:solidFill>
                  <a:schemeClr val="tx2"/>
                </a:solidFill>
              </a:rPr>
              <a:t>Force </a:t>
            </a:r>
            <a:r>
              <a:rPr lang="en-US" sz="2000" b="1" dirty="0" smtClean="0">
                <a:solidFill>
                  <a:schemeClr val="tx2"/>
                </a:solidFill>
              </a:rPr>
              <a:t>General Update</a:t>
            </a:r>
          </a:p>
          <a:p>
            <a:endParaRPr lang="en-US" sz="2000" b="1" dirty="0">
              <a:solidFill>
                <a:schemeClr val="tx2"/>
              </a:solidFill>
            </a:endParaRPr>
          </a:p>
          <a:p>
            <a:endParaRPr lang="en-US" dirty="0">
              <a:solidFill>
                <a:schemeClr val="tx2"/>
              </a:solidFill>
            </a:endParaRPr>
          </a:p>
          <a:p>
            <a:r>
              <a:rPr lang="en-US" dirty="0" smtClean="0">
                <a:solidFill>
                  <a:schemeClr val="tx2"/>
                </a:solidFill>
              </a:rPr>
              <a:t>Matt </a:t>
            </a:r>
            <a:r>
              <a:rPr lang="en-US" dirty="0" err="1" smtClean="0">
                <a:solidFill>
                  <a:schemeClr val="tx2"/>
                </a:solidFill>
              </a:rPr>
              <a:t>Mereness</a:t>
            </a:r>
            <a:endParaRPr lang="en-US" dirty="0" smtClean="0">
              <a:solidFill>
                <a:schemeClr val="tx2"/>
              </a:solidFill>
            </a:endParaRPr>
          </a:p>
          <a:p>
            <a:endParaRPr lang="en-US" dirty="0" smtClean="0">
              <a:solidFill>
                <a:schemeClr val="tx2"/>
              </a:solidFill>
            </a:endParaRPr>
          </a:p>
          <a:p>
            <a:endParaRPr lang="en-US" dirty="0">
              <a:solidFill>
                <a:schemeClr val="tx2"/>
              </a:solidFill>
            </a:endParaRPr>
          </a:p>
          <a:p>
            <a:r>
              <a:rPr lang="en-US" dirty="0" smtClean="0">
                <a:solidFill>
                  <a:schemeClr val="tx2"/>
                </a:solidFill>
              </a:rPr>
              <a:t>RTCTF </a:t>
            </a:r>
          </a:p>
          <a:p>
            <a:r>
              <a:rPr lang="en-US" dirty="0" smtClean="0">
                <a:solidFill>
                  <a:schemeClr val="tx2"/>
                </a:solidFill>
              </a:rPr>
              <a:t>August 12, 2020	</a:t>
            </a:r>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Updates to Telemetry From/To QSE in RTC		</a:t>
            </a:r>
            <a:r>
              <a:rPr lang="en-US" sz="800" i="1" dirty="0" smtClean="0"/>
              <a:t>(Updated 5/7/2020)</a:t>
            </a:r>
            <a:endParaRPr lang="en-US" sz="800" i="1"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srgbClr val="FFFFFF"/>
                </a:solidFill>
              </a:rPr>
              <a:pPr/>
              <a:t>10</a:t>
            </a:fld>
            <a:endParaRPr lang="en-US" dirty="0">
              <a:solidFill>
                <a:srgbClr val="FFFFFF"/>
              </a:solidFill>
            </a:endParaRPr>
          </a:p>
        </p:txBody>
      </p:sp>
      <p:graphicFrame>
        <p:nvGraphicFramePr>
          <p:cNvPr id="7" name="Table 6"/>
          <p:cNvGraphicFramePr>
            <a:graphicFrameLocks noGrp="1"/>
          </p:cNvGraphicFramePr>
          <p:nvPr>
            <p:extLst/>
          </p:nvPr>
        </p:nvGraphicFramePr>
        <p:xfrm>
          <a:off x="304800" y="4333078"/>
          <a:ext cx="4617661" cy="1979951"/>
        </p:xfrm>
        <a:graphic>
          <a:graphicData uri="http://schemas.openxmlformats.org/drawingml/2006/table">
            <a:tbl>
              <a:tblPr>
                <a:tableStyleId>{3B4B98B0-60AC-42C2-AFA5-B58CD77FA1E5}</a:tableStyleId>
              </a:tblPr>
              <a:tblGrid>
                <a:gridCol w="1767139"/>
                <a:gridCol w="155448"/>
                <a:gridCol w="2695074"/>
              </a:tblGrid>
              <a:tr h="0">
                <a:tc gridSpan="3">
                  <a:txBody>
                    <a:bodyPr/>
                    <a:lstStyle/>
                    <a:p>
                      <a:pPr algn="ctr" fontAlgn="b"/>
                      <a:r>
                        <a:rPr lang="en-US" sz="1200" b="1" u="none" strike="noStrike" dirty="0" smtClean="0">
                          <a:effectLst/>
                        </a:rPr>
                        <a:t>Resource Specific To </a:t>
                      </a:r>
                      <a:r>
                        <a:rPr lang="en-US" sz="1200" b="1" u="none" strike="noStrike" dirty="0">
                          <a:effectLst/>
                        </a:rPr>
                        <a:t>QSE</a:t>
                      </a:r>
                      <a:endParaRPr lang="en-US" sz="1200" b="1"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tc>
                <a:tc hMerge="1">
                  <a:txBody>
                    <a:bodyPr/>
                    <a:lstStyle/>
                    <a:p>
                      <a:endParaRPr lang="en-US"/>
                    </a:p>
                  </a:txBody>
                  <a:tcPr/>
                </a:tc>
              </a:tr>
              <a:tr h="0">
                <a:tc>
                  <a:txBody>
                    <a:bodyPr/>
                    <a:lstStyle/>
                    <a:p>
                      <a:pPr algn="ctr" fontAlgn="b"/>
                      <a:r>
                        <a:rPr lang="en-US" sz="1000" b="1" u="none" strike="noStrike" dirty="0">
                          <a:effectLst/>
                        </a:rPr>
                        <a:t>Unit Related</a:t>
                      </a:r>
                      <a:endParaRPr lang="en-US" sz="1000" b="1"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endParaRPr lang="en-US" dirty="0"/>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tx2"/>
                    </a:solidFill>
                  </a:tcPr>
                </a:tc>
                <a:tc>
                  <a:txBody>
                    <a:bodyPr/>
                    <a:lstStyle/>
                    <a:p>
                      <a:pPr algn="ctr" fontAlgn="b"/>
                      <a:r>
                        <a:rPr lang="en-US" sz="1000" b="1" u="none" strike="noStrike" dirty="0">
                          <a:effectLst/>
                        </a:rPr>
                        <a:t>A/S Related</a:t>
                      </a:r>
                      <a:endParaRPr lang="en-US" sz="1000" b="1"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184976">
                <a:tc>
                  <a:txBody>
                    <a:bodyPr/>
                    <a:lstStyle/>
                    <a:p>
                      <a:pPr algn="ctr" fontAlgn="b"/>
                      <a:r>
                        <a:rPr lang="en-US" sz="900" b="0" i="0" u="none" strike="noStrike" dirty="0" smtClean="0">
                          <a:solidFill>
                            <a:schemeClr val="tx1"/>
                          </a:solidFill>
                          <a:effectLst/>
                          <a:latin typeface="+mn-lt"/>
                        </a:rPr>
                        <a:t>Base Point (BP)</a:t>
                      </a:r>
                      <a:endParaRPr lang="en-US" sz="900" b="0" i="0" u="none" strike="noStrike" dirty="0">
                        <a:solidFill>
                          <a:srgbClr val="000000"/>
                        </a:solidFill>
                        <a:effectLst/>
                        <a:latin typeface="+mn-lt"/>
                      </a:endParaRPr>
                    </a:p>
                  </a:txBody>
                  <a:tcPr marL="9525" marR="9525" marT="9525" marB="0" anchor="ctr">
                    <a:lnT w="12700" cap="flat" cmpd="sng" algn="ctr">
                      <a:solidFill>
                        <a:schemeClr val="accent1"/>
                      </a:solidFill>
                      <a:prstDash val="solid"/>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12700" cap="flat" cmpd="sng" algn="ctr">
                      <a:solidFill>
                        <a:schemeClr val="accent1"/>
                      </a:solidFill>
                      <a:prstDash val="solid"/>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algn="ctr" fontAlgn="b"/>
                      <a:r>
                        <a:rPr lang="en-US" sz="900" b="0" i="0" u="none" strike="noStrike" dirty="0" smtClean="0">
                          <a:solidFill>
                            <a:srgbClr val="000000"/>
                          </a:solidFill>
                          <a:effectLst/>
                          <a:latin typeface="+mn-lt"/>
                        </a:rPr>
                        <a:t>Non-Spin Deployed (NDPL)</a:t>
                      </a:r>
                      <a:endParaRPr lang="en-US" sz="900" b="0" i="0" u="none" strike="noStrike" dirty="0">
                        <a:solidFill>
                          <a:srgbClr val="000000"/>
                        </a:solidFill>
                        <a:effectLst/>
                        <a:latin typeface="+mn-lt"/>
                      </a:endParaRPr>
                    </a:p>
                  </a:txBody>
                  <a:tcPr marL="9525" marR="9525" marT="9525" marB="0" anchor="ctr">
                    <a:lnT w="12700" cap="flat" cmpd="sng" algn="ctr">
                      <a:solidFill>
                        <a:schemeClr val="accent1"/>
                      </a:solidFill>
                      <a:prstDash val="solid"/>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algn="ctr" fontAlgn="b"/>
                      <a:r>
                        <a:rPr lang="nb-NO" sz="900" b="0" i="0" u="none" strike="noStrike" dirty="0" smtClean="0">
                          <a:solidFill>
                            <a:schemeClr val="tx1"/>
                          </a:solidFill>
                          <a:effectLst/>
                          <a:latin typeface="+mn-lt"/>
                        </a:rPr>
                        <a:t>Locational Marginal Price (LMP)</a:t>
                      </a:r>
                      <a:endParaRPr lang="nb-NO"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algn="ctr" fontAlgn="b"/>
                      <a:r>
                        <a:rPr lang="en-US" sz="900" b="0" i="0" u="none" strike="noStrike" dirty="0" smtClean="0">
                          <a:solidFill>
                            <a:srgbClr val="000000"/>
                          </a:solidFill>
                          <a:effectLst/>
                          <a:latin typeface="+mn-lt"/>
                        </a:rPr>
                        <a:t>RRS</a:t>
                      </a:r>
                      <a:r>
                        <a:rPr lang="en-US" sz="900" b="0" i="0" u="none" strike="noStrike" baseline="0" dirty="0" smtClean="0">
                          <a:solidFill>
                            <a:srgbClr val="000000"/>
                          </a:solidFill>
                          <a:effectLst/>
                          <a:latin typeface="+mn-lt"/>
                        </a:rPr>
                        <a:t> Deployed (RDPL) [NCLR]</a:t>
                      </a:r>
                      <a:endParaRPr lang="en-US"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algn="ctr" fontAlgn="b"/>
                      <a:r>
                        <a:rPr lang="en-US" sz="900" u="none" strike="noStrike" dirty="0" smtClean="0">
                          <a:effectLst/>
                          <a:latin typeface="+mn-lt"/>
                        </a:rPr>
                        <a:t>Curtailment</a:t>
                      </a:r>
                      <a:r>
                        <a:rPr lang="en-US" sz="900" u="none" strike="noStrike" baseline="0" dirty="0" smtClean="0">
                          <a:effectLst/>
                          <a:latin typeface="+mn-lt"/>
                        </a:rPr>
                        <a:t> (</a:t>
                      </a:r>
                      <a:r>
                        <a:rPr lang="en-US" sz="900" u="none" strike="noStrike" dirty="0" smtClean="0">
                          <a:effectLst/>
                          <a:latin typeface="+mn-lt"/>
                        </a:rPr>
                        <a:t>SBBH)</a:t>
                      </a:r>
                      <a:endParaRPr lang="en-US"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algn="ctr"/>
                      <a:r>
                        <a:rPr lang="en-US" sz="900" b="1" i="0" u="none" strike="noStrike" kern="1200" baseline="0" dirty="0" smtClean="0">
                          <a:solidFill>
                            <a:schemeClr val="tx1"/>
                          </a:solidFill>
                          <a:effectLst/>
                          <a:latin typeface="Arial" panose="020B0604020202020204" pitchFamily="34" charset="0"/>
                          <a:ea typeface="+mn-ea"/>
                          <a:cs typeface="+mn-cs"/>
                        </a:rPr>
                        <a:t>Regulation Up Award, Regulation Down Award</a:t>
                      </a:r>
                      <a:endParaRPr lang="en-US" sz="900" b="1" i="0" u="none" strike="noStrike" kern="1200" baseline="0" dirty="0">
                        <a:solidFill>
                          <a:schemeClr val="tx1"/>
                        </a:solidFill>
                        <a:effectLst/>
                        <a:latin typeface="Arial" panose="020B0604020202020204" pitchFamily="34" charset="0"/>
                        <a:ea typeface="+mn-ea"/>
                        <a:cs typeface="+mn-cs"/>
                      </a:endParaRPr>
                    </a:p>
                  </a:txBody>
                  <a:tcPr marL="6371" marR="6371" marT="6371"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accent6">
                        <a:lumMod val="20000"/>
                        <a:lumOff val="80000"/>
                      </a:schemeClr>
                    </a:solidFill>
                  </a:tcPr>
                </a:tc>
              </a:tr>
              <a:tr h="164592">
                <a:tc>
                  <a:txBody>
                    <a:bodyPr/>
                    <a:lstStyle/>
                    <a:p>
                      <a:pPr algn="ctr" fontAlgn="b"/>
                      <a:r>
                        <a:rPr lang="en-US" sz="900" b="0" i="0" u="none" strike="noStrike" dirty="0" smtClean="0">
                          <a:solidFill>
                            <a:srgbClr val="000000"/>
                          </a:solidFill>
                          <a:effectLst/>
                          <a:latin typeface="+mn-lt"/>
                        </a:rPr>
                        <a:t>SCCT Status (SCCT)</a:t>
                      </a:r>
                      <a:endParaRPr lang="en-US"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algn="ctr" fontAlgn="ctr"/>
                      <a:r>
                        <a:rPr lang="en-US" sz="900" b="1" i="0" u="none" strike="noStrike" kern="1200" baseline="0" dirty="0" smtClean="0">
                          <a:solidFill>
                            <a:schemeClr val="tx1"/>
                          </a:solidFill>
                          <a:effectLst/>
                          <a:latin typeface="Arial" panose="020B0604020202020204" pitchFamily="34" charset="0"/>
                          <a:ea typeface="+mn-ea"/>
                          <a:cs typeface="+mn-cs"/>
                        </a:rPr>
                        <a:t>Responsive Reserve Award</a:t>
                      </a:r>
                      <a:endParaRPr lang="en-US" sz="900" b="1" i="0" u="none" strike="noStrike" kern="1200" baseline="0" dirty="0">
                        <a:solidFill>
                          <a:schemeClr val="tx1"/>
                        </a:solidFill>
                        <a:effectLst/>
                        <a:latin typeface="Arial" panose="020B0604020202020204" pitchFamily="34" charset="0"/>
                        <a:ea typeface="+mn-ea"/>
                        <a:cs typeface="+mn-cs"/>
                      </a:endParaRPr>
                    </a:p>
                  </a:txBody>
                  <a:tcPr marL="6371" marR="6371" marT="6371"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accent6">
                        <a:lumMod val="20000"/>
                        <a:lumOff val="80000"/>
                      </a:schemeClr>
                    </a:solidFill>
                  </a:tcPr>
                </a:tc>
              </a:tr>
              <a:tr h="164592">
                <a:tc>
                  <a:txBody>
                    <a:bodyPr/>
                    <a:lstStyle/>
                    <a:p>
                      <a:pPr algn="ctr" fontAlgn="b"/>
                      <a:r>
                        <a:rPr lang="en-US" sz="900" u="none" strike="sngStrike" baseline="0" dirty="0" smtClean="0">
                          <a:solidFill>
                            <a:schemeClr val="accent6"/>
                          </a:solidFill>
                          <a:effectLst/>
                          <a:latin typeface="+mn-lt"/>
                        </a:rPr>
                        <a:t>Updated Desired BP (UDBP)</a:t>
                      </a:r>
                      <a:endParaRPr lang="en-US" sz="900" b="0" i="0" u="none" strike="sngStrike" baseline="0" dirty="0">
                        <a:solidFill>
                          <a:schemeClr val="accent6"/>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algn="ctr"/>
                      <a:r>
                        <a:rPr lang="en-US" sz="900" b="1" i="0" u="none" strike="noStrike" kern="1200" baseline="0" dirty="0" smtClean="0">
                          <a:solidFill>
                            <a:schemeClr val="tx1"/>
                          </a:solidFill>
                          <a:effectLst/>
                          <a:latin typeface="Arial" panose="020B0604020202020204" pitchFamily="34" charset="0"/>
                          <a:ea typeface="+mn-ea"/>
                          <a:cs typeface="+mn-cs"/>
                        </a:rPr>
                        <a:t>ECRS Award, Non-Spin Award</a:t>
                      </a:r>
                      <a:endParaRPr lang="en-US" sz="900" b="1" i="0" u="none" strike="noStrike" kern="1200" baseline="0" dirty="0">
                        <a:solidFill>
                          <a:schemeClr val="tx1"/>
                        </a:solidFill>
                        <a:effectLst/>
                        <a:latin typeface="Arial" panose="020B0604020202020204" pitchFamily="34" charset="0"/>
                        <a:ea typeface="+mn-ea"/>
                        <a:cs typeface="+mn-cs"/>
                      </a:endParaRPr>
                    </a:p>
                  </a:txBody>
                  <a:tcPr marL="6371" marR="6371" marT="6371"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accent6">
                        <a:lumMod val="20000"/>
                        <a:lumOff val="80000"/>
                      </a:schemeClr>
                    </a:solidFill>
                  </a:tcPr>
                </a:tc>
              </a:tr>
              <a:tr h="164592">
                <a:tc>
                  <a:txBody>
                    <a:bodyPr/>
                    <a:lstStyle/>
                    <a:p>
                      <a:pPr algn="ctr" fontAlgn="b"/>
                      <a:endParaRPr lang="en-US"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900" b="1" i="0" u="none" strike="noStrike" kern="1200" dirty="0" smtClean="0">
                          <a:solidFill>
                            <a:schemeClr val="tx1"/>
                          </a:solidFill>
                          <a:effectLst/>
                          <a:latin typeface="Arial" panose="020B0604020202020204" pitchFamily="34" charset="0"/>
                          <a:ea typeface="+mn-ea"/>
                          <a:cs typeface="+mn-cs"/>
                        </a:rPr>
                        <a:t>Regulation Up Deployment, Regulation Down Deployment</a:t>
                      </a:r>
                      <a:endParaRPr lang="en-US" sz="900" b="1" i="0" u="none" strike="noStrike" kern="1200" baseline="0" dirty="0">
                        <a:solidFill>
                          <a:schemeClr val="tx1"/>
                        </a:solidFill>
                        <a:effectLst/>
                        <a:latin typeface="Arial" panose="020B0604020202020204" pitchFamily="34" charset="0"/>
                        <a:ea typeface="+mn-ea"/>
                        <a:cs typeface="+mn-cs"/>
                      </a:endParaRPr>
                    </a:p>
                  </a:txBody>
                  <a:tcPr marL="6371" marR="6371" marT="6371"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accent6">
                        <a:lumMod val="20000"/>
                        <a:lumOff val="80000"/>
                      </a:schemeClr>
                    </a:solidFill>
                  </a:tcPr>
                </a:tc>
              </a:tr>
              <a:tr h="164592">
                <a:tc>
                  <a:txBody>
                    <a:bodyPr/>
                    <a:lstStyle/>
                    <a:p>
                      <a:pPr algn="ctr" fontAlgn="b"/>
                      <a:endParaRPr lang="en-US"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solidFill>
                      <a:schemeClr val="tx2"/>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900" b="1" u="none" strike="noStrike" dirty="0" smtClean="0">
                          <a:effectLst/>
                          <a:latin typeface="+mn-lt"/>
                        </a:rPr>
                        <a:t>Updated Desired SP (UDSP)</a:t>
                      </a:r>
                      <a:endParaRPr lang="en-US" sz="900" b="1" i="0" u="none" strike="noStrike" dirty="0" smtClean="0">
                        <a:solidFill>
                          <a:srgbClr val="000000"/>
                        </a:solidFill>
                        <a:effectLst/>
                        <a:latin typeface="+mn-lt"/>
                      </a:endParaRPr>
                    </a:p>
                  </a:txBody>
                  <a:tcPr marL="6371" marR="6371" marT="6371" marB="0" anchor="ctr">
                    <a:lnT w="3175" cap="flat" cmpd="sng" algn="ctr">
                      <a:solidFill>
                        <a:schemeClr val="tx2"/>
                      </a:solidFill>
                      <a:prstDash val="sysDot"/>
                      <a:round/>
                      <a:headEnd type="none" w="med" len="med"/>
                      <a:tailEnd type="none" w="med" len="med"/>
                    </a:lnT>
                    <a:solidFill>
                      <a:schemeClr val="accent6">
                        <a:lumMod val="20000"/>
                        <a:lumOff val="80000"/>
                      </a:schemeClr>
                    </a:solidFill>
                  </a:tcPr>
                </a:tc>
              </a:tr>
            </a:tbl>
          </a:graphicData>
        </a:graphic>
      </p:graphicFrame>
      <p:graphicFrame>
        <p:nvGraphicFramePr>
          <p:cNvPr id="6" name="Table 5"/>
          <p:cNvGraphicFramePr>
            <a:graphicFrameLocks noGrp="1"/>
          </p:cNvGraphicFramePr>
          <p:nvPr>
            <p:extLst/>
          </p:nvPr>
        </p:nvGraphicFramePr>
        <p:xfrm>
          <a:off x="304800" y="855406"/>
          <a:ext cx="8647515" cy="3395449"/>
        </p:xfrm>
        <a:graphic>
          <a:graphicData uri="http://schemas.openxmlformats.org/drawingml/2006/table">
            <a:tbl>
              <a:tblPr/>
              <a:tblGrid>
                <a:gridCol w="2943922"/>
                <a:gridCol w="2646556"/>
                <a:gridCol w="156117"/>
                <a:gridCol w="2900920"/>
              </a:tblGrid>
              <a:tr h="164592">
                <a:tc gridSpan="4">
                  <a:txBody>
                    <a:bodyPr/>
                    <a:lstStyle/>
                    <a:p>
                      <a:pPr algn="ctr" rtl="0" fontAlgn="b"/>
                      <a:r>
                        <a:rPr lang="en-US" sz="1200" b="1" i="0" u="none" strike="noStrike" dirty="0" smtClean="0">
                          <a:solidFill>
                            <a:schemeClr val="tx1"/>
                          </a:solidFill>
                          <a:effectLst/>
                          <a:latin typeface="Arial" panose="020B0604020202020204" pitchFamily="34" charset="0"/>
                        </a:rPr>
                        <a:t>Resource Specific</a:t>
                      </a:r>
                      <a:r>
                        <a:rPr lang="en-US" sz="1200" b="1" i="0" u="none" strike="noStrike" baseline="0" dirty="0" smtClean="0">
                          <a:solidFill>
                            <a:schemeClr val="tx1"/>
                          </a:solidFill>
                          <a:effectLst/>
                          <a:latin typeface="Arial" panose="020B0604020202020204" pitchFamily="34" charset="0"/>
                        </a:rPr>
                        <a:t> </a:t>
                      </a:r>
                      <a:r>
                        <a:rPr lang="en-US" sz="1200" b="1" i="0" u="none" strike="noStrike" dirty="0" smtClean="0">
                          <a:solidFill>
                            <a:schemeClr val="tx1"/>
                          </a:solidFill>
                          <a:effectLst/>
                          <a:latin typeface="Arial" panose="020B0604020202020204" pitchFamily="34" charset="0"/>
                        </a:rPr>
                        <a:t>From </a:t>
                      </a:r>
                      <a:r>
                        <a:rPr lang="en-US" sz="1200" b="1" i="0" u="none" strike="noStrike" dirty="0">
                          <a:solidFill>
                            <a:schemeClr val="tx1"/>
                          </a:solidFill>
                          <a:effectLst/>
                          <a:latin typeface="Arial" panose="020B0604020202020204" pitchFamily="34" charset="0"/>
                        </a:rPr>
                        <a:t>QSE</a:t>
                      </a:r>
                    </a:p>
                  </a:txBody>
                  <a:tcPr marL="6371" marR="6371" marT="6371" marB="0" anchor="b">
                    <a:lnL>
                      <a:noFill/>
                    </a:lnL>
                    <a:lnR>
                      <a:noFill/>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rgbClr val="C1F6FF"/>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144806">
                <a:tc gridSpan="2">
                  <a:txBody>
                    <a:bodyPr/>
                    <a:lstStyle/>
                    <a:p>
                      <a:pPr algn="ctr" rtl="0" fontAlgn="b"/>
                      <a:r>
                        <a:rPr lang="en-US" sz="1000" b="1" i="0" u="none" strike="noStrike" dirty="0">
                          <a:solidFill>
                            <a:schemeClr val="tx1"/>
                          </a:solidFill>
                          <a:effectLst/>
                          <a:latin typeface="Arial" panose="020B0604020202020204" pitchFamily="34" charset="0"/>
                        </a:rPr>
                        <a:t>Unit Related</a:t>
                      </a:r>
                    </a:p>
                  </a:txBody>
                  <a:tcPr marL="6371" marR="6371" marT="6371" marB="0" anchor="b">
                    <a:lnL>
                      <a:noFill/>
                    </a:lnL>
                    <a:lnR w="3175" cap="flat" cmpd="sng" algn="ctr">
                      <a:solidFill>
                        <a:schemeClr val="accent1"/>
                      </a:solidFill>
                      <a:prstDash val="sysDot"/>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C1F6FF"/>
                    </a:solidFill>
                  </a:tcPr>
                </a:tc>
                <a:tc hMerge="1">
                  <a:txBody>
                    <a:bodyPr/>
                    <a:lstStyle/>
                    <a:p>
                      <a:pPr algn="ctr" rtl="0" fontAlgn="b"/>
                      <a:endParaRPr lang="en-US" sz="1000" b="1" i="0" u="none" strike="noStrike" dirty="0">
                        <a:solidFill>
                          <a:schemeClr val="tx1"/>
                        </a:solidFill>
                        <a:effectLst/>
                        <a:latin typeface="Arial" panose="020B0604020202020204" pitchFamily="34" charset="0"/>
                      </a:endParaRPr>
                    </a:p>
                  </a:txBody>
                  <a:tcPr marL="6371" marR="6371" marT="6371" marB="0" anchor="b">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C1F6FF"/>
                    </a:solidFill>
                  </a:tcPr>
                </a:tc>
                <a:tc>
                  <a:txBody>
                    <a:bodyPr/>
                    <a:lstStyle/>
                    <a:p>
                      <a:pPr algn="ctr" rtl="0" fontAlgn="b"/>
                      <a:endParaRPr lang="en-US" sz="1000" b="1" i="0" u="none" strike="noStrike" dirty="0">
                        <a:solidFill>
                          <a:schemeClr val="tx1"/>
                        </a:solidFill>
                        <a:effectLst/>
                        <a:latin typeface="Arial" panose="020B0604020202020204" pitchFamily="34" charset="0"/>
                      </a:endParaRPr>
                    </a:p>
                  </a:txBody>
                  <a:tcPr marL="6371" marR="6371" marT="6371" marB="0" anchor="b">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tx2"/>
                    </a:solidFill>
                  </a:tcPr>
                </a:tc>
                <a:tc>
                  <a:txBody>
                    <a:bodyPr/>
                    <a:lstStyle/>
                    <a:p>
                      <a:pPr algn="ctr" rtl="0" fontAlgn="b"/>
                      <a:r>
                        <a:rPr lang="en-US" sz="1000" b="1" i="0" u="none" strike="noStrike" dirty="0">
                          <a:solidFill>
                            <a:schemeClr val="tx1"/>
                          </a:solidFill>
                          <a:effectLst/>
                          <a:latin typeface="Arial" panose="020B0604020202020204" pitchFamily="34" charset="0"/>
                        </a:rPr>
                        <a:t>A/S Related</a:t>
                      </a:r>
                    </a:p>
                  </a:txBody>
                  <a:tcPr marL="6371" marR="6371" marT="6371" marB="0" anchor="b">
                    <a:lnL w="3175" cap="flat" cmpd="sng" algn="ctr">
                      <a:solidFill>
                        <a:schemeClr val="accent1"/>
                      </a:solidFill>
                      <a:prstDash val="sysDot"/>
                      <a:round/>
                      <a:headEnd type="none" w="med" len="med"/>
                      <a:tailEnd type="none" w="med" len="med"/>
                    </a:lnL>
                    <a:lnR>
                      <a:noFill/>
                    </a:lnR>
                    <a:lnT w="12700" cap="flat" cmpd="sng" algn="ctr">
                      <a:solidFill>
                        <a:srgbClr val="00ACC8"/>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C1F6FF"/>
                    </a:solidFill>
                  </a:tcPr>
                </a:tc>
              </a:tr>
              <a:tr h="164592">
                <a:tc>
                  <a:txBody>
                    <a:bodyPr/>
                    <a:lstStyle/>
                    <a:p>
                      <a:pPr algn="ctr" rtl="0" fontAlgn="b"/>
                      <a:r>
                        <a:rPr lang="en-US" sz="900" b="0" i="0" u="none" strike="noStrike" dirty="0">
                          <a:solidFill>
                            <a:schemeClr val="tx1"/>
                          </a:solidFill>
                          <a:effectLst/>
                          <a:latin typeface="Arial" panose="020B0604020202020204" pitchFamily="34" charset="0"/>
                        </a:rPr>
                        <a:t>High/Low Sustained Limits (HSL, LSL)</a:t>
                      </a:r>
                    </a:p>
                  </a:txBody>
                  <a:tcPr marL="6371" marR="6371" marT="6371" marB="0" anchor="ctr">
                    <a:lnL>
                      <a:noFill/>
                    </a:lnL>
                    <a:lnR w="12700" cap="flat" cmpd="sng" algn="ctr">
                      <a:solidFill>
                        <a:schemeClr val="accent1"/>
                      </a:solidFill>
                      <a:prstDash val="sysDot"/>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AVR Status (AVR)</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rtl="0" fontAlgn="b"/>
                      <a:r>
                        <a:rPr lang="en-US" sz="900" b="0" i="0" u="none" strike="sngStrike" baseline="0" dirty="0">
                          <a:solidFill>
                            <a:schemeClr val="accent6"/>
                          </a:solidFill>
                          <a:effectLst/>
                          <a:latin typeface="Arial" panose="020B0604020202020204" pitchFamily="34" charset="0"/>
                        </a:rPr>
                        <a:t>FRRS Up/Down Participation Factor (FUPF, FDPF)</a:t>
                      </a:r>
                    </a:p>
                  </a:txBody>
                  <a:tcPr marL="6371" marR="6371" marT="6371" marB="0" anchor="ctr">
                    <a:lnL w="3175" cap="flat" cmpd="sng" algn="ctr">
                      <a:solidFill>
                        <a:schemeClr val="accent1"/>
                      </a:solidFill>
                      <a:prstDash val="sysDot"/>
                      <a:round/>
                      <a:headEnd type="none" w="med" len="med"/>
                      <a:tailEnd type="none" w="med" len="med"/>
                    </a:lnL>
                    <a:lnR>
                      <a:noFill/>
                    </a:lnR>
                    <a:lnT w="12700" cap="flat" cmpd="sng" algn="ctr">
                      <a:solidFill>
                        <a:schemeClr val="accent1"/>
                      </a:solidFill>
                      <a:prstDash val="solid"/>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High/Low Emergency Limit (HEL, LEL)</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Dynamically Scheduled Resource Schedule (DSRS)[Gen]</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rtl="0" fontAlgn="b"/>
                      <a:r>
                        <a:rPr lang="en-US" sz="900" b="0" i="0" u="none" strike="sngStrike" baseline="0" dirty="0">
                          <a:solidFill>
                            <a:schemeClr val="accent6"/>
                          </a:solidFill>
                          <a:effectLst/>
                          <a:latin typeface="Arial" panose="020B0604020202020204" pitchFamily="34" charset="0"/>
                        </a:rPr>
                        <a:t>FRRS Up/Down Responsibility (FURS, FDRS)</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1" i="0" u="none" strike="noStrike" dirty="0" smtClean="0">
                          <a:solidFill>
                            <a:schemeClr val="accent6"/>
                          </a:solidFill>
                          <a:effectLst/>
                          <a:latin typeface="Arial" panose="020B0604020202020204" pitchFamily="34" charset="0"/>
                        </a:rPr>
                        <a:t>Energy</a:t>
                      </a:r>
                      <a:r>
                        <a:rPr lang="en-US" sz="900" b="1" i="0" u="none" strike="noStrike" dirty="0" smtClean="0">
                          <a:solidFill>
                            <a:schemeClr val="tx1"/>
                          </a:solidFill>
                          <a:effectLst/>
                          <a:latin typeface="Arial" panose="020B0604020202020204" pitchFamily="34" charset="0"/>
                        </a:rPr>
                        <a:t> </a:t>
                      </a:r>
                      <a:r>
                        <a:rPr lang="en-US" sz="900" b="0" i="0" u="none" strike="noStrike" dirty="0" smtClean="0">
                          <a:solidFill>
                            <a:schemeClr val="tx1"/>
                          </a:solidFill>
                          <a:effectLst/>
                          <a:latin typeface="Arial" panose="020B0604020202020204" pitchFamily="34" charset="0"/>
                        </a:rPr>
                        <a:t>(Normal) </a:t>
                      </a:r>
                      <a:r>
                        <a:rPr lang="en-US" sz="900" b="0" i="0" u="none" strike="noStrike" dirty="0">
                          <a:solidFill>
                            <a:schemeClr val="tx1"/>
                          </a:solidFill>
                          <a:effectLst/>
                          <a:latin typeface="Arial" panose="020B0604020202020204" pitchFamily="34" charset="0"/>
                        </a:rPr>
                        <a:t>Up/Down Ramp Rate (NURR, NDRR)</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Lower/Raise Block Status (LBST, RBST) [Gen]</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marL="0" algn="ctr" defTabSz="685800" rtl="0" eaLnBrk="1" fontAlgn="b" latinLnBrk="0" hangingPunct="1"/>
                      <a:r>
                        <a:rPr lang="en-US" sz="900" b="0" i="0" u="none" strike="sngStrike" kern="1200" baseline="0" dirty="0">
                          <a:solidFill>
                            <a:schemeClr val="accent6"/>
                          </a:solidFill>
                          <a:effectLst/>
                          <a:latin typeface="Arial" panose="020B0604020202020204" pitchFamily="34" charset="0"/>
                          <a:ea typeface="+mn-ea"/>
                          <a:cs typeface="+mn-cs"/>
                        </a:rPr>
                        <a:t>Regulation Up/Down Participation Factor (RUPF, RDPF)</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Emergency Up/Down Ramp Rates (EURR, EDRR)</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PSS Status (PSS)</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marL="0" algn="ctr" defTabSz="685800" rtl="0" eaLnBrk="1" fontAlgn="b" latinLnBrk="0" hangingPunct="1"/>
                      <a:r>
                        <a:rPr lang="en-US" sz="900" b="0" i="0" u="none" strike="sngStrike" kern="1200" baseline="0" dirty="0">
                          <a:solidFill>
                            <a:schemeClr val="accent6"/>
                          </a:solidFill>
                          <a:effectLst/>
                          <a:latin typeface="Arial" panose="020B0604020202020204" pitchFamily="34" charset="0"/>
                          <a:ea typeface="+mn-ea"/>
                          <a:cs typeface="+mn-cs"/>
                        </a:rPr>
                        <a:t>Regulation Up/Down Responsibility (RURS, RDRS)</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Net MW/MVAR (MW (aka NPF for CCP), MVAR)</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POI kV Measurement/Target (KVM, KVT)</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marL="0" algn="ctr" defTabSz="685800" rtl="0" eaLnBrk="1" fontAlgn="b" latinLnBrk="0" hangingPunct="1"/>
                      <a:r>
                        <a:rPr lang="en-US" sz="900" b="0" i="0" u="none" strike="sngStrike" kern="1200" baseline="0" dirty="0">
                          <a:solidFill>
                            <a:schemeClr val="accent6"/>
                          </a:solidFill>
                          <a:effectLst/>
                          <a:latin typeface="Arial" panose="020B0604020202020204" pitchFamily="34" charset="0"/>
                          <a:ea typeface="+mn-ea"/>
                          <a:cs typeface="+mn-cs"/>
                        </a:rPr>
                        <a:t>Responsive </a:t>
                      </a:r>
                      <a:r>
                        <a:rPr lang="en-US" sz="900" b="0" i="0" u="none" strike="sngStrike" kern="1200" baseline="0" dirty="0" smtClean="0">
                          <a:solidFill>
                            <a:schemeClr val="accent6"/>
                          </a:solidFill>
                          <a:effectLst/>
                          <a:latin typeface="Arial" panose="020B0604020202020204" pitchFamily="34" charset="0"/>
                          <a:ea typeface="+mn-ea"/>
                          <a:cs typeface="+mn-cs"/>
                        </a:rPr>
                        <a:t>Reserve </a:t>
                      </a:r>
                      <a:r>
                        <a:rPr lang="en-US" sz="900" b="0" i="0" u="none" strike="sngStrike" kern="1200" baseline="0" dirty="0">
                          <a:solidFill>
                            <a:schemeClr val="accent6"/>
                          </a:solidFill>
                          <a:effectLst/>
                          <a:latin typeface="Arial" panose="020B0604020202020204" pitchFamily="34" charset="0"/>
                          <a:ea typeface="+mn-ea"/>
                          <a:cs typeface="+mn-cs"/>
                        </a:rPr>
                        <a:t>Responsibility/Schedule (RRRS, RRSC)</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Gross MW/MVAR (GMW, GMV)</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Scheduled Power Consumption (SPC, SPC2) [CLR]</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rtl="0" fontAlgn="b"/>
                      <a:r>
                        <a:rPr lang="en-US" sz="900" b="0" i="0" u="none" strike="noStrike" dirty="0">
                          <a:solidFill>
                            <a:srgbClr val="000000"/>
                          </a:solidFill>
                          <a:effectLst/>
                          <a:latin typeface="Arial" panose="020B0604020202020204" pitchFamily="34" charset="0"/>
                        </a:rPr>
                        <a:t>High Set Under Frequency Relay (HSUF) [NCLR]</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Resource Status (RST)</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Storage Resource Charge/Discharge Data (MXCP, MXDP, MXOD, SOC)</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Arial" panose="020B0604020202020204" pitchFamily="34" charset="0"/>
                        </a:rPr>
                        <a:t> </a:t>
                      </a:r>
                      <a:r>
                        <a:rPr lang="en-US" sz="900" b="0" i="0" u="none" strike="sngStrike" kern="1200" baseline="0" dirty="0" smtClean="0">
                          <a:solidFill>
                            <a:schemeClr val="accent6"/>
                          </a:solidFill>
                          <a:effectLst/>
                          <a:latin typeface="Arial" panose="020B0604020202020204" pitchFamily="34" charset="0"/>
                          <a:ea typeface="+mn-ea"/>
                          <a:cs typeface="+mn-cs"/>
                        </a:rPr>
                        <a:t>Non-Spin Responsibility/Schedule (NSRS, NSSC)</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CCP </a:t>
                      </a:r>
                      <a:r>
                        <a:rPr lang="en-US" sz="900" b="0" i="0" u="none" strike="noStrike" dirty="0" err="1" smtClean="0">
                          <a:solidFill>
                            <a:schemeClr val="tx1"/>
                          </a:solidFill>
                          <a:effectLst/>
                          <a:latin typeface="Arial" panose="020B0604020202020204" pitchFamily="34" charset="0"/>
                        </a:rPr>
                        <a:t>Config</a:t>
                      </a:r>
                      <a:r>
                        <a:rPr lang="en-US" sz="900" b="0" i="0" u="none" strike="noStrike" dirty="0" smtClean="0">
                          <a:solidFill>
                            <a:schemeClr val="tx1"/>
                          </a:solidFill>
                          <a:effectLst/>
                          <a:latin typeface="Arial" panose="020B0604020202020204" pitchFamily="34" charset="0"/>
                        </a:rPr>
                        <a:t> </a:t>
                      </a:r>
                      <a:r>
                        <a:rPr lang="en-US" sz="900" b="0" i="0" u="none" strike="noStrike" dirty="0">
                          <a:solidFill>
                            <a:schemeClr val="tx1"/>
                          </a:solidFill>
                          <a:effectLst/>
                          <a:latin typeface="Arial" panose="020B0604020202020204" pitchFamily="34" charset="0"/>
                        </a:rPr>
                        <a:t>No (CCC</a:t>
                      </a:r>
                      <a:r>
                        <a:rPr lang="en-US" sz="900" b="0" i="0" u="none" strike="noStrike" dirty="0" smtClean="0">
                          <a:solidFill>
                            <a:schemeClr val="tx1"/>
                          </a:solidFill>
                          <a:effectLst/>
                          <a:latin typeface="Arial" panose="020B0604020202020204" pitchFamily="34" charset="0"/>
                        </a:rPr>
                        <a:t>)</a:t>
                      </a:r>
                      <a:endParaRPr lang="en-US" sz="900" b="0" i="0" u="none" strike="noStrike" dirty="0">
                        <a:solidFill>
                          <a:schemeClr val="tx1"/>
                        </a:solidFill>
                        <a:effectLst/>
                        <a:latin typeface="Arial" panose="020B0604020202020204" pitchFamily="34" charset="0"/>
                      </a:endParaRP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nb-NO" sz="900" b="0" i="0" u="none" strike="noStrike" dirty="0">
                          <a:solidFill>
                            <a:schemeClr val="tx1"/>
                          </a:solidFill>
                          <a:effectLst/>
                          <a:latin typeface="Arial" panose="020B0604020202020204" pitchFamily="34" charset="0"/>
                        </a:rPr>
                        <a:t>IRR MET Data (DEG, IRAD, MPH, PRES, PTMP, TEMP)</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fontAlgn="ctr"/>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900" b="1" i="0" u="none" strike="noStrike" dirty="0" smtClean="0">
                          <a:solidFill>
                            <a:schemeClr val="tx1"/>
                          </a:solidFill>
                          <a:effectLst/>
                          <a:latin typeface="Arial" panose="020B0604020202020204" pitchFamily="34" charset="0"/>
                        </a:rPr>
                        <a:t>Regulation Up/Down</a:t>
                      </a:r>
                      <a:r>
                        <a:rPr lang="en-US" sz="900" b="1" i="0" u="none" strike="noStrike" baseline="0" dirty="0" smtClean="0">
                          <a:solidFill>
                            <a:schemeClr val="tx1"/>
                          </a:solidFill>
                          <a:effectLst/>
                          <a:latin typeface="Arial" panose="020B0604020202020204" pitchFamily="34" charset="0"/>
                        </a:rPr>
                        <a:t> Ramp Rate </a:t>
                      </a:r>
                      <a:r>
                        <a:rPr lang="en-US" sz="600" b="1" i="0" u="none" strike="noStrike" baseline="0" dirty="0" smtClean="0">
                          <a:solidFill>
                            <a:schemeClr val="tx1"/>
                          </a:solidFill>
                          <a:effectLst/>
                          <a:latin typeface="Arial" panose="020B0604020202020204" pitchFamily="34" charset="0"/>
                        </a:rPr>
                        <a:t>(based on 5-min blended)</a:t>
                      </a:r>
                      <a:endParaRPr lang="en-US" sz="900" b="1" i="0" u="none" strike="noStrike" dirty="0">
                        <a:solidFill>
                          <a:schemeClr val="tx1"/>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r>
              <a:tr h="249308">
                <a:tc>
                  <a:txBody>
                    <a:bodyPr/>
                    <a:lstStyle/>
                    <a:p>
                      <a:pPr algn="ctr" rtl="0" fontAlgn="b"/>
                      <a:r>
                        <a:rPr lang="en-US" sz="900" b="0" i="0" u="none" strike="sngStrike" dirty="0" smtClean="0">
                          <a:solidFill>
                            <a:schemeClr val="accent6"/>
                          </a:solidFill>
                          <a:effectLst/>
                          <a:latin typeface="Arial" panose="020B0604020202020204" pitchFamily="34" charset="0"/>
                        </a:rPr>
                        <a:t>Non</a:t>
                      </a:r>
                      <a:r>
                        <a:rPr lang="en-US" sz="900" b="0" i="0" u="none" strike="sngStrike" baseline="0" dirty="0" smtClean="0">
                          <a:solidFill>
                            <a:schemeClr val="accent6"/>
                          </a:solidFill>
                          <a:effectLst/>
                          <a:latin typeface="Arial" panose="020B0604020202020204" pitchFamily="34" charset="0"/>
                        </a:rPr>
                        <a:t> Frequency Responsive Capacity (NFRC)</a:t>
                      </a:r>
                      <a:endParaRPr lang="en-US" sz="900" b="0" i="0" u="none" strike="sngStrike" dirty="0">
                        <a:solidFill>
                          <a:schemeClr val="accent6"/>
                        </a:solidFill>
                        <a:effectLst/>
                        <a:latin typeface="Arial" panose="020B0604020202020204" pitchFamily="34" charset="0"/>
                      </a:endParaRP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IRR Turbine/Panel Availability (NTOF, NTON, NTUN)</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fontAlgn="ctr"/>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rtl="0" fontAlgn="b"/>
                      <a:r>
                        <a:rPr lang="en-US" sz="900" b="1" i="0" u="none" strike="noStrike" baseline="0" dirty="0" smtClean="0">
                          <a:solidFill>
                            <a:schemeClr val="tx1"/>
                          </a:solidFill>
                          <a:effectLst/>
                          <a:latin typeface="Arial" panose="020B0604020202020204" pitchFamily="34" charset="0"/>
                        </a:rPr>
                        <a:t>RRS PFR/FFR/UFR Capability</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r>
              <a:tr h="164592">
                <a:tc>
                  <a:txBody>
                    <a:bodyPr/>
                    <a:lstStyle/>
                    <a:p>
                      <a:pPr algn="ctr" rtl="0" fontAlgn="b"/>
                      <a:r>
                        <a:rPr lang="en-US" sz="900" b="0" i="0" u="none" strike="noStrike" dirty="0">
                          <a:solidFill>
                            <a:schemeClr val="tx1"/>
                          </a:solidFill>
                          <a:effectLst/>
                          <a:latin typeface="Arial" panose="020B0604020202020204" pitchFamily="34" charset="0"/>
                        </a:rPr>
                        <a:t>Load Resource Breaker Status (LRCB) [NCLR]</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1" i="0" u="none" strike="noStrike" dirty="0" smtClean="0">
                          <a:solidFill>
                            <a:schemeClr val="tx1"/>
                          </a:solidFill>
                          <a:effectLst/>
                          <a:latin typeface="Arial" panose="020B0604020202020204" pitchFamily="34" charset="0"/>
                        </a:rPr>
                        <a:t>CCP Frequency</a:t>
                      </a:r>
                      <a:r>
                        <a:rPr lang="en-US" sz="900" b="1" i="0" u="none" strike="noStrike" baseline="0" dirty="0" smtClean="0">
                          <a:solidFill>
                            <a:schemeClr val="tx1"/>
                          </a:solidFill>
                          <a:effectLst/>
                          <a:latin typeface="Arial" panose="020B0604020202020204" pitchFamily="34" charset="0"/>
                        </a:rPr>
                        <a:t> Responsive Capacity High/Low Limit, Frequency Responsive MW</a:t>
                      </a:r>
                      <a:endParaRPr lang="en-US" sz="900" b="1" i="0" u="none" strike="noStrike" dirty="0">
                        <a:solidFill>
                          <a:schemeClr val="tx1"/>
                        </a:solidFill>
                        <a:effectLst/>
                        <a:latin typeface="Arial" panose="020B0604020202020204" pitchFamily="34" charset="0"/>
                      </a:endParaRP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c>
                  <a:txBody>
                    <a:bodyPr/>
                    <a:lstStyle/>
                    <a:p>
                      <a:endParaRPr lang="en-US" dirty="0"/>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rtl="0" fontAlgn="b"/>
                      <a:r>
                        <a:rPr lang="en-US" sz="900" b="1" i="0" u="none" strike="noStrike" baseline="0" dirty="0" smtClean="0">
                          <a:solidFill>
                            <a:schemeClr val="tx1"/>
                          </a:solidFill>
                          <a:effectLst/>
                          <a:latin typeface="Arial" panose="020B0604020202020204" pitchFamily="34" charset="0"/>
                        </a:rPr>
                        <a:t>Non-Spin Ramp Rate </a:t>
                      </a:r>
                      <a:r>
                        <a:rPr lang="en-US" sz="600" b="1" i="0" u="none" strike="noStrike" kern="1200" baseline="0" dirty="0" smtClean="0">
                          <a:solidFill>
                            <a:schemeClr val="tx1"/>
                          </a:solidFill>
                          <a:effectLst/>
                          <a:latin typeface="Arial" panose="020B0604020202020204" pitchFamily="34" charset="0"/>
                          <a:ea typeface="+mn-ea"/>
                          <a:cs typeface="+mn-cs"/>
                        </a:rPr>
                        <a:t>(</a:t>
                      </a:r>
                      <a:r>
                        <a:rPr lang="en-US" sz="600" b="1" i="0" u="none" strike="noStrike" baseline="0" dirty="0" smtClean="0">
                          <a:solidFill>
                            <a:schemeClr val="tx1"/>
                          </a:solidFill>
                          <a:effectLst/>
                          <a:latin typeface="Arial" panose="020B0604020202020204" pitchFamily="34" charset="0"/>
                        </a:rPr>
                        <a:t>based on </a:t>
                      </a:r>
                      <a:r>
                        <a:rPr lang="en-US" sz="600" b="1" i="0" u="none" strike="noStrike" kern="1200" baseline="0" dirty="0" smtClean="0">
                          <a:solidFill>
                            <a:schemeClr val="tx1"/>
                          </a:solidFill>
                          <a:effectLst/>
                          <a:latin typeface="Arial" panose="020B0604020202020204" pitchFamily="34" charset="0"/>
                          <a:ea typeface="+mn-ea"/>
                          <a:cs typeface="+mn-cs"/>
                        </a:rPr>
                        <a:t>30-min blended)</a:t>
                      </a:r>
                      <a:endParaRPr lang="en-US" sz="600" b="1" i="0" u="none" strike="noStrike" baseline="0" dirty="0" smtClean="0">
                        <a:solidFill>
                          <a:schemeClr val="tx1"/>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r>
              <a:tr h="164592">
                <a:tc>
                  <a:txBody>
                    <a:bodyPr/>
                    <a:lstStyle/>
                    <a:p>
                      <a:pPr algn="ctr" rtl="0" fontAlgn="b"/>
                      <a:r>
                        <a:rPr lang="en-US" sz="900" b="0" i="0" u="none" strike="noStrike" dirty="0">
                          <a:solidFill>
                            <a:schemeClr val="tx1"/>
                          </a:solidFill>
                          <a:effectLst/>
                          <a:latin typeface="Arial" panose="020B0604020202020204" pitchFamily="34" charset="0"/>
                        </a:rPr>
                        <a:t>Max/Low Power Consumption (MPC, LPC) [CLR, NCLR]</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chemeClr val="tx1"/>
                        </a:solidFill>
                        <a:effectLst/>
                        <a:latin typeface="Arial" panose="020B0604020202020204" pitchFamily="34" charset="0"/>
                      </a:endParaRP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endParaRPr lang="en-US" dirty="0"/>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a:r>
                        <a:rPr lang="en-US" sz="900" b="1" i="0" u="none" strike="noStrike" kern="1200" dirty="0" smtClean="0">
                          <a:solidFill>
                            <a:schemeClr val="tx1"/>
                          </a:solidFill>
                          <a:effectLst/>
                          <a:latin typeface="Arial" panose="020B0604020202020204" pitchFamily="34" charset="0"/>
                          <a:ea typeface="+mn-ea"/>
                          <a:cs typeface="+mn-cs"/>
                        </a:rPr>
                        <a:t>ECRS</a:t>
                      </a:r>
                      <a:r>
                        <a:rPr lang="en-US" sz="900" b="1" i="0" u="none" strike="noStrike" kern="1200" baseline="0" dirty="0" smtClean="0">
                          <a:solidFill>
                            <a:schemeClr val="tx1"/>
                          </a:solidFill>
                          <a:effectLst/>
                          <a:latin typeface="Arial" panose="020B0604020202020204" pitchFamily="34" charset="0"/>
                          <a:ea typeface="+mn-ea"/>
                          <a:cs typeface="+mn-cs"/>
                        </a:rPr>
                        <a:t> Ramp Rate </a:t>
                      </a:r>
                      <a:r>
                        <a:rPr lang="en-US" sz="600" b="1" i="0" u="none" strike="noStrike" kern="1200" baseline="0" dirty="0" smtClean="0">
                          <a:solidFill>
                            <a:schemeClr val="tx1"/>
                          </a:solidFill>
                          <a:effectLst/>
                          <a:latin typeface="Arial" panose="020B0604020202020204" pitchFamily="34" charset="0"/>
                          <a:ea typeface="+mn-ea"/>
                          <a:cs typeface="+mn-cs"/>
                        </a:rPr>
                        <a:t>(</a:t>
                      </a:r>
                      <a:r>
                        <a:rPr lang="en-US" sz="600" b="1" i="0" u="none" strike="noStrike" baseline="0" dirty="0" smtClean="0">
                          <a:solidFill>
                            <a:schemeClr val="tx1"/>
                          </a:solidFill>
                          <a:effectLst/>
                          <a:latin typeface="Arial" panose="020B0604020202020204" pitchFamily="34" charset="0"/>
                        </a:rPr>
                        <a:t>based on </a:t>
                      </a:r>
                      <a:r>
                        <a:rPr lang="en-US" sz="600" b="1" i="0" u="none" strike="noStrike" kern="1200" baseline="0" dirty="0" smtClean="0">
                          <a:solidFill>
                            <a:schemeClr val="tx1"/>
                          </a:solidFill>
                          <a:effectLst/>
                          <a:latin typeface="Arial" panose="020B0604020202020204" pitchFamily="34" charset="0"/>
                          <a:ea typeface="+mn-ea"/>
                          <a:cs typeface="+mn-cs"/>
                        </a:rPr>
                        <a:t>10-min blended)</a:t>
                      </a:r>
                      <a:endParaRPr lang="en-US" sz="900" b="1" i="0" u="none" strike="noStrike" kern="1200" dirty="0">
                        <a:solidFill>
                          <a:schemeClr val="tx1"/>
                        </a:solidFill>
                        <a:effectLst/>
                        <a:latin typeface="Arial" panose="020B0604020202020204" pitchFamily="34" charset="0"/>
                        <a:ea typeface="+mn-ea"/>
                        <a:cs typeface="+mn-cs"/>
                      </a:endParaRP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r>
              <a:tr h="164592">
                <a:tc>
                  <a:txBody>
                    <a:bodyPr/>
                    <a:lstStyle/>
                    <a:p>
                      <a:pPr algn="ctr" rtl="0" fontAlgn="b"/>
                      <a:endParaRPr lang="en-US" sz="900" b="0" i="0" u="none" strike="noStrike" dirty="0">
                        <a:solidFill>
                          <a:schemeClr val="tx1"/>
                        </a:solidFill>
                        <a:effectLst/>
                        <a:latin typeface="Arial" panose="020B0604020202020204" pitchFamily="34" charset="0"/>
                      </a:endParaRP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chemeClr val="tx1"/>
                        </a:solidFill>
                        <a:effectLst/>
                        <a:latin typeface="Arial" panose="020B0604020202020204" pitchFamily="34" charset="0"/>
                      </a:endParaRP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endParaRPr lang="en-US" dirty="0"/>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a:r>
                        <a:rPr lang="en-US" sz="900" b="1" i="0" u="none" strike="noStrike" kern="1200" dirty="0" smtClean="0">
                          <a:solidFill>
                            <a:schemeClr val="tx1"/>
                          </a:solidFill>
                          <a:effectLst/>
                          <a:latin typeface="Arial" panose="020B0604020202020204" pitchFamily="34" charset="0"/>
                          <a:ea typeface="+mn-ea"/>
                          <a:cs typeface="+mn-cs"/>
                        </a:rPr>
                        <a:t>RRS/ECRS Self</a:t>
                      </a:r>
                      <a:r>
                        <a:rPr lang="en-US" sz="900" b="1" i="0" u="none" strike="noStrike" kern="1200" baseline="0" dirty="0" smtClean="0">
                          <a:solidFill>
                            <a:schemeClr val="tx1"/>
                          </a:solidFill>
                          <a:effectLst/>
                          <a:latin typeface="Arial" panose="020B0604020202020204" pitchFamily="34" charset="0"/>
                          <a:ea typeface="+mn-ea"/>
                          <a:cs typeface="+mn-cs"/>
                        </a:rPr>
                        <a:t> Provision </a:t>
                      </a:r>
                      <a:r>
                        <a:rPr lang="en-US" sz="600" b="1" i="0" u="none" strike="noStrike" kern="1200" baseline="0" dirty="0" smtClean="0">
                          <a:solidFill>
                            <a:schemeClr val="tx1"/>
                          </a:solidFill>
                          <a:effectLst/>
                          <a:latin typeface="Arial" panose="020B0604020202020204" pitchFamily="34" charset="0"/>
                          <a:ea typeface="+mn-ea"/>
                          <a:cs typeface="+mn-cs"/>
                        </a:rPr>
                        <a:t>(based on DAM Award and AS trades) </a:t>
                      </a:r>
                      <a:r>
                        <a:rPr lang="en-US" sz="900" b="1" i="0" u="none" strike="noStrike" kern="1200" baseline="0" dirty="0" smtClean="0">
                          <a:solidFill>
                            <a:schemeClr val="tx1"/>
                          </a:solidFill>
                          <a:effectLst/>
                          <a:latin typeface="Arial" panose="020B0604020202020204" pitchFamily="34" charset="0"/>
                          <a:ea typeface="+mn-ea"/>
                          <a:cs typeface="+mn-cs"/>
                        </a:rPr>
                        <a:t>[NCLR]</a:t>
                      </a:r>
                      <a:endParaRPr lang="en-US" sz="900" b="1" i="0" u="none" strike="noStrike" kern="1200" dirty="0">
                        <a:solidFill>
                          <a:schemeClr val="tx1"/>
                        </a:solidFill>
                        <a:effectLst/>
                        <a:latin typeface="Arial" panose="020B0604020202020204" pitchFamily="34" charset="0"/>
                        <a:ea typeface="+mn-ea"/>
                        <a:cs typeface="+mn-cs"/>
                      </a:endParaRP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r>
              <a:tr h="164592">
                <a:tc>
                  <a:txBody>
                    <a:bodyPr/>
                    <a:lstStyle/>
                    <a:p>
                      <a:pPr algn="ctr" rtl="0" fontAlgn="b"/>
                      <a:endParaRPr lang="en-US" sz="900" b="0" i="0" u="none" strike="noStrike" dirty="0">
                        <a:solidFill>
                          <a:schemeClr val="tx1"/>
                        </a:solidFill>
                        <a:effectLst/>
                        <a:latin typeface="Arial" panose="020B0604020202020204" pitchFamily="34" charset="0"/>
                      </a:endParaRP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chemeClr val="tx1"/>
                        </a:solidFill>
                        <a:effectLst/>
                        <a:latin typeface="Arial" panose="020B0604020202020204" pitchFamily="34" charset="0"/>
                      </a:endParaRP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endParaRPr lang="en-US" dirty="0"/>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a:r>
                        <a:rPr lang="en-US" sz="900" b="1" i="0" u="none" strike="noStrike" kern="1200" dirty="0" smtClean="0">
                          <a:solidFill>
                            <a:schemeClr val="tx1"/>
                          </a:solidFill>
                          <a:effectLst/>
                          <a:latin typeface="Arial" panose="020B0604020202020204" pitchFamily="34" charset="0"/>
                          <a:ea typeface="+mn-ea"/>
                          <a:cs typeface="+mn-cs"/>
                        </a:rPr>
                        <a:t>ECRS Responsibility, Schedule</a:t>
                      </a:r>
                      <a:endParaRPr lang="en-US" sz="900" b="1" i="0" u="none" strike="noStrike" kern="1200" dirty="0">
                        <a:solidFill>
                          <a:schemeClr val="tx1"/>
                        </a:solidFill>
                        <a:effectLst/>
                        <a:latin typeface="Arial" panose="020B0604020202020204" pitchFamily="34" charset="0"/>
                        <a:ea typeface="+mn-ea"/>
                        <a:cs typeface="+mn-cs"/>
                      </a:endParaRP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3">
                        <a:lumMod val="20000"/>
                        <a:lumOff val="80000"/>
                      </a:schemeClr>
                    </a:solidFill>
                  </a:tcPr>
                </a:tc>
              </a:tr>
            </a:tbl>
          </a:graphicData>
        </a:graphic>
      </p:graphicFrame>
      <p:graphicFrame>
        <p:nvGraphicFramePr>
          <p:cNvPr id="10" name="Table 9"/>
          <p:cNvGraphicFramePr>
            <a:graphicFrameLocks noGrp="1"/>
          </p:cNvGraphicFramePr>
          <p:nvPr>
            <p:extLst/>
          </p:nvPr>
        </p:nvGraphicFramePr>
        <p:xfrm>
          <a:off x="5655098" y="4335310"/>
          <a:ext cx="2401603" cy="1975295"/>
        </p:xfrm>
        <a:graphic>
          <a:graphicData uri="http://schemas.openxmlformats.org/drawingml/2006/table">
            <a:tbl>
              <a:tblPr>
                <a:tableStyleId>{3B4B98B0-60AC-42C2-AFA5-B58CD77FA1E5}</a:tableStyleId>
              </a:tblPr>
              <a:tblGrid>
                <a:gridCol w="2401603"/>
              </a:tblGrid>
              <a:tr h="0">
                <a:tc>
                  <a:txBody>
                    <a:bodyPr/>
                    <a:lstStyle/>
                    <a:p>
                      <a:pPr algn="ctr" fontAlgn="b"/>
                      <a:r>
                        <a:rPr lang="en-US" sz="1200" b="1" u="none" strike="noStrike" dirty="0" smtClean="0">
                          <a:effectLst/>
                        </a:rPr>
                        <a:t>QSE Specific</a:t>
                      </a:r>
                      <a:r>
                        <a:rPr lang="en-US" sz="1200" b="1" u="none" strike="noStrike" baseline="0" dirty="0" smtClean="0">
                          <a:effectLst/>
                        </a:rPr>
                        <a:t> </a:t>
                      </a:r>
                      <a:r>
                        <a:rPr lang="en-US" sz="1200" b="1" u="none" strike="noStrike" dirty="0" smtClean="0">
                          <a:effectLst/>
                        </a:rPr>
                        <a:t>To </a:t>
                      </a:r>
                      <a:r>
                        <a:rPr lang="en-US" sz="1200" b="1" u="none" strike="noStrike" dirty="0">
                          <a:effectLst/>
                        </a:rPr>
                        <a:t>QSE</a:t>
                      </a:r>
                      <a:endParaRPr lang="en-US" sz="1200" b="1"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0">
                <a:tc>
                  <a:txBody>
                    <a:bodyPr/>
                    <a:lstStyle/>
                    <a:p>
                      <a:pPr algn="ctr" fontAlgn="b"/>
                      <a:r>
                        <a:rPr lang="en-US" sz="1000" b="1" u="none" strike="noStrike" dirty="0">
                          <a:effectLst/>
                        </a:rPr>
                        <a:t>A/S Related</a:t>
                      </a:r>
                      <a:endParaRPr lang="en-US" sz="1000" b="1"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184976">
                <a:tc>
                  <a:txBody>
                    <a:bodyPr/>
                    <a:lstStyle/>
                    <a:p>
                      <a:pPr algn="ctr" fontAlgn="b"/>
                      <a:r>
                        <a:rPr lang="en-US" sz="900" b="0" i="0" u="none" strike="sngStrike" dirty="0" smtClean="0">
                          <a:solidFill>
                            <a:schemeClr val="accent6"/>
                          </a:solidFill>
                          <a:effectLst/>
                          <a:latin typeface="+mn-lt"/>
                        </a:rPr>
                        <a:t>Regulation Up/Down MW (REGU, REDG)</a:t>
                      </a:r>
                      <a:endParaRPr lang="en-US" sz="900" b="0" i="0" u="none" strike="sngStrike" dirty="0">
                        <a:solidFill>
                          <a:schemeClr val="accent6"/>
                        </a:solidFill>
                        <a:effectLst/>
                        <a:latin typeface="+mn-lt"/>
                      </a:endParaRPr>
                    </a:p>
                  </a:txBody>
                  <a:tcPr marL="9525" marR="9525" marT="9525" marB="0" anchor="ctr">
                    <a:lnT w="12700" cap="flat" cmpd="sng" algn="ctr">
                      <a:solidFill>
                        <a:schemeClr val="accent1"/>
                      </a:solidFill>
                      <a:prstDash val="solid"/>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algn="ctr" fontAlgn="b"/>
                      <a:r>
                        <a:rPr lang="en-US" sz="900" b="0" i="0" u="none" strike="sngStrike" dirty="0" smtClean="0">
                          <a:solidFill>
                            <a:schemeClr val="accent6"/>
                          </a:solidFill>
                          <a:effectLst/>
                          <a:latin typeface="+mn-lt"/>
                        </a:rPr>
                        <a:t>FRRS</a:t>
                      </a:r>
                      <a:r>
                        <a:rPr lang="en-US" sz="900" b="0" i="0" u="none" strike="sngStrike" baseline="0" dirty="0" smtClean="0">
                          <a:solidFill>
                            <a:schemeClr val="accent6"/>
                          </a:solidFill>
                          <a:effectLst/>
                          <a:latin typeface="+mn-lt"/>
                        </a:rPr>
                        <a:t> </a:t>
                      </a:r>
                      <a:r>
                        <a:rPr lang="en-US" sz="900" b="0" i="0" u="none" strike="sngStrike" dirty="0" smtClean="0">
                          <a:solidFill>
                            <a:schemeClr val="accent6"/>
                          </a:solidFill>
                          <a:effectLst/>
                          <a:latin typeface="+mn-lt"/>
                        </a:rPr>
                        <a:t>Up/Down MW (FURQ,</a:t>
                      </a:r>
                      <a:r>
                        <a:rPr lang="en-US" sz="900" b="0" i="0" u="none" strike="sngStrike" baseline="0" dirty="0" smtClean="0">
                          <a:solidFill>
                            <a:schemeClr val="accent6"/>
                          </a:solidFill>
                          <a:effectLst/>
                          <a:latin typeface="+mn-lt"/>
                        </a:rPr>
                        <a:t> FDRQ)</a:t>
                      </a:r>
                      <a:endParaRPr lang="en-US" sz="900" b="0" i="0" u="none" strike="sngStrike" dirty="0">
                        <a:solidFill>
                          <a:schemeClr val="accent6"/>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900" b="0" i="0" u="none" strike="noStrike" baseline="0" dirty="0" smtClean="0">
                          <a:solidFill>
                            <a:srgbClr val="000000"/>
                          </a:solidFill>
                          <a:effectLst/>
                          <a:latin typeface="+mn-lt"/>
                        </a:rPr>
                        <a:t>Responsive Reserve </a:t>
                      </a:r>
                      <a:r>
                        <a:rPr lang="en-US" sz="900" b="0" i="0" u="none" strike="sngStrike" baseline="0" dirty="0" smtClean="0">
                          <a:solidFill>
                            <a:schemeClr val="accent6"/>
                          </a:solidFill>
                          <a:effectLst/>
                          <a:latin typeface="+mn-lt"/>
                        </a:rPr>
                        <a:t>Gen</a:t>
                      </a:r>
                      <a:r>
                        <a:rPr lang="en-US" sz="900" b="0" i="0" u="none" strike="noStrike" baseline="0" dirty="0" smtClean="0">
                          <a:solidFill>
                            <a:srgbClr val="000000"/>
                          </a:solidFill>
                          <a:effectLst/>
                          <a:latin typeface="+mn-lt"/>
                        </a:rPr>
                        <a:t>/ONRR/FFR Deployment (</a:t>
                      </a:r>
                      <a:r>
                        <a:rPr lang="en-US" sz="900" b="0" i="0" u="none" strike="sngStrike" baseline="0" dirty="0" smtClean="0">
                          <a:solidFill>
                            <a:schemeClr val="accent6"/>
                          </a:solidFill>
                          <a:effectLst/>
                          <a:latin typeface="+mn-lt"/>
                        </a:rPr>
                        <a:t>RR</a:t>
                      </a:r>
                      <a:r>
                        <a:rPr lang="en-US" sz="900" b="0" i="0" u="none" strike="noStrike" baseline="0" dirty="0" smtClean="0">
                          <a:solidFill>
                            <a:srgbClr val="000000"/>
                          </a:solidFill>
                          <a:effectLst/>
                          <a:latin typeface="+mn-lt"/>
                        </a:rPr>
                        <a:t>, ONRR, FFR)</a:t>
                      </a: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ECRS Deployment (Gen,</a:t>
                      </a:r>
                      <a:r>
                        <a:rPr lang="en-US" sz="900" b="0" i="0" u="none" strike="noStrike" baseline="0" dirty="0" smtClean="0">
                          <a:solidFill>
                            <a:srgbClr val="000000"/>
                          </a:solidFill>
                          <a:effectLst/>
                          <a:latin typeface="+mn-lt"/>
                        </a:rPr>
                        <a:t> ONRR)</a:t>
                      </a: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accent3">
                        <a:lumMod val="20000"/>
                        <a:lumOff val="80000"/>
                      </a:schemeClr>
                    </a:solidFill>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12700" cap="flat" cmpd="sng" algn="ctr">
                      <a:solidFill>
                        <a:schemeClr val="accent1"/>
                      </a:solidFill>
                      <a:prstDash val="solid"/>
                      <a:round/>
                      <a:headEnd type="none" w="med" len="med"/>
                      <a:tailEnd type="none" w="med" len="med"/>
                    </a:lnB>
                  </a:tcPr>
                </a:tc>
              </a:tr>
            </a:tbl>
          </a:graphicData>
        </a:graphic>
      </p:graphicFrame>
      <p:sp>
        <p:nvSpPr>
          <p:cNvPr id="11" name="TextBox 10"/>
          <p:cNvSpPr txBox="1"/>
          <p:nvPr/>
        </p:nvSpPr>
        <p:spPr>
          <a:xfrm>
            <a:off x="1896177" y="6428729"/>
            <a:ext cx="7103445" cy="461665"/>
          </a:xfrm>
          <a:prstGeom prst="rect">
            <a:avLst/>
          </a:prstGeom>
          <a:noFill/>
        </p:spPr>
        <p:txBody>
          <a:bodyPr wrap="square" rtlCol="0">
            <a:spAutoFit/>
          </a:bodyPr>
          <a:lstStyle/>
          <a:p>
            <a:r>
              <a:rPr lang="en-US" sz="800" dirty="0" smtClean="0">
                <a:solidFill>
                  <a:prstClr val="black"/>
                </a:solidFill>
              </a:rPr>
              <a:t>*Base telemetry list in this table has been created using </a:t>
            </a:r>
            <a:r>
              <a:rPr lang="en-US" sz="800" dirty="0" smtClean="0">
                <a:solidFill>
                  <a:prstClr val="black"/>
                </a:solidFill>
                <a:hlinkClick r:id="rId2"/>
              </a:rPr>
              <a:t>ERCOT </a:t>
            </a:r>
            <a:r>
              <a:rPr lang="en-US" sz="800" dirty="0">
                <a:solidFill>
                  <a:prstClr val="black"/>
                </a:solidFill>
                <a:hlinkClick r:id="rId2"/>
              </a:rPr>
              <a:t>Nodal ICCP Communications </a:t>
            </a:r>
            <a:r>
              <a:rPr lang="en-US" sz="800" dirty="0" smtClean="0">
                <a:solidFill>
                  <a:prstClr val="black"/>
                </a:solidFill>
                <a:hlinkClick r:id="rId2"/>
              </a:rPr>
              <a:t>Handbook</a:t>
            </a:r>
            <a:r>
              <a:rPr lang="en-US" sz="800" dirty="0">
                <a:solidFill>
                  <a:prstClr val="black"/>
                </a:solidFill>
              </a:rPr>
              <a:t> </a:t>
            </a:r>
            <a:r>
              <a:rPr lang="en-US" sz="800" dirty="0" smtClean="0">
                <a:solidFill>
                  <a:prstClr val="black"/>
                </a:solidFill>
              </a:rPr>
              <a:t>(note also included are some potential changes related to NPRR </a:t>
            </a:r>
            <a:r>
              <a:rPr lang="en-US" sz="800" dirty="0">
                <a:solidFill>
                  <a:prstClr val="black"/>
                </a:solidFill>
              </a:rPr>
              <a:t>863 </a:t>
            </a:r>
            <a:r>
              <a:rPr lang="en-US" sz="800" dirty="0" smtClean="0">
                <a:solidFill>
                  <a:prstClr val="black"/>
                </a:solidFill>
              </a:rPr>
              <a:t>Ph2 (reflected in </a:t>
            </a:r>
            <a:r>
              <a:rPr lang="en-US" sz="800" dirty="0">
                <a:solidFill>
                  <a:prstClr val="black"/>
                </a:solidFill>
              </a:rPr>
              <a:t>green </a:t>
            </a:r>
            <a:r>
              <a:rPr lang="en-US" sz="800" dirty="0" smtClean="0">
                <a:solidFill>
                  <a:prstClr val="black"/>
                </a:solidFill>
              </a:rPr>
              <a:t>color).</a:t>
            </a:r>
          </a:p>
          <a:p>
            <a:r>
              <a:rPr lang="en-US" sz="800" dirty="0" smtClean="0">
                <a:solidFill>
                  <a:prstClr val="black"/>
                </a:solidFill>
              </a:rPr>
              <a:t>**RTC related changes that are identified in this list </a:t>
            </a:r>
            <a:r>
              <a:rPr lang="en-US" sz="800" dirty="0">
                <a:solidFill>
                  <a:prstClr val="black"/>
                </a:solidFill>
              </a:rPr>
              <a:t>(reflected in </a:t>
            </a:r>
            <a:r>
              <a:rPr lang="en-US" sz="800" dirty="0">
                <a:solidFill>
                  <a:srgbClr val="910258"/>
                </a:solidFill>
              </a:rPr>
              <a:t>red</a:t>
            </a:r>
            <a:r>
              <a:rPr lang="en-US" sz="800" dirty="0">
                <a:solidFill>
                  <a:prstClr val="black"/>
                </a:solidFill>
              </a:rPr>
              <a:t> color) </a:t>
            </a:r>
            <a:r>
              <a:rPr lang="en-US" sz="800" dirty="0" smtClean="0">
                <a:solidFill>
                  <a:prstClr val="black"/>
                </a:solidFill>
              </a:rPr>
              <a:t>are based on KP1.3, 1.4, 1.5. </a:t>
            </a:r>
            <a:endParaRPr lang="en-US" sz="800" dirty="0">
              <a:solidFill>
                <a:prstClr val="black"/>
              </a:solidFill>
            </a:endParaRPr>
          </a:p>
        </p:txBody>
      </p:sp>
    </p:spTree>
    <p:extLst>
      <p:ext uri="{BB962C8B-B14F-4D97-AF65-F5344CB8AC3E}">
        <p14:creationId xmlns:p14="http://schemas.microsoft.com/office/powerpoint/2010/main" val="3508494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Arrow Connector 15"/>
          <p:cNvCxnSpPr/>
          <p:nvPr/>
        </p:nvCxnSpPr>
        <p:spPr>
          <a:xfrm flipV="1">
            <a:off x="914397" y="3678701"/>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7" name="Straight Arrow Connector 16"/>
          <p:cNvCxnSpPr/>
          <p:nvPr/>
        </p:nvCxnSpPr>
        <p:spPr>
          <a:xfrm flipV="1">
            <a:off x="2819397" y="3678701"/>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1" name="Straight Arrow Connector 20"/>
          <p:cNvCxnSpPr/>
          <p:nvPr/>
        </p:nvCxnSpPr>
        <p:spPr>
          <a:xfrm flipV="1">
            <a:off x="6094068" y="3657377"/>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3" name="Straight Arrow Connector 22"/>
          <p:cNvCxnSpPr/>
          <p:nvPr/>
        </p:nvCxnSpPr>
        <p:spPr>
          <a:xfrm flipV="1">
            <a:off x="7086597" y="3678701"/>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5" name="Straight Arrow Connector 14"/>
          <p:cNvCxnSpPr/>
          <p:nvPr/>
        </p:nvCxnSpPr>
        <p:spPr>
          <a:xfrm>
            <a:off x="228597" y="2781077"/>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0" name="Straight Arrow Connector 19"/>
          <p:cNvCxnSpPr/>
          <p:nvPr/>
        </p:nvCxnSpPr>
        <p:spPr>
          <a:xfrm>
            <a:off x="3124197" y="2772857"/>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2" name="Straight Arrow Connector 21"/>
          <p:cNvCxnSpPr/>
          <p:nvPr/>
        </p:nvCxnSpPr>
        <p:spPr>
          <a:xfrm>
            <a:off x="7084668" y="2781077"/>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4" name="Straight Arrow Connector 23"/>
          <p:cNvCxnSpPr/>
          <p:nvPr/>
        </p:nvCxnSpPr>
        <p:spPr>
          <a:xfrm>
            <a:off x="6094068" y="2781077"/>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 name="Title 1"/>
          <p:cNvSpPr>
            <a:spLocks noGrp="1"/>
          </p:cNvSpPr>
          <p:nvPr>
            <p:ph type="title"/>
          </p:nvPr>
        </p:nvSpPr>
        <p:spPr>
          <a:xfrm>
            <a:off x="381003" y="243682"/>
            <a:ext cx="8610597" cy="518318"/>
          </a:xfrm>
        </p:spPr>
        <p:txBody>
          <a:bodyPr/>
          <a:lstStyle/>
          <a:p>
            <a:r>
              <a:rPr lang="en-US" sz="2400" dirty="0" smtClean="0"/>
              <a:t>RTCRR Review </a:t>
            </a:r>
            <a:br>
              <a:rPr lang="en-US" sz="2400" dirty="0" smtClean="0"/>
            </a:br>
            <a:r>
              <a:rPr lang="en-US" sz="2400" dirty="0" smtClean="0"/>
              <a:t>Schedule and Process</a:t>
            </a:r>
            <a:endParaRPr lang="en-US" sz="2400" dirty="0"/>
          </a:p>
        </p:txBody>
      </p:sp>
      <p:sp>
        <p:nvSpPr>
          <p:cNvPr id="8" name="Rectangle 7"/>
          <p:cNvSpPr/>
          <p:nvPr/>
        </p:nvSpPr>
        <p:spPr>
          <a:xfrm>
            <a:off x="152397" y="1676176"/>
            <a:ext cx="1524000" cy="14477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7-days prior #1</a:t>
            </a:r>
          </a:p>
          <a:p>
            <a:pPr algn="ctr"/>
            <a:r>
              <a:rPr lang="en-US" sz="1400" dirty="0" smtClean="0"/>
              <a:t>ERCOT posts agenda and RTCRRs sections to be reviewed</a:t>
            </a:r>
            <a:endParaRPr lang="en-US" sz="1400" dirty="0"/>
          </a:p>
        </p:txBody>
      </p:sp>
      <p:sp>
        <p:nvSpPr>
          <p:cNvPr id="10" name="Rectangle 9"/>
          <p:cNvSpPr/>
          <p:nvPr/>
        </p:nvSpPr>
        <p:spPr>
          <a:xfrm>
            <a:off x="2741473" y="3962177"/>
            <a:ext cx="1417851" cy="1918549"/>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7-days prior #2</a:t>
            </a:r>
          </a:p>
          <a:p>
            <a:pPr algn="ctr"/>
            <a:r>
              <a:rPr lang="en-US" sz="1400" dirty="0" smtClean="0"/>
              <a:t>MP redlines due and posted to address concerns or alternatives</a:t>
            </a:r>
          </a:p>
        </p:txBody>
      </p:sp>
      <p:sp>
        <p:nvSpPr>
          <p:cNvPr id="11" name="Rectangle 10"/>
          <p:cNvSpPr/>
          <p:nvPr/>
        </p:nvSpPr>
        <p:spPr>
          <a:xfrm>
            <a:off x="152397" y="3962177"/>
            <a:ext cx="1530481" cy="1333500"/>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During meeting, MPs discuss any concerns or alternatives</a:t>
            </a:r>
          </a:p>
        </p:txBody>
      </p:sp>
      <p:sp>
        <p:nvSpPr>
          <p:cNvPr id="12" name="Rectangle 11"/>
          <p:cNvSpPr/>
          <p:nvPr/>
        </p:nvSpPr>
        <p:spPr>
          <a:xfrm>
            <a:off x="5890490" y="3962177"/>
            <a:ext cx="2095973" cy="1434249"/>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7-days prior #3</a:t>
            </a:r>
          </a:p>
          <a:p>
            <a:pPr algn="ctr"/>
            <a:r>
              <a:rPr lang="en-US" sz="1400" dirty="0" smtClean="0"/>
              <a:t>MPs must document concerns and alternative language prior to meeting, and be prepared to discuss.</a:t>
            </a:r>
          </a:p>
        </p:txBody>
      </p:sp>
      <p:sp>
        <p:nvSpPr>
          <p:cNvPr id="13" name="Rectangle 12"/>
          <p:cNvSpPr/>
          <p:nvPr/>
        </p:nvSpPr>
        <p:spPr>
          <a:xfrm>
            <a:off x="5890489" y="1676176"/>
            <a:ext cx="2074650" cy="14477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7-days prior #3</a:t>
            </a:r>
          </a:p>
          <a:p>
            <a:pPr algn="ctr"/>
            <a:r>
              <a:rPr lang="en-US" sz="1400" dirty="0" smtClean="0"/>
              <a:t>Non-consensus materials posted for options on language to be considered.</a:t>
            </a:r>
            <a:endParaRPr lang="en-US" sz="1400" dirty="0"/>
          </a:p>
        </p:txBody>
      </p:sp>
      <p:sp>
        <p:nvSpPr>
          <p:cNvPr id="14" name="Right Arrow 13"/>
          <p:cNvSpPr/>
          <p:nvPr/>
        </p:nvSpPr>
        <p:spPr>
          <a:xfrm>
            <a:off x="76197" y="3200177"/>
            <a:ext cx="8686800" cy="609600"/>
          </a:xfrm>
          <a:prstGeom prst="rightArrow">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Meeting #1                              Meeting #2                                Meeting #3</a:t>
            </a:r>
            <a:endParaRPr lang="en-US" dirty="0"/>
          </a:p>
        </p:txBody>
      </p:sp>
      <p:sp>
        <p:nvSpPr>
          <p:cNvPr id="25" name="TextBox 24"/>
          <p:cNvSpPr txBox="1"/>
          <p:nvPr/>
        </p:nvSpPr>
        <p:spPr>
          <a:xfrm>
            <a:off x="5738090" y="5446693"/>
            <a:ext cx="3024907" cy="954107"/>
          </a:xfrm>
          <a:prstGeom prst="rect">
            <a:avLst/>
          </a:prstGeom>
          <a:solidFill>
            <a:schemeClr val="bg1"/>
          </a:solidFill>
          <a:ln>
            <a:solidFill>
              <a:srgbClr val="FF0000"/>
            </a:solidFill>
          </a:ln>
        </p:spPr>
        <p:txBody>
          <a:bodyPr wrap="square" rtlCol="0">
            <a:spAutoFit/>
          </a:bodyPr>
          <a:lstStyle/>
          <a:p>
            <a:r>
              <a:rPr lang="en-US" sz="1400" dirty="0" smtClean="0">
                <a:solidFill>
                  <a:srgbClr val="FF0000"/>
                </a:solidFill>
              </a:rPr>
              <a:t>TAC will be updated monthly.  If irresolvable issues occur at RTCTF, the RTCTF Chair can request TAC endorsement to resolve.</a:t>
            </a:r>
            <a:endParaRPr lang="en-US" sz="1400" dirty="0">
              <a:solidFill>
                <a:srgbClr val="FF0000"/>
              </a:solidFill>
            </a:endParaRPr>
          </a:p>
        </p:txBody>
      </p:sp>
      <p:sp>
        <p:nvSpPr>
          <p:cNvPr id="26" name="Rectangle 25"/>
          <p:cNvSpPr/>
          <p:nvPr/>
        </p:nvSpPr>
        <p:spPr>
          <a:xfrm>
            <a:off x="2741474" y="1679974"/>
            <a:ext cx="1417851" cy="14535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2-days prior #2</a:t>
            </a:r>
          </a:p>
          <a:p>
            <a:pPr algn="ctr"/>
            <a:r>
              <a:rPr lang="en-US" sz="1400" dirty="0" smtClean="0"/>
              <a:t>ERCOT  responds to MP questions and redlines</a:t>
            </a:r>
            <a:endParaRPr lang="en-US" sz="1400" dirty="0"/>
          </a:p>
        </p:txBody>
      </p:sp>
      <p:sp>
        <p:nvSpPr>
          <p:cNvPr id="7" name="Right Arrow 6"/>
          <p:cNvSpPr/>
          <p:nvPr/>
        </p:nvSpPr>
        <p:spPr>
          <a:xfrm rot="16200000">
            <a:off x="3470091" y="1394664"/>
            <a:ext cx="2506156" cy="13740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Consensus Items Tracked in Spreadsheet as Complete</a:t>
            </a:r>
            <a:endParaRPr lang="en-US" sz="1400" dirty="0"/>
          </a:p>
        </p:txBody>
      </p:sp>
      <p:sp>
        <p:nvSpPr>
          <p:cNvPr id="27" name="Slide Number Placeholder 3"/>
          <p:cNvSpPr>
            <a:spLocks noGrp="1"/>
          </p:cNvSpPr>
          <p:nvPr>
            <p:ph type="sldNum" sz="quarter" idx="4"/>
          </p:nvPr>
        </p:nvSpPr>
        <p:spPr>
          <a:xfrm>
            <a:off x="8534400" y="6561138"/>
            <a:ext cx="533400" cy="220662"/>
          </a:xfrm>
        </p:spPr>
        <p:txBody>
          <a:bodyPr/>
          <a:lstStyle/>
          <a:p>
            <a:r>
              <a:rPr lang="en-US" dirty="0" smtClean="0"/>
              <a:t>8</a:t>
            </a:r>
            <a:endParaRPr lang="en-US" dirty="0"/>
          </a:p>
        </p:txBody>
      </p:sp>
      <p:sp>
        <p:nvSpPr>
          <p:cNvPr id="28" name="Right Arrow 27"/>
          <p:cNvSpPr/>
          <p:nvPr/>
        </p:nvSpPr>
        <p:spPr>
          <a:xfrm rot="16200000">
            <a:off x="7171530" y="1456307"/>
            <a:ext cx="2506156" cy="128638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Resolved Items Tracked in Spreadsheet as Complete</a:t>
            </a:r>
            <a:endParaRPr lang="en-US" sz="1400" dirty="0"/>
          </a:p>
        </p:txBody>
      </p:sp>
      <p:cxnSp>
        <p:nvCxnSpPr>
          <p:cNvPr id="29" name="Straight Arrow Connector 28"/>
          <p:cNvCxnSpPr/>
          <p:nvPr/>
        </p:nvCxnSpPr>
        <p:spPr>
          <a:xfrm flipV="1">
            <a:off x="8305800" y="3288141"/>
            <a:ext cx="0" cy="215855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0" name="Rectangle 29"/>
          <p:cNvSpPr/>
          <p:nvPr/>
        </p:nvSpPr>
        <p:spPr>
          <a:xfrm>
            <a:off x="4571997" y="95677"/>
            <a:ext cx="4038600" cy="944958"/>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i="1" dirty="0" smtClean="0"/>
              <a:t>ERCOT will file cumulative RTCRR comments reflecting when consensus on sections achieved. (Also tracked in summary spreadsheet)</a:t>
            </a:r>
          </a:p>
        </p:txBody>
      </p:sp>
    </p:spTree>
    <p:extLst>
      <p:ext uri="{BB962C8B-B14F-4D97-AF65-F5344CB8AC3E}">
        <p14:creationId xmlns:p14="http://schemas.microsoft.com/office/powerpoint/2010/main" val="27589762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TAC Direction on RR changes different from Key Principles </a:t>
            </a:r>
            <a:br>
              <a:rPr lang="en-US" sz="2000" dirty="0" smtClean="0"/>
            </a:br>
            <a:r>
              <a:rPr lang="en-US" sz="2000" dirty="0" smtClean="0"/>
              <a:t>(TAC </a:t>
            </a:r>
            <a:r>
              <a:rPr lang="en-US" sz="2000" dirty="0"/>
              <a:t>Discussion May </a:t>
            </a:r>
            <a:r>
              <a:rPr lang="en-US" sz="2000" dirty="0" smtClean="0"/>
              <a:t>27, 2020)</a:t>
            </a:r>
            <a:endParaRPr lang="en-US" sz="2000" dirty="0"/>
          </a:p>
        </p:txBody>
      </p:sp>
      <p:sp>
        <p:nvSpPr>
          <p:cNvPr id="3" name="Content Placeholder 2"/>
          <p:cNvSpPr>
            <a:spLocks noGrp="1"/>
          </p:cNvSpPr>
          <p:nvPr>
            <p:ph idx="1"/>
          </p:nvPr>
        </p:nvSpPr>
        <p:spPr>
          <a:xfrm>
            <a:off x="304800" y="990600"/>
            <a:ext cx="8686800" cy="5181600"/>
          </a:xfrm>
        </p:spPr>
        <p:txBody>
          <a:bodyPr/>
          <a:lstStyle/>
          <a:p>
            <a:endParaRPr lang="en-US" sz="1800" dirty="0" smtClean="0">
              <a:solidFill>
                <a:schemeClr val="accent2"/>
              </a:solidFill>
            </a:endParaRPr>
          </a:p>
          <a:p>
            <a:r>
              <a:rPr lang="en-US" sz="1800" dirty="0" smtClean="0">
                <a:solidFill>
                  <a:schemeClr val="accent2"/>
                </a:solidFill>
              </a:rPr>
              <a:t>Below are the </a:t>
            </a:r>
            <a:r>
              <a:rPr lang="en-US" sz="1800" dirty="0">
                <a:solidFill>
                  <a:schemeClr val="accent2"/>
                </a:solidFill>
              </a:rPr>
              <a:t>following criteria to modify RTCRRs beyond the scope of the RTC KPs </a:t>
            </a:r>
            <a:r>
              <a:rPr lang="en-US" sz="1800" dirty="0" smtClean="0">
                <a:solidFill>
                  <a:schemeClr val="accent2"/>
                </a:solidFill>
              </a:rPr>
              <a:t>if </a:t>
            </a:r>
            <a:r>
              <a:rPr lang="en-US" sz="1800" dirty="0">
                <a:solidFill>
                  <a:schemeClr val="accent2"/>
                </a:solidFill>
              </a:rPr>
              <a:t>a market design flaw or error was discovered following Board approval of the RTC KPs</a:t>
            </a:r>
            <a:r>
              <a:rPr lang="en-US" sz="1800" dirty="0" smtClean="0">
                <a:solidFill>
                  <a:schemeClr val="accent2"/>
                </a:solidFill>
              </a:rPr>
              <a:t>:</a:t>
            </a:r>
          </a:p>
          <a:p>
            <a:pPr marL="800100" lvl="1" indent="-342900">
              <a:buFont typeface="+mj-lt"/>
              <a:buAutoNum type="alphaUcPeriod"/>
            </a:pPr>
            <a:r>
              <a:rPr lang="en-US" sz="1600" i="1" dirty="0" smtClean="0">
                <a:solidFill>
                  <a:schemeClr val="accent1"/>
                </a:solidFill>
              </a:rPr>
              <a:t>The </a:t>
            </a:r>
            <a:r>
              <a:rPr lang="en-US" sz="1600" i="1" dirty="0">
                <a:solidFill>
                  <a:schemeClr val="accent1"/>
                </a:solidFill>
              </a:rPr>
              <a:t>modification complies with PUC directives; </a:t>
            </a:r>
          </a:p>
          <a:p>
            <a:pPr marL="800100" lvl="1" indent="-342900">
              <a:buFont typeface="+mj-lt"/>
              <a:buAutoNum type="alphaUcPeriod"/>
            </a:pPr>
            <a:r>
              <a:rPr lang="en-US" sz="1600" i="1" dirty="0">
                <a:solidFill>
                  <a:schemeClr val="accent1"/>
                </a:solidFill>
              </a:rPr>
              <a:t>The modification will not incur additional RTC project costs or schedule delays; and</a:t>
            </a:r>
          </a:p>
          <a:p>
            <a:pPr marL="800100" lvl="1" indent="-342900">
              <a:buFont typeface="+mj-lt"/>
              <a:buAutoNum type="alphaUcPeriod"/>
            </a:pPr>
            <a:r>
              <a:rPr lang="en-US" sz="1600" i="1" dirty="0">
                <a:solidFill>
                  <a:schemeClr val="accent1"/>
                </a:solidFill>
              </a:rPr>
              <a:t>The modification will not delay timely implementation of RTCRRs (i.e., will not prevent the Board from considering the NPRR at the December 8, 2020 Board meeting</a:t>
            </a:r>
            <a:r>
              <a:rPr lang="en-US" sz="1600" i="1" dirty="0" smtClean="0">
                <a:solidFill>
                  <a:schemeClr val="accent1"/>
                </a:solidFill>
              </a:rPr>
              <a:t>).</a:t>
            </a:r>
            <a:endParaRPr lang="en-US" sz="1600" dirty="0">
              <a:solidFill>
                <a:srgbClr val="FF0000"/>
              </a:solidFill>
            </a:endParaRPr>
          </a:p>
          <a:p>
            <a:pPr marL="57150" indent="0">
              <a:buNone/>
            </a:pPr>
            <a:endParaRPr lang="en-US" sz="1800" i="1" dirty="0">
              <a:solidFill>
                <a:srgbClr val="FF0000"/>
              </a:solidFill>
            </a:endParaRPr>
          </a:p>
          <a:p>
            <a:pPr marL="57150" indent="0">
              <a:buNone/>
            </a:pPr>
            <a:r>
              <a:rPr lang="en-US" sz="1800" dirty="0" smtClean="0"/>
              <a:t>(Step-by-step process described on next slide)</a:t>
            </a:r>
            <a:endParaRPr lang="en-US" sz="1800" dirty="0"/>
          </a:p>
          <a:p>
            <a:pPr marL="57150" indent="0">
              <a:buNone/>
            </a:pPr>
            <a:endParaRPr lang="en-US" sz="1800" i="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a:p>
        </p:txBody>
      </p:sp>
    </p:spTree>
    <p:extLst>
      <p:ext uri="{BB962C8B-B14F-4D97-AF65-F5344CB8AC3E}">
        <p14:creationId xmlns:p14="http://schemas.microsoft.com/office/powerpoint/2010/main" val="11459825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1"/>
            <a:ext cx="8458200" cy="788987"/>
          </a:xfrm>
        </p:spPr>
        <p:txBody>
          <a:bodyPr/>
          <a:lstStyle/>
          <a:p>
            <a:r>
              <a:rPr lang="en-US" sz="2000" dirty="0"/>
              <a:t>TAC Direction on RR changes different from Key Principles</a:t>
            </a:r>
            <a:br>
              <a:rPr lang="en-US" sz="2000" dirty="0"/>
            </a:br>
            <a:r>
              <a:rPr lang="en-US" sz="2000" dirty="0"/>
              <a:t>(TAC Discussion May 27, 2020</a:t>
            </a:r>
            <a:r>
              <a:rPr lang="en-US" sz="2000" dirty="0" smtClean="0"/>
              <a:t>)</a:t>
            </a:r>
            <a:endParaRPr lang="en-US" sz="2000" dirty="0"/>
          </a:p>
        </p:txBody>
      </p:sp>
      <p:sp>
        <p:nvSpPr>
          <p:cNvPr id="3" name="Content Placeholder 2"/>
          <p:cNvSpPr>
            <a:spLocks noGrp="1"/>
          </p:cNvSpPr>
          <p:nvPr>
            <p:ph idx="1"/>
          </p:nvPr>
        </p:nvSpPr>
        <p:spPr>
          <a:xfrm>
            <a:off x="121920" y="1032669"/>
            <a:ext cx="8915400" cy="5139531"/>
          </a:xfrm>
        </p:spPr>
        <p:txBody>
          <a:bodyPr/>
          <a:lstStyle/>
          <a:p>
            <a:r>
              <a:rPr lang="en-US" sz="1600" dirty="0" smtClean="0"/>
              <a:t>A </a:t>
            </a:r>
            <a:r>
              <a:rPr lang="en-US" sz="1600" dirty="0"/>
              <a:t>Market Participant has the right to express concerns with a RTCRR.</a:t>
            </a:r>
          </a:p>
          <a:p>
            <a:pPr lvl="1"/>
            <a:r>
              <a:rPr lang="en-US" sz="1400" dirty="0" smtClean="0"/>
              <a:t>Any MP </a:t>
            </a:r>
            <a:r>
              <a:rPr lang="en-US" sz="1400" dirty="0"/>
              <a:t>may file comments to modify a RTCRR beyond the scope of the Board-approved KPs.</a:t>
            </a:r>
          </a:p>
          <a:p>
            <a:pPr lvl="1"/>
            <a:r>
              <a:rPr lang="en-US" sz="1400" dirty="0"/>
              <a:t>In comments to modify an RTCRR, the submitting party shall explain how the revisions meet the criteria proposed on the previous slide.</a:t>
            </a:r>
          </a:p>
          <a:p>
            <a:r>
              <a:rPr lang="en-US" sz="1600" dirty="0"/>
              <a:t>RTCTF will </a:t>
            </a:r>
            <a:r>
              <a:rPr lang="en-US" sz="1600" dirty="0" smtClean="0"/>
              <a:t>provide:</a:t>
            </a:r>
          </a:p>
          <a:p>
            <a:pPr lvl="1"/>
            <a:r>
              <a:rPr lang="en-US" sz="1400" dirty="0" smtClean="0"/>
              <a:t>The </a:t>
            </a:r>
            <a:r>
              <a:rPr lang="en-US" sz="1400" dirty="0"/>
              <a:t>technical forum (e.g., an extra off-cycle meeting) for discussion of the proposed RTCRR changes with the understanding that RTCTF consensus is not practical and will not occur.</a:t>
            </a:r>
          </a:p>
          <a:p>
            <a:r>
              <a:rPr lang="en-US" sz="1600" dirty="0" smtClean="0"/>
              <a:t>At TAC:</a:t>
            </a:r>
          </a:p>
          <a:p>
            <a:pPr lvl="1"/>
            <a:r>
              <a:rPr lang="en-US" sz="1400" dirty="0" smtClean="0"/>
              <a:t>RTCTF </a:t>
            </a:r>
            <a:r>
              <a:rPr lang="en-US" sz="1400" dirty="0"/>
              <a:t>Chair will advise TAC leadership of any RTCRR Comments that </a:t>
            </a:r>
            <a:r>
              <a:rPr lang="en-US" sz="1400" dirty="0" smtClean="0"/>
              <a:t>propose </a:t>
            </a:r>
            <a:r>
              <a:rPr lang="en-US" sz="1400" dirty="0"/>
              <a:t>to modify the scope of </a:t>
            </a:r>
            <a:r>
              <a:rPr lang="en-US" sz="1400" dirty="0" smtClean="0"/>
              <a:t>the </a:t>
            </a:r>
            <a:r>
              <a:rPr lang="en-US" sz="1400" dirty="0"/>
              <a:t>KPs beyond that which was approved by the Board, and </a:t>
            </a:r>
            <a:endParaRPr lang="en-US" sz="1400" dirty="0" smtClean="0"/>
          </a:p>
          <a:p>
            <a:pPr lvl="1"/>
            <a:r>
              <a:rPr lang="en-US" sz="1400" dirty="0" smtClean="0"/>
              <a:t>Request </a:t>
            </a:r>
            <a:r>
              <a:rPr lang="en-US" sz="1400" dirty="0"/>
              <a:t>time for the MP to present to TAC for consideration, as well as another MP to present the counterpoints (if any) as to why the existing KP should continue to be maintained and aligned with RTCRRs.  </a:t>
            </a:r>
          </a:p>
          <a:p>
            <a:pPr lvl="1"/>
            <a:r>
              <a:rPr lang="en-US" sz="1400" dirty="0"/>
              <a:t>TAC may take a straw poll to endorse the proposed NPRR comments; the vote would not be </a:t>
            </a:r>
            <a:r>
              <a:rPr lang="en-US" sz="1400" dirty="0" smtClean="0"/>
              <a:t>binding and therefore non-appealable, </a:t>
            </a:r>
            <a:r>
              <a:rPr lang="en-US" sz="1400" dirty="0"/>
              <a:t>but would classify the modified/added concept as valid</a:t>
            </a:r>
            <a:r>
              <a:rPr lang="en-US" sz="1400" dirty="0" smtClean="0"/>
              <a:t>.</a:t>
            </a:r>
          </a:p>
          <a:p>
            <a:r>
              <a:rPr lang="en-US" sz="1600" dirty="0" smtClean="0"/>
              <a:t>If TAC endorses the alternative, the RTCTF Chair would update the Board of the straw poll decision.</a:t>
            </a:r>
            <a:endParaRPr lang="en-US" sz="1600" dirty="0"/>
          </a:p>
          <a:p>
            <a:r>
              <a:rPr lang="en-US" sz="1600" dirty="0"/>
              <a:t>The RTCRR comments would </a:t>
            </a:r>
            <a:r>
              <a:rPr lang="en-US" sz="1600" dirty="0" smtClean="0"/>
              <a:t>subsequently be </a:t>
            </a:r>
            <a:r>
              <a:rPr lang="en-US" sz="1600" dirty="0"/>
              <a:t>considered at PRS, TAC, and ultimately the ERCOT </a:t>
            </a:r>
            <a:r>
              <a:rPr lang="en-US" sz="1600" dirty="0" smtClean="0"/>
              <a:t>Board as consistent with Protocols Section 21 process.</a:t>
            </a:r>
            <a:endParaRPr lang="en-US" sz="16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a:p>
        </p:txBody>
      </p:sp>
    </p:spTree>
    <p:extLst>
      <p:ext uri="{BB962C8B-B14F-4D97-AF65-F5344CB8AC3E}">
        <p14:creationId xmlns:p14="http://schemas.microsoft.com/office/powerpoint/2010/main" val="646165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Harmonizing RTC </a:t>
            </a:r>
            <a:r>
              <a:rPr lang="en-US" sz="2400" dirty="0" smtClean="0"/>
              <a:t>&amp; Battery </a:t>
            </a:r>
            <a:r>
              <a:rPr lang="en-US" sz="2400" dirty="0"/>
              <a:t>Energy Storage</a:t>
            </a:r>
          </a:p>
        </p:txBody>
      </p:sp>
      <p:sp>
        <p:nvSpPr>
          <p:cNvPr id="4" name="Slide Number Placeholder 3"/>
          <p:cNvSpPr>
            <a:spLocks noGrp="1"/>
          </p:cNvSpPr>
          <p:nvPr>
            <p:ph type="sldNum" sz="quarter" idx="4"/>
          </p:nvPr>
        </p:nvSpPr>
        <p:spPr/>
        <p:txBody>
          <a:bodyPr/>
          <a:lstStyle/>
          <a:p>
            <a:fld id="{1D93BD3E-1E9A-4970-A6F7-E7AC52762E0C}" type="slidenum">
              <a:rPr lang="en-US" smtClean="0"/>
              <a:pPr/>
              <a:t>14</a:t>
            </a:fld>
            <a:endParaRPr lang="en-US"/>
          </a:p>
        </p:txBody>
      </p:sp>
      <p:sp>
        <p:nvSpPr>
          <p:cNvPr id="36" name="Rectangle 35"/>
          <p:cNvSpPr/>
          <p:nvPr/>
        </p:nvSpPr>
        <p:spPr>
          <a:xfrm>
            <a:off x="447675" y="1289448"/>
            <a:ext cx="1009650" cy="5012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KPs</a:t>
            </a:r>
          </a:p>
        </p:txBody>
      </p:sp>
      <p:cxnSp>
        <p:nvCxnSpPr>
          <p:cNvPr id="37" name="Straight Arrow Connector 36"/>
          <p:cNvCxnSpPr/>
          <p:nvPr/>
        </p:nvCxnSpPr>
        <p:spPr>
          <a:xfrm flipV="1">
            <a:off x="1457325" y="1654374"/>
            <a:ext cx="619125" cy="1"/>
          </a:xfrm>
          <a:prstGeom prst="straightConnector1">
            <a:avLst/>
          </a:prstGeom>
          <a:noFill/>
          <a:ln w="6350" cap="flat" cmpd="sng" algn="ctr">
            <a:solidFill>
              <a:srgbClr val="5B9BD5"/>
            </a:solidFill>
            <a:prstDash val="solid"/>
            <a:miter lim="800000"/>
            <a:tailEnd type="triangle"/>
          </a:ln>
          <a:effectLst/>
        </p:spPr>
      </p:cxnSp>
      <p:sp>
        <p:nvSpPr>
          <p:cNvPr id="38" name="Rectangle 37"/>
          <p:cNvSpPr/>
          <p:nvPr/>
        </p:nvSpPr>
        <p:spPr>
          <a:xfrm>
            <a:off x="2076450" y="1537098"/>
            <a:ext cx="1009650" cy="5012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39" name="Rectangle 38"/>
          <p:cNvSpPr/>
          <p:nvPr/>
        </p:nvSpPr>
        <p:spPr>
          <a:xfrm>
            <a:off x="2190750" y="1651398"/>
            <a:ext cx="1009650" cy="5012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0" name="Rectangle 39"/>
          <p:cNvSpPr/>
          <p:nvPr/>
        </p:nvSpPr>
        <p:spPr>
          <a:xfrm>
            <a:off x="2305050" y="1765698"/>
            <a:ext cx="1009650" cy="5012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1" name="Rectangle 40"/>
          <p:cNvSpPr/>
          <p:nvPr/>
        </p:nvSpPr>
        <p:spPr>
          <a:xfrm>
            <a:off x="2419350" y="1879998"/>
            <a:ext cx="1009650" cy="5012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RRs</a:t>
            </a:r>
          </a:p>
        </p:txBody>
      </p:sp>
      <p:cxnSp>
        <p:nvCxnSpPr>
          <p:cNvPr id="42" name="Straight Arrow Connector 41"/>
          <p:cNvCxnSpPr/>
          <p:nvPr/>
        </p:nvCxnSpPr>
        <p:spPr>
          <a:xfrm flipV="1">
            <a:off x="1457325" y="1354635"/>
            <a:ext cx="619125" cy="1"/>
          </a:xfrm>
          <a:prstGeom prst="straightConnector1">
            <a:avLst/>
          </a:prstGeom>
          <a:noFill/>
          <a:ln w="6350" cap="flat" cmpd="sng" algn="ctr">
            <a:solidFill>
              <a:srgbClr val="5B9BD5"/>
            </a:solidFill>
            <a:prstDash val="solid"/>
            <a:miter lim="800000"/>
            <a:tailEnd type="triangle"/>
          </a:ln>
          <a:effectLst/>
        </p:spPr>
      </p:cxnSp>
      <p:sp>
        <p:nvSpPr>
          <p:cNvPr id="43" name="Rectangle 42"/>
          <p:cNvSpPr/>
          <p:nvPr/>
        </p:nvSpPr>
        <p:spPr>
          <a:xfrm>
            <a:off x="2076450" y="1166219"/>
            <a:ext cx="1352550" cy="2726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IA</a:t>
            </a:r>
          </a:p>
        </p:txBody>
      </p:sp>
      <p:sp>
        <p:nvSpPr>
          <p:cNvPr id="44" name="Rectangle 43"/>
          <p:cNvSpPr/>
          <p:nvPr/>
        </p:nvSpPr>
        <p:spPr>
          <a:xfrm>
            <a:off x="447675" y="3670698"/>
            <a:ext cx="1009650" cy="5012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BESTF KTCs</a:t>
            </a:r>
          </a:p>
        </p:txBody>
      </p:sp>
      <p:cxnSp>
        <p:nvCxnSpPr>
          <p:cNvPr id="45" name="Straight Arrow Connector 44"/>
          <p:cNvCxnSpPr/>
          <p:nvPr/>
        </p:nvCxnSpPr>
        <p:spPr>
          <a:xfrm flipV="1">
            <a:off x="1457325" y="4035624"/>
            <a:ext cx="619125" cy="1"/>
          </a:xfrm>
          <a:prstGeom prst="straightConnector1">
            <a:avLst/>
          </a:prstGeom>
          <a:noFill/>
          <a:ln w="6350" cap="flat" cmpd="sng" algn="ctr">
            <a:solidFill>
              <a:srgbClr val="5B9BD5"/>
            </a:solidFill>
            <a:prstDash val="solid"/>
            <a:miter lim="800000"/>
            <a:tailEnd type="triangle"/>
          </a:ln>
          <a:effectLst/>
        </p:spPr>
      </p:cxnSp>
      <p:sp>
        <p:nvSpPr>
          <p:cNvPr id="46" name="Rectangle 45"/>
          <p:cNvSpPr/>
          <p:nvPr/>
        </p:nvSpPr>
        <p:spPr>
          <a:xfrm>
            <a:off x="447675" y="4623795"/>
            <a:ext cx="1009650" cy="5012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7" name="Rectangle 46"/>
          <p:cNvSpPr/>
          <p:nvPr/>
        </p:nvSpPr>
        <p:spPr>
          <a:xfrm>
            <a:off x="561975" y="4738095"/>
            <a:ext cx="1009650" cy="5012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8" name="Rectangle 47"/>
          <p:cNvSpPr/>
          <p:nvPr/>
        </p:nvSpPr>
        <p:spPr>
          <a:xfrm>
            <a:off x="676275" y="4852395"/>
            <a:ext cx="1009650" cy="5012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9" name="Rectangle 48"/>
          <p:cNvSpPr/>
          <p:nvPr/>
        </p:nvSpPr>
        <p:spPr>
          <a:xfrm>
            <a:off x="790575" y="4966695"/>
            <a:ext cx="1009650" cy="5012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Other BES RRs</a:t>
            </a:r>
          </a:p>
        </p:txBody>
      </p:sp>
      <p:cxnSp>
        <p:nvCxnSpPr>
          <p:cNvPr id="50" name="Straight Arrow Connector 49"/>
          <p:cNvCxnSpPr/>
          <p:nvPr/>
        </p:nvCxnSpPr>
        <p:spPr>
          <a:xfrm flipV="1">
            <a:off x="1457325" y="3735885"/>
            <a:ext cx="619125" cy="1"/>
          </a:xfrm>
          <a:prstGeom prst="straightConnector1">
            <a:avLst/>
          </a:prstGeom>
          <a:noFill/>
          <a:ln w="6350" cap="flat" cmpd="sng" algn="ctr">
            <a:solidFill>
              <a:srgbClr val="5B9BD5"/>
            </a:solidFill>
            <a:prstDash val="solid"/>
            <a:miter lim="800000"/>
            <a:tailEnd type="triangle"/>
          </a:ln>
          <a:effectLst/>
        </p:spPr>
      </p:cxnSp>
      <p:sp>
        <p:nvSpPr>
          <p:cNvPr id="51" name="Rectangle 50"/>
          <p:cNvSpPr/>
          <p:nvPr/>
        </p:nvSpPr>
        <p:spPr>
          <a:xfrm>
            <a:off x="2076450" y="3547469"/>
            <a:ext cx="1352550" cy="2726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Single Model IA</a:t>
            </a:r>
          </a:p>
        </p:txBody>
      </p:sp>
      <p:sp>
        <p:nvSpPr>
          <p:cNvPr id="52" name="Rectangle 51"/>
          <p:cNvSpPr/>
          <p:nvPr/>
        </p:nvSpPr>
        <p:spPr>
          <a:xfrm>
            <a:off x="2076450" y="3915669"/>
            <a:ext cx="1352550" cy="2332731"/>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Single Model NPRR</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_____________</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For overlapping sections, authors use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Redlines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ESR Redlines</a:t>
            </a:r>
          </a:p>
        </p:txBody>
      </p:sp>
      <p:cxnSp>
        <p:nvCxnSpPr>
          <p:cNvPr id="53" name="Straight Arrow Connector 52"/>
          <p:cNvCxnSpPr>
            <a:stCxn id="44" idx="2"/>
            <a:endCxn id="46" idx="0"/>
          </p:cNvCxnSpPr>
          <p:nvPr/>
        </p:nvCxnSpPr>
        <p:spPr>
          <a:xfrm>
            <a:off x="952500" y="4171951"/>
            <a:ext cx="0" cy="451844"/>
          </a:xfrm>
          <a:prstGeom prst="straightConnector1">
            <a:avLst/>
          </a:prstGeom>
          <a:noFill/>
          <a:ln w="6350" cap="flat" cmpd="sng" algn="ctr">
            <a:solidFill>
              <a:srgbClr val="5B9BD5"/>
            </a:solidFill>
            <a:prstDash val="solid"/>
            <a:miter lim="800000"/>
            <a:tailEnd type="triangle"/>
          </a:ln>
          <a:effectLst/>
        </p:spPr>
      </p:cxnSp>
      <p:sp>
        <p:nvSpPr>
          <p:cNvPr id="55" name="Right Arrow 54"/>
          <p:cNvSpPr/>
          <p:nvPr/>
        </p:nvSpPr>
        <p:spPr>
          <a:xfrm>
            <a:off x="6648450" y="1879998"/>
            <a:ext cx="762000" cy="501253"/>
          </a:xfrm>
          <a:prstGeom prst="rightArrow">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PRS</a:t>
            </a:r>
          </a:p>
        </p:txBody>
      </p:sp>
      <p:sp>
        <p:nvSpPr>
          <p:cNvPr id="56" name="Right Arrow 55"/>
          <p:cNvSpPr/>
          <p:nvPr/>
        </p:nvSpPr>
        <p:spPr>
          <a:xfrm>
            <a:off x="7410450" y="1879998"/>
            <a:ext cx="762000" cy="501253"/>
          </a:xfrm>
          <a:prstGeom prst="rightArrow">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TAC</a:t>
            </a:r>
          </a:p>
        </p:txBody>
      </p:sp>
      <p:sp>
        <p:nvSpPr>
          <p:cNvPr id="57" name="Right Arrow 56"/>
          <p:cNvSpPr/>
          <p:nvPr/>
        </p:nvSpPr>
        <p:spPr>
          <a:xfrm>
            <a:off x="8172450" y="1892499"/>
            <a:ext cx="762000" cy="501253"/>
          </a:xfrm>
          <a:prstGeom prst="rightArrow">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BOD</a:t>
            </a:r>
          </a:p>
        </p:txBody>
      </p:sp>
      <p:sp>
        <p:nvSpPr>
          <p:cNvPr id="58" name="Right Arrow 57"/>
          <p:cNvSpPr/>
          <p:nvPr/>
        </p:nvSpPr>
        <p:spPr>
          <a:xfrm>
            <a:off x="3429000" y="4089502"/>
            <a:ext cx="3219450" cy="554234"/>
          </a:xfrm>
          <a:prstGeom prst="rightArrow">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1" i="0" u="none" strike="noStrike" kern="0" cap="none" spc="0" normalizeH="0" baseline="0" noProof="0" dirty="0" smtClean="0">
                <a:ln>
                  <a:noFill/>
                </a:ln>
                <a:solidFill>
                  <a:schemeClr val="tx1">
                    <a:lumMod val="75000"/>
                    <a:lumOff val="25000"/>
                  </a:schemeClr>
                </a:solidFill>
                <a:effectLst/>
                <a:uLnTx/>
                <a:uFillTx/>
                <a:latin typeface="Calibri" panose="020F0502020204030204"/>
                <a:ea typeface="+mn-ea"/>
                <a:cs typeface="+mn-cs"/>
              </a:rPr>
              <a:t>BESTF Meetings</a:t>
            </a:r>
          </a:p>
        </p:txBody>
      </p:sp>
      <p:sp>
        <p:nvSpPr>
          <p:cNvPr id="59" name="Right Arrow 58"/>
          <p:cNvSpPr/>
          <p:nvPr/>
        </p:nvSpPr>
        <p:spPr>
          <a:xfrm>
            <a:off x="6648450" y="4108848"/>
            <a:ext cx="762000" cy="501253"/>
          </a:xfrm>
          <a:prstGeom prst="rightArrow">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PRS</a:t>
            </a:r>
          </a:p>
        </p:txBody>
      </p:sp>
      <p:sp>
        <p:nvSpPr>
          <p:cNvPr id="60" name="Right Arrow 59"/>
          <p:cNvSpPr/>
          <p:nvPr/>
        </p:nvSpPr>
        <p:spPr>
          <a:xfrm>
            <a:off x="7410450" y="4108848"/>
            <a:ext cx="762000" cy="501253"/>
          </a:xfrm>
          <a:prstGeom prst="rightArrow">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TAC</a:t>
            </a:r>
          </a:p>
        </p:txBody>
      </p:sp>
      <p:sp>
        <p:nvSpPr>
          <p:cNvPr id="61" name="Right Arrow 60"/>
          <p:cNvSpPr/>
          <p:nvPr/>
        </p:nvSpPr>
        <p:spPr>
          <a:xfrm>
            <a:off x="8172450" y="4121349"/>
            <a:ext cx="762000" cy="501253"/>
          </a:xfrm>
          <a:prstGeom prst="rightArrow">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BOD</a:t>
            </a:r>
          </a:p>
        </p:txBody>
      </p:sp>
      <p:sp>
        <p:nvSpPr>
          <p:cNvPr id="62" name="Right Arrow 61"/>
          <p:cNvSpPr/>
          <p:nvPr/>
        </p:nvSpPr>
        <p:spPr>
          <a:xfrm rot="5400000">
            <a:off x="3160215" y="3086103"/>
            <a:ext cx="2023472" cy="342900"/>
          </a:xfrm>
          <a:prstGeom prst="rightArrow">
            <a:avLst/>
          </a:prstGeom>
          <a:solidFill>
            <a:schemeClr val="tx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Redline Changes</a:t>
            </a:r>
          </a:p>
        </p:txBody>
      </p:sp>
      <p:sp>
        <p:nvSpPr>
          <p:cNvPr id="63" name="Right Arrow 62"/>
          <p:cNvSpPr/>
          <p:nvPr/>
        </p:nvSpPr>
        <p:spPr>
          <a:xfrm rot="5400000">
            <a:off x="4060328" y="3086102"/>
            <a:ext cx="2023469" cy="342900"/>
          </a:xfrm>
          <a:prstGeom prst="rightArrow">
            <a:avLst/>
          </a:prstGeom>
          <a:solidFill>
            <a:schemeClr val="tx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Redline Changes</a:t>
            </a:r>
          </a:p>
        </p:txBody>
      </p:sp>
      <p:sp>
        <p:nvSpPr>
          <p:cNvPr id="64" name="Right Arrow 63"/>
          <p:cNvSpPr/>
          <p:nvPr/>
        </p:nvSpPr>
        <p:spPr>
          <a:xfrm rot="5400000">
            <a:off x="4960441" y="3094733"/>
            <a:ext cx="2023469" cy="342900"/>
          </a:xfrm>
          <a:prstGeom prst="rightArrow">
            <a:avLst/>
          </a:prstGeom>
          <a:solidFill>
            <a:schemeClr val="tx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Redline Changes</a:t>
            </a:r>
          </a:p>
        </p:txBody>
      </p:sp>
      <p:sp>
        <p:nvSpPr>
          <p:cNvPr id="65" name="Rectangle 64"/>
          <p:cNvSpPr/>
          <p:nvPr/>
        </p:nvSpPr>
        <p:spPr>
          <a:xfrm>
            <a:off x="6724650" y="2400301"/>
            <a:ext cx="2076450" cy="613172"/>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Approval of RTC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RRs and IA</a:t>
            </a:r>
          </a:p>
        </p:txBody>
      </p:sp>
      <p:sp>
        <p:nvSpPr>
          <p:cNvPr id="66" name="Rectangle 65"/>
          <p:cNvSpPr/>
          <p:nvPr/>
        </p:nvSpPr>
        <p:spPr>
          <a:xfrm>
            <a:off x="6724650" y="4629447"/>
            <a:ext cx="2076450" cy="1171278"/>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Approval of Single Model NPRR &amp; IA</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(acknowledging subset of identical RTC redlines to support ESR redlines).</a:t>
            </a:r>
          </a:p>
        </p:txBody>
      </p:sp>
      <p:sp>
        <p:nvSpPr>
          <p:cNvPr id="54" name="Right Arrow 53"/>
          <p:cNvSpPr/>
          <p:nvPr/>
        </p:nvSpPr>
        <p:spPr>
          <a:xfrm>
            <a:off x="3429000" y="1843092"/>
            <a:ext cx="3219450" cy="557210"/>
          </a:xfrm>
          <a:prstGeom prst="rightArrow">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1" i="0" u="none" strike="noStrike" kern="0" cap="none" spc="0" normalizeH="0" baseline="0" noProof="0" dirty="0" smtClean="0">
                <a:ln>
                  <a:noFill/>
                </a:ln>
                <a:solidFill>
                  <a:schemeClr val="tx1">
                    <a:lumMod val="75000"/>
                    <a:lumOff val="25000"/>
                  </a:schemeClr>
                </a:solidFill>
                <a:effectLst/>
                <a:uLnTx/>
                <a:uFillTx/>
                <a:latin typeface="Calibri" panose="020F0502020204030204"/>
                <a:ea typeface="+mn-ea"/>
                <a:cs typeface="+mn-cs"/>
              </a:rPr>
              <a:t>RTCTF Meetings</a:t>
            </a:r>
          </a:p>
        </p:txBody>
      </p:sp>
    </p:spTree>
    <p:extLst>
      <p:ext uri="{BB962C8B-B14F-4D97-AF65-F5344CB8AC3E}">
        <p14:creationId xmlns:p14="http://schemas.microsoft.com/office/powerpoint/2010/main" val="6592015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Harmonizing RTC </a:t>
            </a:r>
            <a:r>
              <a:rPr lang="en-US" sz="2400" dirty="0" smtClean="0"/>
              <a:t>&amp; Battery </a:t>
            </a:r>
            <a:r>
              <a:rPr lang="en-US" sz="2400" dirty="0"/>
              <a:t>Energy </a:t>
            </a:r>
            <a:r>
              <a:rPr lang="en-US" sz="2400" dirty="0" smtClean="0"/>
              <a:t>Storage (BES)</a:t>
            </a:r>
            <a:endParaRPr lang="en-US" sz="2400" dirty="0"/>
          </a:p>
        </p:txBody>
      </p:sp>
      <p:sp>
        <p:nvSpPr>
          <p:cNvPr id="3" name="Content Placeholder 2"/>
          <p:cNvSpPr>
            <a:spLocks noGrp="1"/>
          </p:cNvSpPr>
          <p:nvPr>
            <p:ph idx="1"/>
          </p:nvPr>
        </p:nvSpPr>
        <p:spPr>
          <a:xfrm>
            <a:off x="304800" y="835761"/>
            <a:ext cx="8534400" cy="868163"/>
          </a:xfrm>
        </p:spPr>
        <p:txBody>
          <a:bodyPr/>
          <a:lstStyle/>
          <a:p>
            <a:pPr algn="just"/>
            <a:r>
              <a:rPr lang="en-US" sz="2000" dirty="0" smtClean="0"/>
              <a:t>RTCTF &amp; BES Task Force (BESTF) meetings are purposefully adjacent or straddling PRS due to inter-relationships of RTC &amp; BES concepts</a:t>
            </a: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15</a:t>
            </a:fld>
            <a:endParaRPr lang="en-US"/>
          </a:p>
        </p:txBody>
      </p:sp>
      <p:sp>
        <p:nvSpPr>
          <p:cNvPr id="6" name="TextBox 5"/>
          <p:cNvSpPr txBox="1"/>
          <p:nvPr/>
        </p:nvSpPr>
        <p:spPr>
          <a:xfrm>
            <a:off x="1066800" y="1905000"/>
            <a:ext cx="2514600" cy="3293209"/>
          </a:xfrm>
          <a:prstGeom prst="rect">
            <a:avLst/>
          </a:prstGeom>
          <a:noFill/>
          <a:ln>
            <a:solidFill>
              <a:schemeClr val="tx2"/>
            </a:solidFill>
          </a:ln>
        </p:spPr>
        <p:txBody>
          <a:bodyPr wrap="square" rtlCol="0">
            <a:spAutoFit/>
          </a:bodyPr>
          <a:lstStyle/>
          <a:p>
            <a:pPr algn="ctr" defTabSz="114300"/>
            <a:r>
              <a:rPr lang="en-US" sz="1600" b="1" dirty="0" smtClean="0">
                <a:solidFill>
                  <a:schemeClr val="tx2"/>
                </a:solidFill>
              </a:rPr>
              <a:t>RTCTF		</a:t>
            </a:r>
          </a:p>
          <a:p>
            <a:r>
              <a:rPr lang="en-US" sz="1600" dirty="0" smtClean="0">
                <a:solidFill>
                  <a:schemeClr val="tx2"/>
                </a:solidFill>
              </a:rPr>
              <a:t>March 11 </a:t>
            </a:r>
          </a:p>
          <a:p>
            <a:r>
              <a:rPr lang="en-US" sz="1600" dirty="0" smtClean="0">
                <a:solidFill>
                  <a:schemeClr val="tx2"/>
                </a:solidFill>
              </a:rPr>
              <a:t>April 8</a:t>
            </a:r>
          </a:p>
          <a:p>
            <a:r>
              <a:rPr lang="en-US" sz="1600" dirty="0" smtClean="0">
                <a:solidFill>
                  <a:schemeClr val="tx2"/>
                </a:solidFill>
              </a:rPr>
              <a:t>April 30</a:t>
            </a:r>
          </a:p>
          <a:p>
            <a:r>
              <a:rPr lang="en-US" sz="1600" dirty="0" smtClean="0">
                <a:solidFill>
                  <a:schemeClr val="tx2"/>
                </a:solidFill>
              </a:rPr>
              <a:t>May 20</a:t>
            </a:r>
          </a:p>
          <a:p>
            <a:r>
              <a:rPr lang="en-US" sz="1600" dirty="0" smtClean="0">
                <a:solidFill>
                  <a:schemeClr val="tx2"/>
                </a:solidFill>
              </a:rPr>
              <a:t>June 10</a:t>
            </a:r>
          </a:p>
          <a:p>
            <a:r>
              <a:rPr lang="en-US" sz="1600" dirty="0" smtClean="0">
                <a:solidFill>
                  <a:schemeClr val="tx2"/>
                </a:solidFill>
              </a:rPr>
              <a:t>June 29</a:t>
            </a:r>
          </a:p>
          <a:p>
            <a:r>
              <a:rPr lang="en-US" sz="1600" dirty="0" smtClean="0">
                <a:solidFill>
                  <a:schemeClr val="tx2"/>
                </a:solidFill>
              </a:rPr>
              <a:t>July 22</a:t>
            </a:r>
          </a:p>
          <a:p>
            <a:r>
              <a:rPr lang="en-US" sz="1600" dirty="0" smtClean="0">
                <a:solidFill>
                  <a:schemeClr val="tx2"/>
                </a:solidFill>
              </a:rPr>
              <a:t>August 12</a:t>
            </a:r>
          </a:p>
          <a:p>
            <a:r>
              <a:rPr lang="en-US" sz="1600" dirty="0" smtClean="0">
                <a:solidFill>
                  <a:schemeClr val="tx2"/>
                </a:solidFill>
              </a:rPr>
              <a:t>September 9</a:t>
            </a:r>
          </a:p>
          <a:p>
            <a:r>
              <a:rPr lang="en-US" sz="1600" dirty="0" smtClean="0">
                <a:solidFill>
                  <a:schemeClr val="tx2"/>
                </a:solidFill>
              </a:rPr>
              <a:t>September 28</a:t>
            </a:r>
          </a:p>
          <a:p>
            <a:r>
              <a:rPr lang="en-US" sz="1600" dirty="0" smtClean="0">
                <a:solidFill>
                  <a:schemeClr val="tx2"/>
                </a:solidFill>
              </a:rPr>
              <a:t>October 21</a:t>
            </a:r>
          </a:p>
          <a:p>
            <a:r>
              <a:rPr lang="en-US" sz="1600" dirty="0" smtClean="0">
                <a:solidFill>
                  <a:schemeClr val="tx2"/>
                </a:solidFill>
              </a:rPr>
              <a:t>November 12 </a:t>
            </a:r>
            <a:r>
              <a:rPr lang="en-US" sz="1600" i="1" dirty="0" smtClean="0">
                <a:solidFill>
                  <a:schemeClr val="tx2"/>
                </a:solidFill>
              </a:rPr>
              <a:t>(if needed)</a:t>
            </a:r>
          </a:p>
        </p:txBody>
      </p:sp>
      <p:sp>
        <p:nvSpPr>
          <p:cNvPr id="7" name="TextBox 6"/>
          <p:cNvSpPr txBox="1"/>
          <p:nvPr/>
        </p:nvSpPr>
        <p:spPr>
          <a:xfrm>
            <a:off x="3581400" y="1905000"/>
            <a:ext cx="2743200" cy="3293209"/>
          </a:xfrm>
          <a:prstGeom prst="rect">
            <a:avLst/>
          </a:prstGeom>
          <a:noFill/>
          <a:ln>
            <a:solidFill>
              <a:schemeClr val="tx2"/>
            </a:solidFill>
          </a:ln>
        </p:spPr>
        <p:txBody>
          <a:bodyPr wrap="square" rtlCol="0">
            <a:spAutoFit/>
          </a:bodyPr>
          <a:lstStyle/>
          <a:p>
            <a:pPr algn="ctr" defTabSz="114300"/>
            <a:r>
              <a:rPr lang="en-US" sz="1600" b="1" i="1" dirty="0" smtClean="0">
                <a:solidFill>
                  <a:schemeClr val="tx2"/>
                </a:solidFill>
              </a:rPr>
              <a:t>BESTF		</a:t>
            </a:r>
          </a:p>
          <a:p>
            <a:r>
              <a:rPr lang="en-US" sz="1600" i="1" dirty="0" smtClean="0">
                <a:solidFill>
                  <a:schemeClr val="tx2"/>
                </a:solidFill>
              </a:rPr>
              <a:t>March 13</a:t>
            </a:r>
          </a:p>
          <a:p>
            <a:r>
              <a:rPr lang="en-US" sz="1600" i="1" smtClean="0">
                <a:solidFill>
                  <a:schemeClr val="tx2"/>
                </a:solidFill>
              </a:rPr>
              <a:t>April 16</a:t>
            </a:r>
            <a:endParaRPr lang="en-US" sz="1600" i="1" dirty="0" smtClean="0">
              <a:solidFill>
                <a:schemeClr val="tx2"/>
              </a:solidFill>
            </a:endParaRPr>
          </a:p>
          <a:p>
            <a:r>
              <a:rPr lang="en-US" sz="1600" i="1" dirty="0" smtClean="0">
                <a:solidFill>
                  <a:schemeClr val="tx2"/>
                </a:solidFill>
              </a:rPr>
              <a:t>May 1</a:t>
            </a:r>
            <a:endParaRPr lang="en-US" sz="1600" i="1" dirty="0">
              <a:solidFill>
                <a:schemeClr val="tx2"/>
              </a:solidFill>
            </a:endParaRPr>
          </a:p>
          <a:p>
            <a:r>
              <a:rPr lang="en-US" sz="1600" i="1" dirty="0">
                <a:solidFill>
                  <a:schemeClr val="tx2"/>
                </a:solidFill>
              </a:rPr>
              <a:t>May </a:t>
            </a:r>
            <a:r>
              <a:rPr lang="en-US" sz="1600" i="1" dirty="0" smtClean="0">
                <a:solidFill>
                  <a:schemeClr val="tx2"/>
                </a:solidFill>
              </a:rPr>
              <a:t>21</a:t>
            </a:r>
            <a:endParaRPr lang="en-US" sz="1600" i="1" dirty="0">
              <a:solidFill>
                <a:schemeClr val="tx2"/>
              </a:solidFill>
            </a:endParaRPr>
          </a:p>
          <a:p>
            <a:r>
              <a:rPr lang="en-US" sz="1600" i="1" dirty="0">
                <a:solidFill>
                  <a:schemeClr val="tx2"/>
                </a:solidFill>
              </a:rPr>
              <a:t>June </a:t>
            </a:r>
            <a:r>
              <a:rPr lang="en-US" sz="1600" i="1" dirty="0" smtClean="0">
                <a:solidFill>
                  <a:schemeClr val="tx2"/>
                </a:solidFill>
              </a:rPr>
              <a:t>12</a:t>
            </a:r>
            <a:endParaRPr lang="en-US" sz="1600" i="1" dirty="0">
              <a:solidFill>
                <a:schemeClr val="tx2"/>
              </a:solidFill>
            </a:endParaRPr>
          </a:p>
          <a:p>
            <a:r>
              <a:rPr lang="en-US" sz="1600" i="1" dirty="0">
                <a:solidFill>
                  <a:schemeClr val="tx2"/>
                </a:solidFill>
              </a:rPr>
              <a:t>June </a:t>
            </a:r>
            <a:r>
              <a:rPr lang="en-US" sz="1600" i="1" dirty="0" smtClean="0">
                <a:solidFill>
                  <a:schemeClr val="tx2"/>
                </a:solidFill>
              </a:rPr>
              <a:t>30</a:t>
            </a:r>
            <a:endParaRPr lang="en-US" sz="1600" i="1" dirty="0">
              <a:solidFill>
                <a:schemeClr val="tx2"/>
              </a:solidFill>
            </a:endParaRPr>
          </a:p>
          <a:p>
            <a:r>
              <a:rPr lang="en-US" sz="1600" i="1" dirty="0">
                <a:solidFill>
                  <a:schemeClr val="tx2"/>
                </a:solidFill>
              </a:rPr>
              <a:t>July </a:t>
            </a:r>
            <a:r>
              <a:rPr lang="en-US" sz="1600" i="1" dirty="0" smtClean="0">
                <a:solidFill>
                  <a:schemeClr val="tx2"/>
                </a:solidFill>
              </a:rPr>
              <a:t>23</a:t>
            </a:r>
            <a:endParaRPr lang="en-US" sz="1600" i="1" dirty="0">
              <a:solidFill>
                <a:schemeClr val="tx2"/>
              </a:solidFill>
            </a:endParaRPr>
          </a:p>
          <a:p>
            <a:r>
              <a:rPr lang="en-US" sz="1600" i="1" dirty="0">
                <a:solidFill>
                  <a:schemeClr val="tx2"/>
                </a:solidFill>
              </a:rPr>
              <a:t>August </a:t>
            </a:r>
            <a:r>
              <a:rPr lang="en-US" sz="1600" i="1" dirty="0" smtClean="0">
                <a:solidFill>
                  <a:schemeClr val="tx2"/>
                </a:solidFill>
              </a:rPr>
              <a:t>14</a:t>
            </a:r>
            <a:endParaRPr lang="en-US" sz="1600" i="1" dirty="0">
              <a:solidFill>
                <a:schemeClr val="tx2"/>
              </a:solidFill>
            </a:endParaRPr>
          </a:p>
          <a:p>
            <a:r>
              <a:rPr lang="en-US" sz="1600" i="1" dirty="0">
                <a:solidFill>
                  <a:schemeClr val="tx2"/>
                </a:solidFill>
              </a:rPr>
              <a:t>September </a:t>
            </a:r>
            <a:r>
              <a:rPr lang="en-US" sz="1600" i="1" dirty="0" smtClean="0">
                <a:solidFill>
                  <a:schemeClr val="tx2"/>
                </a:solidFill>
              </a:rPr>
              <a:t>11</a:t>
            </a:r>
            <a:endParaRPr lang="en-US" sz="1600" i="1" dirty="0">
              <a:solidFill>
                <a:schemeClr val="tx2"/>
              </a:solidFill>
            </a:endParaRPr>
          </a:p>
          <a:p>
            <a:r>
              <a:rPr lang="en-US" sz="1600" i="1" dirty="0">
                <a:solidFill>
                  <a:schemeClr val="tx2"/>
                </a:solidFill>
              </a:rPr>
              <a:t>September </a:t>
            </a:r>
            <a:r>
              <a:rPr lang="en-US" sz="1600" i="1" dirty="0" smtClean="0">
                <a:solidFill>
                  <a:schemeClr val="tx2"/>
                </a:solidFill>
              </a:rPr>
              <a:t>29</a:t>
            </a:r>
            <a:endParaRPr lang="en-US" sz="1600" i="1" dirty="0">
              <a:solidFill>
                <a:schemeClr val="tx2"/>
              </a:solidFill>
            </a:endParaRPr>
          </a:p>
          <a:p>
            <a:r>
              <a:rPr lang="en-US" sz="1600" i="1" dirty="0">
                <a:solidFill>
                  <a:schemeClr val="tx2"/>
                </a:solidFill>
              </a:rPr>
              <a:t>October </a:t>
            </a:r>
            <a:r>
              <a:rPr lang="en-US" sz="1600" i="1" dirty="0" smtClean="0">
                <a:solidFill>
                  <a:schemeClr val="tx2"/>
                </a:solidFill>
              </a:rPr>
              <a:t>22</a:t>
            </a:r>
            <a:endParaRPr lang="en-US" sz="1600" i="1" dirty="0">
              <a:solidFill>
                <a:schemeClr val="tx2"/>
              </a:solidFill>
            </a:endParaRPr>
          </a:p>
          <a:p>
            <a:r>
              <a:rPr lang="en-US" sz="1600" i="1" dirty="0" smtClean="0">
                <a:solidFill>
                  <a:schemeClr val="tx2"/>
                </a:solidFill>
              </a:rPr>
              <a:t>November 13 (if needed)</a:t>
            </a:r>
            <a:endParaRPr lang="en-US" sz="1600" i="1" dirty="0">
              <a:solidFill>
                <a:schemeClr val="tx2"/>
              </a:solidFill>
            </a:endParaRPr>
          </a:p>
        </p:txBody>
      </p:sp>
      <p:sp>
        <p:nvSpPr>
          <p:cNvPr id="8" name="TextBox 7"/>
          <p:cNvSpPr txBox="1"/>
          <p:nvPr/>
        </p:nvSpPr>
        <p:spPr>
          <a:xfrm>
            <a:off x="1066800" y="5198209"/>
            <a:ext cx="5257800" cy="1077218"/>
          </a:xfrm>
          <a:prstGeom prst="rect">
            <a:avLst/>
          </a:prstGeom>
          <a:noFill/>
          <a:ln>
            <a:solidFill>
              <a:schemeClr val="tx2"/>
            </a:solidFill>
          </a:ln>
        </p:spPr>
        <p:txBody>
          <a:bodyPr wrap="square" rtlCol="0">
            <a:spAutoFit/>
          </a:bodyPr>
          <a:lstStyle/>
          <a:p>
            <a:r>
              <a:rPr lang="en-US" sz="1600" dirty="0">
                <a:solidFill>
                  <a:schemeClr val="tx2"/>
                </a:solidFill>
              </a:rPr>
              <a:t>November 5 (ROS)</a:t>
            </a:r>
          </a:p>
          <a:p>
            <a:r>
              <a:rPr lang="en-US" sz="1600" dirty="0" smtClean="0">
                <a:solidFill>
                  <a:schemeClr val="tx2"/>
                </a:solidFill>
              </a:rPr>
              <a:t>November 11 (PRS)</a:t>
            </a:r>
          </a:p>
          <a:p>
            <a:r>
              <a:rPr lang="en-US" sz="1600" dirty="0" smtClean="0">
                <a:solidFill>
                  <a:schemeClr val="tx2"/>
                </a:solidFill>
              </a:rPr>
              <a:t>November 18 (TAC)</a:t>
            </a:r>
          </a:p>
          <a:p>
            <a:r>
              <a:rPr lang="en-US" sz="1600" dirty="0" smtClean="0">
                <a:solidFill>
                  <a:schemeClr val="tx2"/>
                </a:solidFill>
              </a:rPr>
              <a:t>December 8 (Board of Directors)</a:t>
            </a:r>
          </a:p>
        </p:txBody>
      </p:sp>
    </p:spTree>
    <p:extLst>
      <p:ext uri="{BB962C8B-B14F-4D97-AF65-F5344CB8AC3E}">
        <p14:creationId xmlns:p14="http://schemas.microsoft.com/office/powerpoint/2010/main" val="18946049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Overall RTC Delivery Schedule</a:t>
            </a:r>
            <a:endParaRPr lang="en-US" sz="2400" dirty="0"/>
          </a:p>
        </p:txBody>
      </p:sp>
      <p:sp>
        <p:nvSpPr>
          <p:cNvPr id="3" name="Content Placeholder 2"/>
          <p:cNvSpPr>
            <a:spLocks noGrp="1"/>
          </p:cNvSpPr>
          <p:nvPr>
            <p:ph idx="1"/>
          </p:nvPr>
        </p:nvSpPr>
        <p:spPr>
          <a:xfrm>
            <a:off x="304800" y="838200"/>
            <a:ext cx="8534400" cy="5334000"/>
          </a:xfrm>
        </p:spPr>
        <p:txBody>
          <a:bodyPr/>
          <a:lstStyle/>
          <a:p>
            <a:r>
              <a:rPr lang="en-US" sz="2400" i="1" dirty="0" smtClean="0"/>
              <a:t>Draft</a:t>
            </a:r>
            <a:r>
              <a:rPr lang="en-US" sz="2400" dirty="0" smtClean="0"/>
              <a:t> Timeline</a:t>
            </a:r>
          </a:p>
          <a:p>
            <a:endParaRPr lang="en-US" dirty="0" smtClean="0"/>
          </a:p>
          <a:p>
            <a:endParaRPr lang="en-US" dirty="0" smtClean="0"/>
          </a:p>
          <a:p>
            <a:pPr>
              <a:spcBef>
                <a:spcPts val="1800"/>
              </a:spcBef>
            </a:pPr>
            <a:endParaRPr lang="en-US" sz="2400" dirty="0" smtClean="0"/>
          </a:p>
          <a:p>
            <a:pPr algn="just">
              <a:spcBef>
                <a:spcPts val="1800"/>
              </a:spcBef>
            </a:pPr>
            <a:r>
              <a:rPr lang="en-US" sz="2000" dirty="0" smtClean="0"/>
              <a:t>There are several items/policies, beyond 2020 RTCRRs, that must be addressed prior to the implementation of RTC—e.g.:</a:t>
            </a:r>
          </a:p>
          <a:p>
            <a:pPr lvl="1" algn="just"/>
            <a:r>
              <a:rPr lang="en-US" sz="1800" dirty="0" smtClean="0"/>
              <a:t>Proxy Offer Curves;</a:t>
            </a:r>
          </a:p>
          <a:p>
            <a:pPr lvl="1" algn="just"/>
            <a:r>
              <a:rPr lang="en-US" sz="1800" dirty="0" smtClean="0"/>
              <a:t>RUC AS Demand Curves; </a:t>
            </a:r>
          </a:p>
          <a:p>
            <a:pPr lvl="1" algn="just"/>
            <a:r>
              <a:rPr lang="en-US" sz="1800" dirty="0" smtClean="0"/>
              <a:t>Transitional language for RTC go-live (if any);</a:t>
            </a:r>
          </a:p>
          <a:p>
            <a:pPr lvl="1" algn="just"/>
            <a:r>
              <a:rPr lang="en-US" sz="1800" dirty="0" smtClean="0"/>
              <a:t>ORDC/RTC results comparison; and</a:t>
            </a:r>
          </a:p>
          <a:p>
            <a:pPr lvl="1" algn="just"/>
            <a:r>
              <a:rPr lang="en-US" sz="1800" dirty="0" smtClean="0"/>
              <a:t>Target dates for MP detailed requirements (e.g., SCADA changes, XML changes, Market Trials plans).</a:t>
            </a:r>
          </a:p>
        </p:txBody>
      </p:sp>
      <p:sp>
        <p:nvSpPr>
          <p:cNvPr id="4" name="Slide Number Placeholder 3"/>
          <p:cNvSpPr>
            <a:spLocks noGrp="1"/>
          </p:cNvSpPr>
          <p:nvPr>
            <p:ph type="sldNum" sz="quarter" idx="4"/>
          </p:nvPr>
        </p:nvSpPr>
        <p:spPr/>
        <p:txBody>
          <a:bodyPr/>
          <a:lstStyle/>
          <a:p>
            <a:fld id="{1D93BD3E-1E9A-4970-A6F7-E7AC52762E0C}" type="slidenum">
              <a:rPr lang="en-US" smtClean="0"/>
              <a:pPr/>
              <a:t>16</a:t>
            </a:fld>
            <a:endParaRPr lang="en-US"/>
          </a:p>
        </p:txBody>
      </p:sp>
      <p:pic>
        <p:nvPicPr>
          <p:cNvPr id="5" name="Picture 4"/>
          <p:cNvPicPr>
            <a:picLocks noChangeAspect="1"/>
          </p:cNvPicPr>
          <p:nvPr/>
        </p:nvPicPr>
        <p:blipFill>
          <a:blip r:embed="rId2"/>
          <a:stretch>
            <a:fillRect/>
          </a:stretch>
        </p:blipFill>
        <p:spPr>
          <a:xfrm>
            <a:off x="1519237" y="1371600"/>
            <a:ext cx="6105525" cy="1038225"/>
          </a:xfrm>
          <a:prstGeom prst="rect">
            <a:avLst/>
          </a:prstGeom>
        </p:spPr>
      </p:pic>
    </p:spTree>
    <p:extLst>
      <p:ext uri="{BB962C8B-B14F-4D97-AF65-F5344CB8AC3E}">
        <p14:creationId xmlns:p14="http://schemas.microsoft.com/office/powerpoint/2010/main" val="35196328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Outline of RTCTF General Update </a:t>
            </a:r>
            <a:endParaRPr lang="en-US" sz="2400" dirty="0"/>
          </a:p>
        </p:txBody>
      </p:sp>
      <p:sp>
        <p:nvSpPr>
          <p:cNvPr id="3" name="Content Placeholder 2"/>
          <p:cNvSpPr>
            <a:spLocks noGrp="1"/>
          </p:cNvSpPr>
          <p:nvPr>
            <p:ph idx="1"/>
          </p:nvPr>
        </p:nvSpPr>
        <p:spPr>
          <a:xfrm>
            <a:off x="397747" y="990600"/>
            <a:ext cx="8534400" cy="5486400"/>
          </a:xfrm>
        </p:spPr>
        <p:txBody>
          <a:bodyPr/>
          <a:lstStyle/>
          <a:p>
            <a:pPr>
              <a:spcBef>
                <a:spcPts val="1000"/>
              </a:spcBef>
              <a:spcAft>
                <a:spcPts val="1000"/>
              </a:spcAft>
            </a:pPr>
            <a:r>
              <a:rPr lang="en-US" sz="2000" dirty="0" smtClean="0"/>
              <a:t>RTC Revision Requests (RTCRRs)</a:t>
            </a:r>
            <a:r>
              <a:rPr lang="en-US" sz="2000" dirty="0" smtClean="0">
                <a:solidFill>
                  <a:srgbClr val="FF0000"/>
                </a:solidFill>
              </a:rPr>
              <a:t> </a:t>
            </a:r>
            <a:r>
              <a:rPr lang="en-US" sz="2000" dirty="0"/>
              <a:t>Review </a:t>
            </a:r>
            <a:r>
              <a:rPr lang="en-US" sz="2000" dirty="0" smtClean="0"/>
              <a:t>Schedule and Progress</a:t>
            </a:r>
          </a:p>
          <a:p>
            <a:pPr>
              <a:spcBef>
                <a:spcPts val="1000"/>
              </a:spcBef>
              <a:spcAft>
                <a:spcPts val="1000"/>
              </a:spcAft>
            </a:pPr>
            <a:r>
              <a:rPr lang="en-US" sz="2000" dirty="0" smtClean="0"/>
              <a:t>General Update</a:t>
            </a:r>
          </a:p>
          <a:p>
            <a:pPr>
              <a:spcBef>
                <a:spcPts val="1000"/>
              </a:spcBef>
              <a:spcAft>
                <a:spcPts val="1000"/>
              </a:spcAft>
            </a:pPr>
            <a:r>
              <a:rPr lang="en-US" sz="2000" dirty="0" smtClean="0"/>
              <a:t>Today’s Discussion of RR Language</a:t>
            </a:r>
          </a:p>
          <a:p>
            <a:pPr>
              <a:spcBef>
                <a:spcPts val="1000"/>
              </a:spcBef>
              <a:spcAft>
                <a:spcPts val="1000"/>
              </a:spcAft>
            </a:pPr>
            <a:r>
              <a:rPr lang="en-US" sz="2000" dirty="0" smtClean="0"/>
              <a:t>Next Steps</a:t>
            </a:r>
          </a:p>
          <a:p>
            <a:pPr>
              <a:spcBef>
                <a:spcPts val="1000"/>
              </a:spcBef>
            </a:pPr>
            <a:r>
              <a:rPr lang="en-US" sz="2000" dirty="0" smtClean="0"/>
              <a:t>Appendix</a:t>
            </a:r>
          </a:p>
          <a:p>
            <a:pPr lvl="1">
              <a:spcBef>
                <a:spcPts val="1000"/>
              </a:spcBef>
            </a:pPr>
            <a:r>
              <a:rPr lang="en-US" sz="1800" dirty="0"/>
              <a:t>RTCRR Summary </a:t>
            </a:r>
          </a:p>
          <a:p>
            <a:pPr lvl="1">
              <a:spcBef>
                <a:spcPts val="1000"/>
              </a:spcBef>
            </a:pPr>
            <a:r>
              <a:rPr lang="en-US" sz="1800" dirty="0"/>
              <a:t>Updates to Telemetry From/To QSE in RTC</a:t>
            </a:r>
          </a:p>
          <a:p>
            <a:pPr lvl="1">
              <a:spcBef>
                <a:spcPts val="1000"/>
              </a:spcBef>
            </a:pPr>
            <a:r>
              <a:rPr lang="en-US" sz="1800" dirty="0"/>
              <a:t>RTCRR Review Process </a:t>
            </a:r>
            <a:endParaRPr lang="en-US" sz="1800" dirty="0" smtClean="0"/>
          </a:p>
          <a:p>
            <a:pPr lvl="1">
              <a:spcBef>
                <a:spcPts val="1000"/>
              </a:spcBef>
            </a:pPr>
            <a:r>
              <a:rPr lang="en-US" sz="1800" dirty="0"/>
              <a:t>TAC Direction on RR changes different from Key Principles </a:t>
            </a:r>
          </a:p>
          <a:p>
            <a:pPr lvl="1">
              <a:spcBef>
                <a:spcPts val="1000"/>
              </a:spcBef>
            </a:pPr>
            <a:r>
              <a:rPr lang="en-US" sz="1800" dirty="0" smtClean="0"/>
              <a:t>Overall </a:t>
            </a:r>
            <a:r>
              <a:rPr lang="en-US" sz="1800" dirty="0"/>
              <a:t>RTC Delivery Schedule</a:t>
            </a:r>
          </a:p>
          <a:p>
            <a:pPr lvl="1">
              <a:spcBef>
                <a:spcPts val="1000"/>
              </a:spcBef>
            </a:pPr>
            <a:r>
              <a:rPr lang="en-US" sz="1800" dirty="0"/>
              <a:t>Harmonizing RTC and Battery Energy </a:t>
            </a:r>
            <a:r>
              <a:rPr lang="en-US" sz="1800" dirty="0" smtClean="0"/>
              <a:t>Storage</a:t>
            </a:r>
            <a:endParaRPr lang="en-US" sz="1800" dirty="0"/>
          </a:p>
          <a:p>
            <a:pPr lvl="1">
              <a:spcBef>
                <a:spcPts val="1000"/>
              </a:spcBef>
            </a:pPr>
            <a:endParaRPr lang="en-US" sz="800" dirty="0" smtClean="0"/>
          </a:p>
          <a:p>
            <a:pPr lvl="1">
              <a:spcBef>
                <a:spcPts val="1000"/>
              </a:spcBef>
              <a:spcAft>
                <a:spcPts val="1000"/>
              </a:spcAft>
            </a:pPr>
            <a:endParaRPr lang="en-US" sz="18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15120636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RTCRR Review Schedule &amp; Progress to Date</a:t>
            </a:r>
          </a:p>
        </p:txBody>
      </p:sp>
      <p:sp>
        <p:nvSpPr>
          <p:cNvPr id="3" name="Content Placeholder 2"/>
          <p:cNvSpPr>
            <a:spLocks noGrp="1"/>
          </p:cNvSpPr>
          <p:nvPr>
            <p:ph idx="1"/>
          </p:nvPr>
        </p:nvSpPr>
        <p:spPr>
          <a:xfrm>
            <a:off x="304800" y="762000"/>
            <a:ext cx="8534400" cy="5565039"/>
          </a:xfrm>
        </p:spPr>
        <p:txBody>
          <a:bodyPr/>
          <a:lstStyle/>
          <a:p>
            <a:r>
              <a:rPr lang="en-US" sz="2000" dirty="0"/>
              <a:t>S</a:t>
            </a:r>
            <a:r>
              <a:rPr lang="en-US" sz="2000" dirty="0" smtClean="0"/>
              <a:t>chedule of 2020 meetings for RTCRRs:</a:t>
            </a:r>
            <a:endParaRPr lang="en-US" dirty="0" smtClean="0"/>
          </a:p>
          <a:p>
            <a:pPr marL="682625">
              <a:buFont typeface="Courier New" panose="02070309020205020404" pitchFamily="49" charset="0"/>
              <a:buChar char="o"/>
            </a:pPr>
            <a:r>
              <a:rPr lang="en-US" sz="1400" dirty="0">
                <a:solidFill>
                  <a:schemeClr val="accent3">
                    <a:lumMod val="60000"/>
                    <a:lumOff val="40000"/>
                  </a:schemeClr>
                </a:solidFill>
              </a:rPr>
              <a:t>Mar. 11 – RTCTF (Plan and logistics for RR review)  </a:t>
            </a:r>
          </a:p>
          <a:p>
            <a:pPr marL="682625">
              <a:buFont typeface="Courier New" panose="02070309020205020404" pitchFamily="49" charset="0"/>
              <a:buChar char="o"/>
            </a:pPr>
            <a:r>
              <a:rPr lang="en-US" sz="1400" dirty="0">
                <a:solidFill>
                  <a:schemeClr val="accent3">
                    <a:lumMod val="60000"/>
                    <a:lumOff val="40000"/>
                  </a:schemeClr>
                </a:solidFill>
              </a:rPr>
              <a:t>Apr</a:t>
            </a:r>
            <a:r>
              <a:rPr lang="en-US" sz="1400" dirty="0" smtClean="0">
                <a:solidFill>
                  <a:schemeClr val="accent3">
                    <a:lumMod val="60000"/>
                    <a:lumOff val="40000"/>
                  </a:schemeClr>
                </a:solidFill>
              </a:rPr>
              <a:t>.   </a:t>
            </a:r>
            <a:r>
              <a:rPr lang="en-US" sz="1400" dirty="0">
                <a:solidFill>
                  <a:schemeClr val="accent3">
                    <a:lumMod val="60000"/>
                    <a:lumOff val="40000"/>
                  </a:schemeClr>
                </a:solidFill>
              </a:rPr>
              <a:t>8 – RTCTF (Review detailed plan, and begin review </a:t>
            </a:r>
            <a:r>
              <a:rPr lang="en-US" sz="1400" dirty="0" smtClean="0">
                <a:solidFill>
                  <a:schemeClr val="accent3">
                    <a:lumMod val="60000"/>
                    <a:lumOff val="40000"/>
                  </a:schemeClr>
                </a:solidFill>
              </a:rPr>
              <a:t>process)</a:t>
            </a:r>
            <a:endParaRPr lang="en-US" sz="1400" dirty="0">
              <a:solidFill>
                <a:schemeClr val="accent3">
                  <a:lumMod val="60000"/>
                  <a:lumOff val="40000"/>
                </a:schemeClr>
              </a:solidFill>
            </a:endParaRPr>
          </a:p>
          <a:p>
            <a:pPr marL="682625">
              <a:buFont typeface="Courier New" panose="02070309020205020404" pitchFamily="49" charset="0"/>
              <a:buChar char="o"/>
            </a:pPr>
            <a:r>
              <a:rPr lang="en-US" sz="1400" dirty="0">
                <a:solidFill>
                  <a:schemeClr val="accent3">
                    <a:lumMod val="60000"/>
                    <a:lumOff val="40000"/>
                  </a:schemeClr>
                </a:solidFill>
              </a:rPr>
              <a:t>Apr. 30 – RTCTF </a:t>
            </a:r>
          </a:p>
          <a:p>
            <a:pPr marL="682625">
              <a:buFont typeface="Courier New" panose="02070309020205020404" pitchFamily="49" charset="0"/>
              <a:buChar char="o"/>
            </a:pPr>
            <a:r>
              <a:rPr lang="en-US" sz="1400" i="1" dirty="0">
                <a:solidFill>
                  <a:schemeClr val="accent3">
                    <a:lumMod val="60000"/>
                    <a:lumOff val="40000"/>
                  </a:schemeClr>
                </a:solidFill>
              </a:rPr>
              <a:t>May 11 – Special RTCTF for Potential Design Flaw- AS Price Cap discussion </a:t>
            </a:r>
          </a:p>
          <a:p>
            <a:pPr marL="682625">
              <a:buFont typeface="Courier New" panose="02070309020205020404" pitchFamily="49" charset="0"/>
              <a:buChar char="o"/>
            </a:pPr>
            <a:r>
              <a:rPr lang="en-US" sz="1400" dirty="0">
                <a:solidFill>
                  <a:schemeClr val="accent3">
                    <a:lumMod val="60000"/>
                    <a:lumOff val="40000"/>
                  </a:schemeClr>
                </a:solidFill>
              </a:rPr>
              <a:t>May 20 – RTCTF </a:t>
            </a:r>
          </a:p>
          <a:p>
            <a:pPr marL="682625">
              <a:buFont typeface="Courier New" panose="02070309020205020404" pitchFamily="49" charset="0"/>
              <a:buChar char="o"/>
            </a:pPr>
            <a:r>
              <a:rPr lang="en-US" sz="1400" dirty="0">
                <a:solidFill>
                  <a:schemeClr val="accent3">
                    <a:lumMod val="60000"/>
                    <a:lumOff val="40000"/>
                  </a:schemeClr>
                </a:solidFill>
              </a:rPr>
              <a:t>Jun. 10 – RTCTF </a:t>
            </a:r>
          </a:p>
          <a:p>
            <a:pPr marL="682625">
              <a:buFont typeface="Courier New" panose="02070309020205020404" pitchFamily="49" charset="0"/>
              <a:buChar char="o"/>
            </a:pPr>
            <a:r>
              <a:rPr lang="en-US" sz="1400" i="1" dirty="0">
                <a:solidFill>
                  <a:schemeClr val="accent3">
                    <a:lumMod val="60000"/>
                    <a:lumOff val="40000"/>
                  </a:schemeClr>
                </a:solidFill>
              </a:rPr>
              <a:t>Jun. 22 – Special RTCTF for Ancillary Service Deployments</a:t>
            </a:r>
          </a:p>
          <a:p>
            <a:pPr marL="682625">
              <a:buFont typeface="Courier New" panose="02070309020205020404" pitchFamily="49" charset="0"/>
              <a:buChar char="o"/>
            </a:pPr>
            <a:r>
              <a:rPr lang="en-US" sz="1400" dirty="0">
                <a:solidFill>
                  <a:schemeClr val="accent3">
                    <a:lumMod val="60000"/>
                    <a:lumOff val="40000"/>
                  </a:schemeClr>
                </a:solidFill>
              </a:rPr>
              <a:t>Jun. 29 – RTCTF </a:t>
            </a:r>
            <a:endParaRPr lang="en-US" sz="1400" dirty="0" smtClean="0">
              <a:solidFill>
                <a:schemeClr val="accent3">
                  <a:lumMod val="60000"/>
                  <a:lumOff val="40000"/>
                </a:schemeClr>
              </a:solidFill>
            </a:endParaRPr>
          </a:p>
          <a:p>
            <a:pPr marL="682625">
              <a:buFont typeface="Courier New" panose="02070309020205020404" pitchFamily="49" charset="0"/>
              <a:buChar char="o"/>
            </a:pPr>
            <a:r>
              <a:rPr lang="en-US" sz="1400" i="1" dirty="0" smtClean="0">
                <a:solidFill>
                  <a:schemeClr val="accent3">
                    <a:lumMod val="60000"/>
                    <a:lumOff val="40000"/>
                  </a:schemeClr>
                </a:solidFill>
              </a:rPr>
              <a:t>Jul. 15 </a:t>
            </a:r>
            <a:r>
              <a:rPr lang="en-US" sz="1400" i="1" dirty="0">
                <a:solidFill>
                  <a:schemeClr val="accent3">
                    <a:lumMod val="60000"/>
                    <a:lumOff val="40000"/>
                  </a:schemeClr>
                </a:solidFill>
              </a:rPr>
              <a:t>– Special RTCTF for </a:t>
            </a:r>
            <a:r>
              <a:rPr lang="en-US" sz="1400" i="1" dirty="0" smtClean="0">
                <a:solidFill>
                  <a:schemeClr val="accent3">
                    <a:lumMod val="60000"/>
                    <a:lumOff val="40000"/>
                  </a:schemeClr>
                </a:solidFill>
              </a:rPr>
              <a:t>AS Deployment Expectations &amp; Durations</a:t>
            </a:r>
            <a:endParaRPr lang="en-US" sz="1400" dirty="0">
              <a:solidFill>
                <a:schemeClr val="accent3">
                  <a:lumMod val="60000"/>
                  <a:lumOff val="40000"/>
                </a:schemeClr>
              </a:solidFill>
            </a:endParaRPr>
          </a:p>
          <a:p>
            <a:pPr marL="682625">
              <a:buFont typeface="Courier New" panose="02070309020205020404" pitchFamily="49" charset="0"/>
              <a:buChar char="o"/>
            </a:pPr>
            <a:r>
              <a:rPr lang="en-US" sz="1400" dirty="0">
                <a:solidFill>
                  <a:schemeClr val="accent3">
                    <a:lumMod val="60000"/>
                    <a:lumOff val="40000"/>
                  </a:schemeClr>
                </a:solidFill>
              </a:rPr>
              <a:t>Jul. 22  – RTCTF </a:t>
            </a:r>
          </a:p>
          <a:p>
            <a:pPr marL="682625">
              <a:buFont typeface="Courier New" panose="02070309020205020404" pitchFamily="49" charset="0"/>
              <a:buChar char="o"/>
            </a:pPr>
            <a:r>
              <a:rPr lang="en-US" sz="1400" dirty="0">
                <a:solidFill>
                  <a:schemeClr val="accent3">
                    <a:lumMod val="60000"/>
                    <a:lumOff val="40000"/>
                  </a:schemeClr>
                </a:solidFill>
              </a:rPr>
              <a:t>Aug. 12 – RTCTF </a:t>
            </a:r>
          </a:p>
          <a:p>
            <a:pPr marL="682625">
              <a:buFont typeface="Courier New" panose="02070309020205020404" pitchFamily="49" charset="0"/>
              <a:buChar char="o"/>
            </a:pPr>
            <a:r>
              <a:rPr lang="en-US" sz="1400" dirty="0">
                <a:solidFill>
                  <a:schemeClr val="accent3">
                    <a:lumMod val="60000"/>
                    <a:lumOff val="40000"/>
                  </a:schemeClr>
                </a:solidFill>
              </a:rPr>
              <a:t>Sep. 9   – RTCTF </a:t>
            </a:r>
          </a:p>
          <a:p>
            <a:pPr marL="682625">
              <a:buFont typeface="Courier New" panose="02070309020205020404" pitchFamily="49" charset="0"/>
              <a:buChar char="o"/>
            </a:pPr>
            <a:r>
              <a:rPr lang="en-US" sz="1400" dirty="0"/>
              <a:t>Sep. 28 – RTCTF </a:t>
            </a:r>
          </a:p>
          <a:p>
            <a:pPr marL="682625">
              <a:buFont typeface="Courier New" panose="02070309020205020404" pitchFamily="49" charset="0"/>
              <a:buChar char="o"/>
            </a:pPr>
            <a:r>
              <a:rPr lang="en-US" sz="1400" dirty="0"/>
              <a:t>Oct. 21 – RTCTF </a:t>
            </a:r>
          </a:p>
          <a:p>
            <a:pPr marL="682625">
              <a:buFont typeface="Courier New" panose="02070309020205020404" pitchFamily="49" charset="0"/>
              <a:buChar char="o"/>
            </a:pPr>
            <a:r>
              <a:rPr lang="en-US" sz="1400" dirty="0">
                <a:solidFill>
                  <a:srgbClr val="0070C0"/>
                </a:solidFill>
              </a:rPr>
              <a:t>Nov. 5 – ROS</a:t>
            </a:r>
          </a:p>
          <a:p>
            <a:pPr marL="682625">
              <a:buFont typeface="Courier New" panose="02070309020205020404" pitchFamily="49" charset="0"/>
              <a:buChar char="o"/>
            </a:pPr>
            <a:r>
              <a:rPr lang="en-US" sz="1400" dirty="0">
                <a:solidFill>
                  <a:srgbClr val="0070C0"/>
                </a:solidFill>
              </a:rPr>
              <a:t>Nov. 11 – PRS</a:t>
            </a:r>
          </a:p>
          <a:p>
            <a:pPr marL="682625">
              <a:buFont typeface="Courier New" panose="02070309020205020404" pitchFamily="49" charset="0"/>
              <a:buChar char="o"/>
            </a:pPr>
            <a:r>
              <a:rPr lang="en-US" sz="1400" i="1" dirty="0"/>
              <a:t>Nov. 12 – RTCTF (if needed)</a:t>
            </a:r>
            <a:endParaRPr lang="en-US" sz="1400" dirty="0"/>
          </a:p>
          <a:p>
            <a:pPr marL="682625">
              <a:buFont typeface="Courier New" panose="02070309020205020404" pitchFamily="49" charset="0"/>
              <a:buChar char="o"/>
            </a:pPr>
            <a:r>
              <a:rPr lang="en-US" sz="1400" dirty="0">
                <a:solidFill>
                  <a:srgbClr val="0070C0"/>
                </a:solidFill>
              </a:rPr>
              <a:t>Nov. 17 – CWG</a:t>
            </a:r>
          </a:p>
          <a:p>
            <a:pPr marL="682625">
              <a:buFont typeface="Courier New" panose="02070309020205020404" pitchFamily="49" charset="0"/>
              <a:buChar char="o"/>
            </a:pPr>
            <a:r>
              <a:rPr lang="en-US" sz="1400" dirty="0">
                <a:solidFill>
                  <a:srgbClr val="0070C0"/>
                </a:solidFill>
              </a:rPr>
              <a:t>Nov. 18 – TAC</a:t>
            </a:r>
          </a:p>
          <a:p>
            <a:pPr marL="682625">
              <a:buFont typeface="Courier New" panose="02070309020205020404" pitchFamily="49" charset="0"/>
              <a:buChar char="o"/>
            </a:pPr>
            <a:r>
              <a:rPr lang="en-US" sz="1400" dirty="0">
                <a:solidFill>
                  <a:srgbClr val="0070C0"/>
                </a:solidFill>
              </a:rPr>
              <a:t>Dec. 8 – ERCOT </a:t>
            </a:r>
            <a:r>
              <a:rPr lang="en-US" sz="1400" dirty="0" smtClean="0">
                <a:solidFill>
                  <a:srgbClr val="0070C0"/>
                </a:solidFill>
              </a:rPr>
              <a:t>Board</a:t>
            </a:r>
            <a:endParaRPr lang="en-US" sz="1400" dirty="0">
              <a:solidFill>
                <a:srgbClr val="0070C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29850645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RTCRR Review Schedule &amp; Progress to Date</a:t>
            </a:r>
          </a:p>
        </p:txBody>
      </p:sp>
      <p:sp>
        <p:nvSpPr>
          <p:cNvPr id="3" name="Content Placeholder 2"/>
          <p:cNvSpPr>
            <a:spLocks noGrp="1"/>
          </p:cNvSpPr>
          <p:nvPr>
            <p:ph idx="1"/>
          </p:nvPr>
        </p:nvSpPr>
        <p:spPr>
          <a:xfrm>
            <a:off x="265096" y="885924"/>
            <a:ext cx="8534400" cy="1933475"/>
          </a:xfrm>
        </p:spPr>
        <p:txBody>
          <a:bodyPr/>
          <a:lstStyle/>
          <a:p>
            <a:r>
              <a:rPr lang="en-US" sz="1800" dirty="0" smtClean="0"/>
              <a:t>Detailed RTCTF schedule </a:t>
            </a:r>
            <a:r>
              <a:rPr lang="en-US" sz="1800" dirty="0"/>
              <a:t>for reviewing the RTCRR language </a:t>
            </a:r>
            <a:r>
              <a:rPr lang="en-US" sz="1800" dirty="0" smtClean="0"/>
              <a:t>is posted </a:t>
            </a:r>
            <a:r>
              <a:rPr lang="en-US" sz="1800" dirty="0"/>
              <a:t>on the </a:t>
            </a:r>
            <a:r>
              <a:rPr lang="en-US" sz="1800" dirty="0">
                <a:hlinkClick r:id="rId2"/>
              </a:rPr>
              <a:t>RTCTF</a:t>
            </a:r>
            <a:r>
              <a:rPr lang="en-US" sz="1800" dirty="0"/>
              <a:t> </a:t>
            </a:r>
            <a:r>
              <a:rPr lang="en-US" sz="1800" dirty="0" smtClean="0"/>
              <a:t>page, and excerpt below.</a:t>
            </a:r>
          </a:p>
          <a:p>
            <a:endParaRPr lang="en-US" sz="1200" dirty="0" smtClean="0"/>
          </a:p>
          <a:p>
            <a:r>
              <a:rPr lang="en-US" sz="1800" dirty="0" smtClean="0"/>
              <a:t>Of the 197 </a:t>
            </a:r>
            <a:r>
              <a:rPr lang="en-US" sz="1800" dirty="0"/>
              <a:t>total </a:t>
            </a:r>
            <a:r>
              <a:rPr lang="en-US" sz="1800" dirty="0" smtClean="0"/>
              <a:t>Protocol/OBD sections </a:t>
            </a:r>
            <a:r>
              <a:rPr lang="en-US" sz="1800" dirty="0"/>
              <a:t>under </a:t>
            </a:r>
            <a:r>
              <a:rPr lang="en-US" sz="1800" dirty="0" smtClean="0"/>
              <a:t>review, </a:t>
            </a:r>
            <a:r>
              <a:rPr lang="en-US" sz="1800" dirty="0"/>
              <a:t>RTCTF has reached consensus on </a:t>
            </a:r>
            <a:r>
              <a:rPr lang="en-US" sz="1800" dirty="0" smtClean="0"/>
              <a:t>165 </a:t>
            </a:r>
            <a:r>
              <a:rPr lang="en-US" sz="1800" dirty="0"/>
              <a:t>sections to </a:t>
            </a:r>
            <a:r>
              <a:rPr lang="en-US" sz="1800" dirty="0" smtClean="0"/>
              <a:t>date (84% complete).</a:t>
            </a:r>
            <a:endParaRPr lang="en-US" sz="1800" dirty="0"/>
          </a:p>
          <a:p>
            <a:pPr lvl="1" algn="just"/>
            <a:endParaRPr lang="en-US" sz="16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pic>
        <p:nvPicPr>
          <p:cNvPr id="9" name="Picture 8"/>
          <p:cNvPicPr>
            <a:picLocks noChangeAspect="1"/>
          </p:cNvPicPr>
          <p:nvPr/>
        </p:nvPicPr>
        <p:blipFill>
          <a:blip r:embed="rId3"/>
          <a:stretch>
            <a:fillRect/>
          </a:stretch>
        </p:blipFill>
        <p:spPr>
          <a:xfrm>
            <a:off x="265096" y="2667000"/>
            <a:ext cx="8316685" cy="2743200"/>
          </a:xfrm>
          <a:prstGeom prst="rect">
            <a:avLst/>
          </a:prstGeom>
        </p:spPr>
      </p:pic>
    </p:spTree>
    <p:extLst>
      <p:ext uri="{BB962C8B-B14F-4D97-AF65-F5344CB8AC3E}">
        <p14:creationId xmlns:p14="http://schemas.microsoft.com/office/powerpoint/2010/main" val="19859802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General Update</a:t>
            </a:r>
            <a:endParaRPr lang="en-US" sz="2400" dirty="0"/>
          </a:p>
        </p:txBody>
      </p:sp>
      <p:sp>
        <p:nvSpPr>
          <p:cNvPr id="3" name="Content Placeholder 2"/>
          <p:cNvSpPr>
            <a:spLocks noGrp="1"/>
          </p:cNvSpPr>
          <p:nvPr>
            <p:ph idx="1"/>
          </p:nvPr>
        </p:nvSpPr>
        <p:spPr>
          <a:xfrm>
            <a:off x="381000" y="990600"/>
            <a:ext cx="8534400" cy="5334000"/>
          </a:xfrm>
        </p:spPr>
        <p:txBody>
          <a:bodyPr/>
          <a:lstStyle/>
          <a:p>
            <a:r>
              <a:rPr lang="en-US" sz="2000" dirty="0" smtClean="0"/>
              <a:t>Currently </a:t>
            </a:r>
            <a:r>
              <a:rPr lang="en-US" sz="2000" dirty="0"/>
              <a:t>no items queued for TAC </a:t>
            </a:r>
            <a:r>
              <a:rPr lang="en-US" sz="2000" dirty="0" smtClean="0"/>
              <a:t>escalation.</a:t>
            </a:r>
          </a:p>
          <a:p>
            <a:endParaRPr lang="en-US" sz="2000" dirty="0"/>
          </a:p>
          <a:p>
            <a:r>
              <a:rPr lang="en-US" sz="2000" dirty="0" smtClean="0"/>
              <a:t>RTCTF Chair initiated outreach to ROS, PRS, and CWG leadership to raise awareness of timing for anticipated review and approval of Revision Requests.</a:t>
            </a:r>
            <a:endParaRPr lang="en-US" sz="2000" dirty="0"/>
          </a:p>
          <a:p>
            <a:endParaRPr lang="en-US" sz="2000" dirty="0"/>
          </a:p>
          <a:p>
            <a:pPr>
              <a:spcBef>
                <a:spcPts val="0"/>
              </a:spcBef>
            </a:pPr>
            <a:endParaRPr lang="en-US" sz="1600" b="1"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620784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Today’s </a:t>
            </a:r>
            <a:r>
              <a:rPr lang="en-US" sz="2400" dirty="0"/>
              <a:t>Discussion of RR </a:t>
            </a:r>
            <a:r>
              <a:rPr lang="en-US" sz="2400" dirty="0" smtClean="0"/>
              <a:t>Language and </a:t>
            </a:r>
            <a:endParaRPr lang="en-US" sz="2400" dirty="0"/>
          </a:p>
        </p:txBody>
      </p:sp>
      <p:sp>
        <p:nvSpPr>
          <p:cNvPr id="3" name="Content Placeholder 2"/>
          <p:cNvSpPr>
            <a:spLocks noGrp="1"/>
          </p:cNvSpPr>
          <p:nvPr>
            <p:ph idx="1"/>
          </p:nvPr>
        </p:nvSpPr>
        <p:spPr>
          <a:xfrm>
            <a:off x="381000" y="990600"/>
            <a:ext cx="8534400" cy="5334000"/>
          </a:xfrm>
        </p:spPr>
        <p:txBody>
          <a:bodyPr/>
          <a:lstStyle/>
          <a:p>
            <a:r>
              <a:rPr lang="en-US" sz="2000" dirty="0" smtClean="0"/>
              <a:t>Agenda </a:t>
            </a:r>
            <a:r>
              <a:rPr lang="en-US" sz="2000" dirty="0"/>
              <a:t>has breakdown of </a:t>
            </a:r>
            <a:r>
              <a:rPr lang="en-US" sz="2000" dirty="0" smtClean="0"/>
              <a:t>discussion</a:t>
            </a:r>
          </a:p>
          <a:p>
            <a:endParaRPr lang="en-US" sz="2000" b="1" dirty="0"/>
          </a:p>
          <a:p>
            <a:r>
              <a:rPr lang="en-US" sz="1800" dirty="0" smtClean="0"/>
              <a:t>Key Documents for today (cumulative language):</a:t>
            </a:r>
          </a:p>
          <a:p>
            <a:pPr marL="0" marR="0" indent="0">
              <a:spcBef>
                <a:spcPts val="0"/>
              </a:spcBef>
              <a:spcAft>
                <a:spcPts val="0"/>
              </a:spcAft>
              <a:buNone/>
            </a:pPr>
            <a:endParaRPr lang="en-US" sz="1800" b="1" dirty="0" smtClean="0"/>
          </a:p>
          <a:p>
            <a:pPr>
              <a:spcBef>
                <a:spcPts val="0"/>
              </a:spcBef>
              <a:spcAft>
                <a:spcPts val="600"/>
              </a:spcAft>
            </a:pPr>
            <a:r>
              <a:rPr lang="en-US" b="1" dirty="0" smtClean="0">
                <a:hlinkClick r:id="rId2"/>
              </a:rPr>
              <a:t>NPRR1007</a:t>
            </a:r>
            <a:endParaRPr lang="en-US" b="1" dirty="0" smtClean="0"/>
          </a:p>
          <a:p>
            <a:pPr>
              <a:spcBef>
                <a:spcPts val="0"/>
              </a:spcBef>
              <a:spcAft>
                <a:spcPts val="600"/>
              </a:spcAft>
            </a:pPr>
            <a:r>
              <a:rPr lang="en-US" b="1" dirty="0" smtClean="0">
                <a:hlinkClick r:id="rId3"/>
              </a:rPr>
              <a:t>NPRR1008</a:t>
            </a:r>
            <a:endParaRPr lang="en-US" b="1" dirty="0" smtClean="0"/>
          </a:p>
          <a:p>
            <a:pPr>
              <a:spcBef>
                <a:spcPts val="0"/>
              </a:spcBef>
              <a:spcAft>
                <a:spcPts val="600"/>
              </a:spcAft>
            </a:pPr>
            <a:r>
              <a:rPr lang="en-US" sz="1800" b="1" dirty="0" smtClean="0">
                <a:hlinkClick r:id="rId4"/>
              </a:rPr>
              <a:t>NPRR1009</a:t>
            </a:r>
            <a:endParaRPr lang="en-US" sz="1800" b="1" dirty="0" smtClean="0"/>
          </a:p>
          <a:p>
            <a:pPr>
              <a:spcBef>
                <a:spcPts val="0"/>
              </a:spcBef>
              <a:spcAft>
                <a:spcPts val="600"/>
              </a:spcAft>
            </a:pPr>
            <a:r>
              <a:rPr lang="en-US" b="1" dirty="0" smtClean="0">
                <a:hlinkClick r:id="rId5"/>
              </a:rPr>
              <a:t>NPRR1010</a:t>
            </a:r>
            <a:endParaRPr lang="en-US" b="1" dirty="0" smtClean="0"/>
          </a:p>
          <a:p>
            <a:pPr>
              <a:spcBef>
                <a:spcPts val="0"/>
              </a:spcBef>
              <a:spcAft>
                <a:spcPts val="600"/>
              </a:spcAft>
            </a:pPr>
            <a:r>
              <a:rPr lang="en-US" sz="1800" b="1" dirty="0" smtClean="0">
                <a:hlinkClick r:id="rId6"/>
              </a:rPr>
              <a:t>NPRR1011</a:t>
            </a:r>
            <a:endParaRPr lang="en-US" sz="1800" b="1" dirty="0" smtClean="0"/>
          </a:p>
          <a:p>
            <a:pPr>
              <a:spcBef>
                <a:spcPts val="0"/>
              </a:spcBef>
              <a:spcAft>
                <a:spcPts val="600"/>
              </a:spcAft>
            </a:pPr>
            <a:r>
              <a:rPr lang="en-US" b="1" dirty="0" smtClean="0">
                <a:hlinkClick r:id="rId7"/>
              </a:rPr>
              <a:t>NPRR1012</a:t>
            </a:r>
            <a:endParaRPr lang="en-US" b="1" dirty="0" smtClean="0"/>
          </a:p>
          <a:p>
            <a:pPr>
              <a:spcBef>
                <a:spcPts val="0"/>
              </a:spcBef>
              <a:spcAft>
                <a:spcPts val="600"/>
              </a:spcAft>
            </a:pPr>
            <a:r>
              <a:rPr lang="en-US" sz="1800" b="1" dirty="0" smtClean="0">
                <a:hlinkClick r:id="rId8"/>
              </a:rPr>
              <a:t>NPRR1013</a:t>
            </a:r>
            <a:endParaRPr lang="en-US" sz="1800" b="1" dirty="0" smtClean="0"/>
          </a:p>
          <a:p>
            <a:pPr>
              <a:spcBef>
                <a:spcPts val="0"/>
              </a:spcBef>
              <a:spcAft>
                <a:spcPts val="600"/>
              </a:spcAft>
            </a:pPr>
            <a:r>
              <a:rPr lang="en-US" b="1" dirty="0" smtClean="0">
                <a:hlinkClick r:id="rId9"/>
              </a:rPr>
              <a:t>NOGRR211</a:t>
            </a:r>
            <a:endParaRPr lang="en-US" sz="1800" b="1" dirty="0" smtClean="0"/>
          </a:p>
          <a:p>
            <a:pPr>
              <a:spcBef>
                <a:spcPts val="0"/>
              </a:spcBef>
            </a:pPr>
            <a:endParaRPr lang="en-US" sz="1600" b="1"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a:p>
        </p:txBody>
      </p:sp>
    </p:spTree>
    <p:extLst>
      <p:ext uri="{BB962C8B-B14F-4D97-AF65-F5344CB8AC3E}">
        <p14:creationId xmlns:p14="http://schemas.microsoft.com/office/powerpoint/2010/main" val="1407131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Next Steps</a:t>
            </a:r>
            <a:endParaRPr lang="en-US" sz="2400" dirty="0"/>
          </a:p>
        </p:txBody>
      </p:sp>
      <p:sp>
        <p:nvSpPr>
          <p:cNvPr id="3" name="Content Placeholder 2"/>
          <p:cNvSpPr>
            <a:spLocks noGrp="1"/>
          </p:cNvSpPr>
          <p:nvPr>
            <p:ph idx="1"/>
          </p:nvPr>
        </p:nvSpPr>
        <p:spPr>
          <a:xfrm>
            <a:off x="304800" y="914400"/>
            <a:ext cx="8534400" cy="4876800"/>
          </a:xfrm>
        </p:spPr>
        <p:txBody>
          <a:bodyPr/>
          <a:lstStyle/>
          <a:p>
            <a:r>
              <a:rPr lang="en-US" sz="2000" dirty="0" smtClean="0"/>
              <a:t>Ready to proceed with review today</a:t>
            </a:r>
            <a:endParaRPr lang="en-US" sz="1800" dirty="0" smtClean="0"/>
          </a:p>
          <a:p>
            <a:endParaRPr lang="en-US" sz="2000" dirty="0" smtClean="0"/>
          </a:p>
          <a:p>
            <a:r>
              <a:rPr lang="en-US" sz="2000" dirty="0" smtClean="0"/>
              <a:t>At the conclusion of the meeting:</a:t>
            </a:r>
          </a:p>
          <a:p>
            <a:pPr lvl="1"/>
            <a:r>
              <a:rPr lang="en-US" sz="1800" dirty="0" smtClean="0"/>
              <a:t>MPs encouraged to send Revision Request redlines for RTCTF consideration to </a:t>
            </a:r>
            <a:r>
              <a:rPr lang="en-US" sz="1800" dirty="0" smtClean="0">
                <a:hlinkClick r:id="rId2"/>
              </a:rPr>
              <a:t>DMaggio@ercot.com</a:t>
            </a:r>
            <a:r>
              <a:rPr lang="en-US" sz="1800" dirty="0" smtClean="0"/>
              <a:t> &amp; </a:t>
            </a:r>
            <a:r>
              <a:rPr lang="en-US" sz="1800" dirty="0" smtClean="0">
                <a:hlinkClick r:id="rId3"/>
              </a:rPr>
              <a:t>MMereness@ercot.com</a:t>
            </a:r>
            <a:r>
              <a:rPr lang="en-US" sz="1800" dirty="0" smtClean="0"/>
              <a:t> to document and discuss at next meeting.  </a:t>
            </a:r>
          </a:p>
          <a:p>
            <a:pPr lvl="1"/>
            <a:r>
              <a:rPr lang="en-US" sz="1800" dirty="0" smtClean="0"/>
              <a:t>You can also submit formal comments through the standard Market Rules </a:t>
            </a:r>
            <a:r>
              <a:rPr lang="en-US" sz="1800" dirty="0" err="1" smtClean="0"/>
              <a:t>RevisionRequest</a:t>
            </a:r>
            <a:r>
              <a:rPr lang="en-US" sz="1800" dirty="0" smtClean="0"/>
              <a:t> process.</a:t>
            </a:r>
          </a:p>
          <a:p>
            <a:endParaRPr lang="en-US" sz="1600" dirty="0" smtClean="0"/>
          </a:p>
          <a:p>
            <a:r>
              <a:rPr lang="en-US" sz="2000" dirty="0" smtClean="0"/>
              <a:t>Next RTCTF is Monday Sep 28</a:t>
            </a:r>
            <a:r>
              <a:rPr lang="en-US" sz="2000" baseline="30000" dirty="0" smtClean="0"/>
              <a:t>th</a:t>
            </a:r>
            <a:endParaRPr lang="en-US" sz="2000" dirty="0" smtClean="0"/>
          </a:p>
          <a:p>
            <a:endParaRPr lang="en-US" sz="1100" dirty="0" smtClean="0"/>
          </a:p>
          <a:p>
            <a:r>
              <a:rPr lang="en-US" sz="2000" dirty="0" smtClean="0"/>
              <a:t>Any comments or questions?</a:t>
            </a:r>
          </a:p>
          <a:p>
            <a:pPr lvl="1"/>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dirty="0"/>
          </a:p>
        </p:txBody>
      </p:sp>
    </p:spTree>
    <p:extLst>
      <p:ext uri="{BB962C8B-B14F-4D97-AF65-F5344CB8AC3E}">
        <p14:creationId xmlns:p14="http://schemas.microsoft.com/office/powerpoint/2010/main" val="1439003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a:t>
            </a:r>
            <a:endParaRPr lang="en-US" dirty="0"/>
          </a:p>
        </p:txBody>
      </p:sp>
      <p:sp>
        <p:nvSpPr>
          <p:cNvPr id="3" name="Content Placeholder 2"/>
          <p:cNvSpPr>
            <a:spLocks noGrp="1"/>
          </p:cNvSpPr>
          <p:nvPr>
            <p:ph idx="1"/>
          </p:nvPr>
        </p:nvSpPr>
        <p:spPr/>
        <p:txBody>
          <a:bodyPr/>
          <a:lstStyle/>
          <a:p>
            <a:pPr>
              <a:spcBef>
                <a:spcPts val="1000"/>
              </a:spcBef>
            </a:pPr>
            <a:r>
              <a:rPr lang="en-US" sz="2000" dirty="0" smtClean="0"/>
              <a:t>RTCRR </a:t>
            </a:r>
            <a:r>
              <a:rPr lang="en-US" sz="2000" dirty="0"/>
              <a:t>Summary </a:t>
            </a:r>
          </a:p>
          <a:p>
            <a:pPr>
              <a:spcBef>
                <a:spcPts val="1000"/>
              </a:spcBef>
            </a:pPr>
            <a:r>
              <a:rPr lang="en-US" sz="2000" dirty="0"/>
              <a:t>Updates to Telemetry From/To QSE in RTC</a:t>
            </a:r>
          </a:p>
          <a:p>
            <a:pPr>
              <a:spcBef>
                <a:spcPts val="1000"/>
              </a:spcBef>
            </a:pPr>
            <a:r>
              <a:rPr lang="en-US" sz="2000" dirty="0"/>
              <a:t>RTCRR Review </a:t>
            </a:r>
            <a:r>
              <a:rPr lang="en-US" sz="2000" dirty="0" smtClean="0"/>
              <a:t>Process </a:t>
            </a:r>
          </a:p>
          <a:p>
            <a:pPr>
              <a:spcBef>
                <a:spcPts val="1000"/>
              </a:spcBef>
            </a:pPr>
            <a:r>
              <a:rPr lang="en-US" sz="2000" dirty="0"/>
              <a:t>TAC Direction on RR changes different from Key Principles </a:t>
            </a:r>
            <a:endParaRPr lang="en-US" sz="2000" dirty="0" smtClean="0"/>
          </a:p>
          <a:p>
            <a:pPr>
              <a:spcBef>
                <a:spcPts val="1000"/>
              </a:spcBef>
            </a:pPr>
            <a:r>
              <a:rPr lang="en-US" sz="2000" dirty="0" smtClean="0"/>
              <a:t>Overall </a:t>
            </a:r>
            <a:r>
              <a:rPr lang="en-US" sz="2000" dirty="0"/>
              <a:t>RTC Delivery Schedule</a:t>
            </a:r>
          </a:p>
          <a:p>
            <a:pPr>
              <a:spcBef>
                <a:spcPts val="1000"/>
              </a:spcBef>
            </a:pPr>
            <a:r>
              <a:rPr lang="en-US" sz="2000" dirty="0"/>
              <a:t>Harmonizing RTC and Battery Energy </a:t>
            </a:r>
            <a:r>
              <a:rPr lang="en-US" sz="2000" dirty="0" smtClean="0"/>
              <a:t>Storage</a:t>
            </a: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2621284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RTC Revision </a:t>
            </a:r>
            <a:r>
              <a:rPr lang="en-US" sz="2400" dirty="0" smtClean="0"/>
              <a:t>Requests (RTCRRs) Summary</a:t>
            </a:r>
            <a:endParaRPr lang="en-US" sz="2400" dirty="0"/>
          </a:p>
        </p:txBody>
      </p:sp>
      <p:sp>
        <p:nvSpPr>
          <p:cNvPr id="3" name="Content Placeholder 2"/>
          <p:cNvSpPr>
            <a:spLocks noGrp="1"/>
          </p:cNvSpPr>
          <p:nvPr>
            <p:ph idx="1"/>
          </p:nvPr>
        </p:nvSpPr>
        <p:spPr>
          <a:xfrm>
            <a:off x="304800" y="762000"/>
            <a:ext cx="8534400" cy="5715000"/>
          </a:xfrm>
        </p:spPr>
        <p:txBody>
          <a:bodyPr/>
          <a:lstStyle/>
          <a:p>
            <a:r>
              <a:rPr lang="en-US" sz="1600" dirty="0" smtClean="0"/>
              <a:t>Based on Board-approved RTC Key Principles (KPs), ERCOT developed and released the following NPRRs, NOGRR, and OBDRR with a single Impact Analysis (IA)</a:t>
            </a:r>
            <a:r>
              <a:rPr lang="en-US" sz="1800" dirty="0" smtClean="0"/>
              <a:t>.</a:t>
            </a:r>
          </a:p>
          <a:p>
            <a:endParaRPr lang="en-US" sz="1800" dirty="0" smtClean="0"/>
          </a:p>
          <a:p>
            <a:pPr marL="0" indent="0">
              <a:buNone/>
            </a:pPr>
            <a:r>
              <a:rPr lang="en-US" sz="1800"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721561169"/>
              </p:ext>
            </p:extLst>
          </p:nvPr>
        </p:nvGraphicFramePr>
        <p:xfrm>
          <a:off x="568036" y="1524000"/>
          <a:ext cx="7966364" cy="4389120"/>
        </p:xfrm>
        <a:graphic>
          <a:graphicData uri="http://schemas.openxmlformats.org/drawingml/2006/table">
            <a:tbl>
              <a:tblPr firstRow="1" bandRow="1">
                <a:tableStyleId>{5C22544A-7EE6-4342-B048-85BDC9FD1C3A}</a:tableStyleId>
              </a:tblPr>
              <a:tblGrid>
                <a:gridCol w="7204364"/>
                <a:gridCol w="762000"/>
              </a:tblGrid>
              <a:tr h="480060">
                <a:tc>
                  <a:txBody>
                    <a:bodyPr/>
                    <a:lstStyle/>
                    <a:p>
                      <a:r>
                        <a:rPr lang="en-US" dirty="0" smtClean="0"/>
                        <a:t>RTCRRs</a:t>
                      </a:r>
                      <a:r>
                        <a:rPr lang="en-US" baseline="0" dirty="0" smtClean="0"/>
                        <a:t> </a:t>
                      </a:r>
                      <a:r>
                        <a:rPr lang="en-US" dirty="0" smtClean="0"/>
                        <a:t>released</a:t>
                      </a:r>
                      <a:r>
                        <a:rPr lang="en-US" baseline="0" dirty="0" smtClean="0"/>
                        <a:t> March 25, 2020</a:t>
                      </a:r>
                      <a:endParaRPr lang="en-US" dirty="0" smtClean="0"/>
                    </a:p>
                  </a:txBody>
                  <a:tcPr/>
                </a:tc>
                <a:tc>
                  <a:txBody>
                    <a:bodyPr/>
                    <a:lstStyle/>
                    <a:p>
                      <a:r>
                        <a:rPr lang="en-US" sz="1100" dirty="0" smtClean="0"/>
                        <a:t>Pages</a:t>
                      </a:r>
                    </a:p>
                    <a:p>
                      <a:r>
                        <a:rPr lang="en-US" sz="1100" dirty="0" smtClean="0"/>
                        <a:t>549 total</a:t>
                      </a:r>
                      <a:endParaRPr lang="en-US" sz="1100" dirty="0"/>
                    </a:p>
                  </a:txBody>
                  <a:tcPr/>
                </a:tc>
              </a:tr>
              <a:tr h="434340">
                <a:tc>
                  <a:txBody>
                    <a:bodyPr/>
                    <a:lstStyle/>
                    <a:p>
                      <a:r>
                        <a:rPr lang="en-US" sz="1400" dirty="0" smtClean="0"/>
                        <a:t>NPRR1007- RTC NP3- Management Activities for the ERCOT System</a:t>
                      </a:r>
                    </a:p>
                  </a:txBody>
                  <a:tcPr/>
                </a:tc>
                <a:tc>
                  <a:txBody>
                    <a:bodyPr/>
                    <a:lstStyle/>
                    <a:p>
                      <a:pPr algn="ctr"/>
                      <a:r>
                        <a:rPr lang="en-US" sz="1400" dirty="0" smtClean="0"/>
                        <a:t>62</a:t>
                      </a:r>
                      <a:endParaRPr lang="en-US" sz="1400" dirty="0"/>
                    </a:p>
                  </a:txBody>
                  <a:tcPr/>
                </a:tc>
              </a:tr>
              <a:tr h="381000">
                <a:tc>
                  <a:txBody>
                    <a:bodyPr/>
                    <a:lstStyle/>
                    <a:p>
                      <a:r>
                        <a:rPr lang="en-US" sz="1400" dirty="0" smtClean="0"/>
                        <a:t>NPRR1008- RTC NP4- Day-Ahead Operations</a:t>
                      </a:r>
                      <a:endParaRPr lang="en-US" sz="1400" dirty="0"/>
                    </a:p>
                  </a:txBody>
                  <a:tcPr/>
                </a:tc>
                <a:tc>
                  <a:txBody>
                    <a:bodyPr/>
                    <a:lstStyle/>
                    <a:p>
                      <a:pPr algn="ctr"/>
                      <a:r>
                        <a:rPr lang="en-US" sz="1400" dirty="0" smtClean="0"/>
                        <a:t>65</a:t>
                      </a:r>
                    </a:p>
                  </a:txBody>
                  <a:tcPr/>
                </a:tc>
              </a:tr>
              <a:tr h="381000">
                <a:tc>
                  <a:txBody>
                    <a:bodyPr/>
                    <a:lstStyle/>
                    <a:p>
                      <a:r>
                        <a:rPr lang="en-US" sz="1400" dirty="0" smtClean="0"/>
                        <a:t>NPRR1009- RTC NP5- Transmission Security Analysis and Reliability Unit Commitment</a:t>
                      </a:r>
                      <a:endParaRPr lang="en-US" sz="1400" dirty="0"/>
                    </a:p>
                  </a:txBody>
                  <a:tcPr/>
                </a:tc>
                <a:tc>
                  <a:txBody>
                    <a:bodyPr/>
                    <a:lstStyle/>
                    <a:p>
                      <a:pPr algn="ctr"/>
                      <a:r>
                        <a:rPr lang="en-US" sz="1400" dirty="0" smtClean="0"/>
                        <a:t>39</a:t>
                      </a:r>
                    </a:p>
                  </a:txBody>
                  <a:tcPr/>
                </a:tc>
              </a:tr>
              <a:tr h="381000">
                <a:tc>
                  <a:txBody>
                    <a:bodyPr/>
                    <a:lstStyle/>
                    <a:p>
                      <a:r>
                        <a:rPr lang="en-US" sz="1400" dirty="0" smtClean="0"/>
                        <a:t>NPRR1010- RTC NP6- Adjustment Period and Real-Time Operations</a:t>
                      </a:r>
                      <a:endParaRPr lang="en-US" sz="1400" dirty="0"/>
                    </a:p>
                  </a:txBody>
                  <a:tcPr/>
                </a:tc>
                <a:tc>
                  <a:txBody>
                    <a:bodyPr/>
                    <a:lstStyle/>
                    <a:p>
                      <a:pPr algn="ctr"/>
                      <a:r>
                        <a:rPr lang="en-US" sz="1400" dirty="0" smtClean="0"/>
                        <a:t>248</a:t>
                      </a:r>
                      <a:endParaRPr lang="en-US" sz="1400" dirty="0"/>
                    </a:p>
                  </a:txBody>
                  <a:tcPr/>
                </a:tc>
              </a:tr>
              <a:tr h="381000">
                <a:tc>
                  <a:txBody>
                    <a:bodyPr/>
                    <a:lstStyle/>
                    <a:p>
                      <a:r>
                        <a:rPr lang="it-IT" sz="1400" dirty="0" smtClean="0"/>
                        <a:t>NPRR1011- RTC NP8- Performance Monitoring</a:t>
                      </a:r>
                    </a:p>
                  </a:txBody>
                  <a:tcPr/>
                </a:tc>
                <a:tc>
                  <a:txBody>
                    <a:bodyPr/>
                    <a:lstStyle/>
                    <a:p>
                      <a:pPr algn="ctr"/>
                      <a:r>
                        <a:rPr lang="en-US" sz="1400" dirty="0" smtClean="0"/>
                        <a:t>49</a:t>
                      </a:r>
                      <a:endParaRPr lang="en-US" sz="1400" dirty="0"/>
                    </a:p>
                  </a:txBody>
                  <a:tcPr/>
                </a:tc>
              </a:tr>
              <a:tr h="381000">
                <a:tc>
                  <a:txBody>
                    <a:bodyPr/>
                    <a:lstStyle/>
                    <a:p>
                      <a:r>
                        <a:rPr lang="en-US" sz="1400" dirty="0" smtClean="0"/>
                        <a:t>NPRR1012- RTC NP9-  Settlement and Billing</a:t>
                      </a:r>
                      <a:endParaRPr lang="en-US" sz="1400" dirty="0"/>
                    </a:p>
                  </a:txBody>
                  <a:tcPr/>
                </a:tc>
                <a:tc>
                  <a:txBody>
                    <a:bodyPr/>
                    <a:lstStyle/>
                    <a:p>
                      <a:pPr algn="ctr"/>
                      <a:r>
                        <a:rPr lang="en-US" sz="1400" dirty="0" smtClean="0"/>
                        <a:t>15</a:t>
                      </a:r>
                      <a:endParaRPr lang="en-US" sz="1400" dirty="0"/>
                    </a:p>
                  </a:txBody>
                  <a:tcPr/>
                </a:tc>
              </a:tr>
              <a:tr h="533400">
                <a:tc>
                  <a:txBody>
                    <a:bodyPr/>
                    <a:lstStyle/>
                    <a:p>
                      <a:r>
                        <a:rPr lang="en-US" sz="1400" dirty="0" smtClean="0"/>
                        <a:t>NPRR1013- RTC NP 1, 2, 16, 25- Overview, Definitions/Acronyms, Registration and Qualification of MPs, and Market Suspension and Restart</a:t>
                      </a:r>
                      <a:endParaRPr lang="en-US" sz="1400" dirty="0"/>
                    </a:p>
                  </a:txBody>
                  <a:tcPr/>
                </a:tc>
                <a:tc>
                  <a:txBody>
                    <a:bodyPr/>
                    <a:lstStyle/>
                    <a:p>
                      <a:pPr algn="ctr"/>
                      <a:r>
                        <a:rPr lang="en-US" sz="1400" dirty="0" smtClean="0"/>
                        <a:t>24</a:t>
                      </a:r>
                      <a:endParaRPr lang="en-US" sz="1400" dirty="0"/>
                    </a:p>
                  </a:txBody>
                  <a:tcPr/>
                </a:tc>
              </a:tr>
              <a:tr h="480060">
                <a:tc>
                  <a:txBody>
                    <a:bodyPr/>
                    <a:lstStyle/>
                    <a:p>
                      <a:r>
                        <a:rPr lang="en-US" sz="1400" dirty="0" smtClean="0"/>
                        <a:t>NOGRR211- RTC Nodal Operating Guides 2 and 9-  System Operations and Control Requirements and Monitoring Programs</a:t>
                      </a:r>
                      <a:endParaRPr lang="en-US" sz="1400" dirty="0"/>
                    </a:p>
                  </a:txBody>
                  <a:tcPr/>
                </a:tc>
                <a:tc>
                  <a:txBody>
                    <a:bodyPr/>
                    <a:lstStyle/>
                    <a:p>
                      <a:pPr algn="ctr"/>
                      <a:r>
                        <a:rPr lang="en-US" sz="1400" dirty="0" smtClean="0"/>
                        <a:t>21</a:t>
                      </a:r>
                      <a:endParaRPr lang="en-US" sz="1400" dirty="0"/>
                    </a:p>
                  </a:txBody>
                  <a:tcPr/>
                </a:tc>
              </a:tr>
              <a:tr h="480060">
                <a:tc>
                  <a:txBody>
                    <a:bodyPr/>
                    <a:lstStyle/>
                    <a:p>
                      <a:r>
                        <a:rPr lang="en-US" sz="1400" dirty="0" smtClean="0"/>
                        <a:t>OBDRR020- RTC - Methodology for Setting Maximum Shadow Prices for Network and Power Balance Constraints</a:t>
                      </a:r>
                    </a:p>
                  </a:txBody>
                  <a:tcPr/>
                </a:tc>
                <a:tc>
                  <a:txBody>
                    <a:bodyPr/>
                    <a:lstStyle/>
                    <a:p>
                      <a:pPr algn="ctr"/>
                      <a:r>
                        <a:rPr lang="en-US" sz="1400" dirty="0" smtClean="0"/>
                        <a:t>26</a:t>
                      </a:r>
                      <a:endParaRPr lang="en-US" sz="1400" dirty="0"/>
                    </a:p>
                  </a:txBody>
                  <a:tcPr/>
                </a:tc>
              </a:tr>
            </a:tbl>
          </a:graphicData>
        </a:graphic>
      </p:graphicFrame>
    </p:spTree>
    <p:extLst>
      <p:ext uri="{BB962C8B-B14F-4D97-AF65-F5344CB8AC3E}">
        <p14:creationId xmlns:p14="http://schemas.microsoft.com/office/powerpoint/2010/main" val="1546203117"/>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63A2377AB110F42B7B372FB8EF4570B" ma:contentTypeVersion="0" ma:contentTypeDescription="Create a new document." ma:contentTypeScope="" ma:versionID="673c3b80bdd78f53d029ffa560b18dd8">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4AA658A-C103-45C1-832E-B28E7F58B3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0E9AA12-8AF9-4AA6-90FE-24669859CDF3}">
  <ds:schemaRefs>
    <ds:schemaRef ds:uri="http://schemas.openxmlformats.org/package/2006/metadata/core-properties"/>
    <ds:schemaRef ds:uri="http://schemas.microsoft.com/office/2006/documentManagement/types"/>
    <ds:schemaRef ds:uri="c34af464-7aa1-4edd-9be4-83dffc1cb926"/>
    <ds:schemaRef ds:uri="http://purl.org/dc/elements/1.1/"/>
    <ds:schemaRef ds:uri="http://schemas.microsoft.com/office/2006/metadata/properties"/>
    <ds:schemaRef ds:uri="http://purl.org/dc/term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5596</TotalTime>
  <Words>1731</Words>
  <Application>Microsoft Office PowerPoint</Application>
  <PresentationFormat>On-screen Show (4:3)</PresentationFormat>
  <Paragraphs>289</Paragraphs>
  <Slides>16</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16</vt:i4>
      </vt:variant>
    </vt:vector>
  </HeadingPairs>
  <TitlesOfParts>
    <vt:vector size="23" baseType="lpstr">
      <vt:lpstr>Arial</vt:lpstr>
      <vt:lpstr>Calibri</vt:lpstr>
      <vt:lpstr>Courier New</vt:lpstr>
      <vt:lpstr>Wingdings</vt:lpstr>
      <vt:lpstr>1_Custom Design</vt:lpstr>
      <vt:lpstr>Office Theme</vt:lpstr>
      <vt:lpstr>1_Office Theme</vt:lpstr>
      <vt:lpstr>PowerPoint Presentation</vt:lpstr>
      <vt:lpstr>Outline of RTCTF General Update </vt:lpstr>
      <vt:lpstr>RTCRR Review Schedule &amp; Progress to Date</vt:lpstr>
      <vt:lpstr>RTCRR Review Schedule &amp; Progress to Date</vt:lpstr>
      <vt:lpstr>General Update</vt:lpstr>
      <vt:lpstr>Today’s Discussion of RR Language and </vt:lpstr>
      <vt:lpstr>Next Steps</vt:lpstr>
      <vt:lpstr>Appendix</vt:lpstr>
      <vt:lpstr>RTC Revision Requests (RTCRRs) Summary</vt:lpstr>
      <vt:lpstr>Updates to Telemetry From/To QSE in RTC  (Updated 5/7/2020)</vt:lpstr>
      <vt:lpstr>RTCRR Review  Schedule and Process</vt:lpstr>
      <vt:lpstr>TAC Direction on RR changes different from Key Principles  (TAC Discussion May 27, 2020)</vt:lpstr>
      <vt:lpstr>TAC Direction on RR changes different from Key Principles (TAC Discussion May 27, 2020)</vt:lpstr>
      <vt:lpstr>Harmonizing RTC &amp; Battery Energy Storage</vt:lpstr>
      <vt:lpstr>Harmonizing RTC &amp; Battery Energy Storage (BES)</vt:lpstr>
      <vt:lpstr>Overall RTC Delivery Schedule</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ERCOT EMRE</cp:lastModifiedBy>
  <cp:revision>341</cp:revision>
  <cp:lastPrinted>2016-01-21T20:53:15Z</cp:lastPrinted>
  <dcterms:created xsi:type="dcterms:W3CDTF">2016-01-21T15:20:31Z</dcterms:created>
  <dcterms:modified xsi:type="dcterms:W3CDTF">2020-09-08T20:12:06Z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0x010100E63A2377AB110F42B7B372FB8EF4570B</vt:lpwstr>
  </property>
</Properties>
</file>