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9" r:id="rId4"/>
    <p:sldId id="260" r:id="rId5"/>
    <p:sldId id="261" r:id="rId6"/>
    <p:sldId id="262" r:id="rId7"/>
    <p:sldId id="266" r:id="rId8"/>
    <p:sldId id="267" r:id="rId9"/>
    <p:sldId id="27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d Bonskowski" initials="NB" lastIdx="1" clrIdx="0">
    <p:extLst>
      <p:ext uri="{19B8F6BF-5375-455C-9EA6-DF929625EA0E}">
        <p15:presenceInfo xmlns:p15="http://schemas.microsoft.com/office/powerpoint/2012/main" userId="Ned Bonskows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35E3C-833D-4CF0-AB49-C5570F459027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003CA-6630-4A33-932B-E12555A58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98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A42FC-FEFB-46E7-BB69-8C558EDA1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C40BD4-7937-4DEE-A1C8-E04917BC6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E5433-3866-46FF-9A52-CEEFACB69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263D-1EB7-409D-BB31-1D6FE37E5FD0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EAD45-A1CC-4B48-B242-B2F87A00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0F360-735F-4710-B38A-27837820A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2A0F-FFFA-4976-BA39-A85CB81FB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B29FE-51A5-4BE6-A30F-95FFD7F02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503C6-E31E-4D97-8313-5061779B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6872-157F-4C3A-B302-7F41A5C12DBF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30061-0DF9-4AB6-87CD-AE65F1BCB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22EE8-A299-4B59-9747-44E3D55B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F90A8-A8CD-4E3F-B021-D3788402CD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6163A8-EB9A-4776-8A3B-0F79730D4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B7EC2-6536-4A1F-94C9-0774ABE4A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EAF4C-65C1-4E47-A4EE-AF263B602A3D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9260-57A3-47EA-8453-D0A738DC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8AFAC-00C5-40A2-9BE0-A9096A06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9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89082-BD10-42F3-A810-F3CC5922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08FCC-86CB-443E-AB0E-15ECEE8D5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C7B85-79CE-4483-9B01-748E4622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203A-F283-4060-8059-CC84AAC332AF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0CBFB-D25D-4EFA-AD0D-CF306020C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5D3AD-C5F4-4A64-A508-F589DD5FB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9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4524-3EE0-44FE-9DB4-9C7F1636B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15294-5A67-43D7-A218-E6D00FAF9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11D3D-3C79-4B52-954D-B7D3B7D8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09B7D-0674-45E3-8D44-4DBC65C3ECC5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6DEDB-64D3-41FB-B8EF-401B9C3A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B56D4-E222-4FBA-A4BD-9A18A8BDE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0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DC94-AB5D-482F-92DB-DDF9E743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0152-3EFE-4A07-B8B7-14F56597D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E0E2A-5B1B-46DB-89BE-DEB77630E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4DBF6-C605-46D7-9C13-7B282EA22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2B61-F388-489A-B6D2-5A55F347AAB7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7D96C-A517-457C-90FC-6D24C6F2A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D3B43-6519-48D6-B565-F22E444EA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8C7E-AC88-4464-8E12-1E94589B4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E2AAD-2A44-4447-AC17-80A9A669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7CDBBF-0392-4B51-83DB-F81094C89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A15D5-5007-432F-992D-3CA5051F46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57BF26-28BA-4C2B-BAD9-FF3BA82C6F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9BC50F-5B0D-4C13-8EBE-A0D23E15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4977-B230-429C-8305-858E8980642A}" type="datetime1">
              <a:rPr lang="en-US" smtClean="0"/>
              <a:t>9/3/2020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FFA21-2945-48D3-8C1E-4DAC69CF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4E2F12-FA8B-4273-AC0D-0641B1C5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5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9C303-0AA8-40D2-AD79-3E0F6EE3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A8186-C83B-47C3-877A-E54B1F3E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6A5A-F2E0-4528-A86F-1EF54B160397}" type="datetime1">
              <a:rPr lang="en-US" smtClean="0"/>
              <a:t>9/3/2020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B0C82A-0A37-4309-8508-3DF9A040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13BB3-C006-4233-A9C2-AFC6203BA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5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A7CEEE-9A46-484D-B98F-1E304683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154A-5088-48B1-9239-18B92F6B68E7}" type="datetime1">
              <a:rPr lang="en-US" smtClean="0"/>
              <a:t>9/3/2020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B4266A-78F9-423A-821A-C2A8B646E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F1B7F-2905-40C9-9A76-57636EBC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294A-8EA4-4F04-A4E3-655FCC0E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7C107-9780-43FF-8512-9822551C9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B626F-3767-4800-9104-59E10F2A4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B162B-3D62-4823-877F-5F6BE3F3D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0A3-71C9-43A0-B191-A6C19F8764C2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1C8CF-B315-40AF-9201-814500C46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A3C79-8B2D-4CCA-83CD-0824A553C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9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683E7-242A-4B24-B468-1ABD52360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D32CC3-DCB3-423A-B63C-FC42DC0EF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4441E-A13D-4173-8EF8-3818ACCBE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48234-F46F-4B52-BB15-EB7932325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B463-7DBB-43AF-BCFF-7297DBEA5CF7}" type="datetime1">
              <a:rPr lang="en-US" smtClean="0"/>
              <a:t>9/3/2020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B591C-3015-4F66-AE66-32B2A358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8A43B-432C-4229-BF34-BC8D261AE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2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133E70-6E17-4761-B953-4FAE2D94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959B8-940B-4FA4-8FAF-E220A4D31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11C34-8A70-419D-9466-68BC9F55C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07E40-F775-43E0-8CDB-1F94509674C1}" type="datetime1">
              <a:rPr lang="en-US" smtClean="0"/>
              <a:t>9/3/2020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62023-FE53-45EE-946F-E7495D343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250E8-EC6D-4894-BACD-F29F9D170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43F7E-71ED-419A-A742-6EDA9340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1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AD468-08AA-4EC3-9706-B50FE22FB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AS Settlement Treatment for QSGRs in Startup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021B-2A3E-486A-8BB3-30C94681EA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Luminant</a:t>
            </a:r>
          </a:p>
          <a:p>
            <a:r>
              <a:rPr lang="en-US" dirty="0"/>
              <a:t>September 9, 2020</a:t>
            </a:r>
          </a:p>
        </p:txBody>
      </p:sp>
    </p:spTree>
    <p:extLst>
      <p:ext uri="{BB962C8B-B14F-4D97-AF65-F5344CB8AC3E}">
        <p14:creationId xmlns:p14="http://schemas.microsoft.com/office/powerpoint/2010/main" val="344238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DEF20-6D11-4AF4-9AE8-535654EF5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2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1F695-7B2F-44A3-A4D6-5B7E8C9F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OFFQS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3779A-1442-4F75-8F9F-C1D6574FD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Telemetered by an ERCOT-qualified &amp; tested Quick Start Generation Resources (QSGRs) that can respond to an ERCOT instruction to be deployed from a cold-temperature state within a ten-minute period when off-line but available for SCED dispatch</a:t>
            </a:r>
          </a:p>
          <a:p>
            <a:r>
              <a:rPr lang="en-US" dirty="0"/>
              <a:t>Allows for timely delivery of additional energy during periods of scarcity and ramping constraints by letting SCED “see” additional capacity just outside of the ~5 minute SCED optimization window</a:t>
            </a:r>
          </a:p>
          <a:p>
            <a:r>
              <a:rPr lang="en-US" dirty="0"/>
              <a:t>Qualified QSGRs can also provide Non-Spin Reserve Service (NSRS) and ERCOT Contingency Reserve Service (ECRS)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43677-37A5-4B96-991F-E04726B2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7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B0BDC13-4566-4331-8614-8DCCB59BF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193" y="1346564"/>
            <a:ext cx="9264041" cy="53547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B1F695-7B2F-44A3-A4D6-5B7E8C9F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QSGR Dispatch From OFFQS Status</a:t>
            </a:r>
          </a:p>
        </p:txBody>
      </p:sp>
      <p:sp>
        <p:nvSpPr>
          <p:cNvPr id="8" name="Double Brace 7">
            <a:extLst>
              <a:ext uri="{FF2B5EF4-FFF2-40B4-BE49-F238E27FC236}">
                <a16:creationId xmlns:a16="http://schemas.microsoft.com/office/drawing/2014/main" id="{A831B215-2B35-44AA-82C1-1ECAF838A097}"/>
              </a:ext>
            </a:extLst>
          </p:cNvPr>
          <p:cNvSpPr/>
          <p:nvPr/>
        </p:nvSpPr>
        <p:spPr>
          <a:xfrm>
            <a:off x="4087901" y="2485016"/>
            <a:ext cx="4249271" cy="2226833"/>
          </a:xfrm>
          <a:prstGeom prst="bracePair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40319F-9F11-4741-AB91-416C758F9CE3}"/>
              </a:ext>
            </a:extLst>
          </p:cNvPr>
          <p:cNvSpPr txBox="1"/>
          <p:nvPr/>
        </p:nvSpPr>
        <p:spPr>
          <a:xfrm>
            <a:off x="4965528" y="3182933"/>
            <a:ext cx="24940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Area of focus for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today’s discussion 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E68C3F1-E464-4696-958B-230175040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8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 OFFQS Dispatch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4818-9B58-4C98-9BC1-E9A380392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During startup, QSGR only eligible for AS awards in the (HSL – BP) range; energy revenue is limited to telemetered generation output</a:t>
            </a:r>
          </a:p>
          <a:p>
            <a:r>
              <a:rPr lang="en-US" dirty="0"/>
              <a:t>10-minute QSGR start-up window can cover 2+ SCED runs</a:t>
            </a:r>
          </a:p>
          <a:p>
            <a:r>
              <a:rPr lang="en-US" dirty="0"/>
              <a:t>Opportunity cost accrued over startup period can be significant</a:t>
            </a:r>
          </a:p>
          <a:p>
            <a:r>
              <a:rPr lang="en-US" dirty="0"/>
              <a:t>AS Imbalance penalty accrued if AS cleared in DAM</a:t>
            </a:r>
          </a:p>
          <a:p>
            <a:r>
              <a:rPr lang="en-US" dirty="0"/>
              <a:t>Incentive structure could discourage QSGR participation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F5438-D7E4-4407-84C0-761D6A4C1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2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for RTC OFFQS Dispatch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4818-9B58-4C98-9BC1-E9A380392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Situation-contingent ECRS settlement credit for 1</a:t>
            </a:r>
            <a:r>
              <a:rPr lang="en-US" baseline="30000" dirty="0"/>
              <a:t>st</a:t>
            </a:r>
            <a:r>
              <a:rPr lang="en-US" dirty="0"/>
              <a:t> BP &gt; 0 MW SCED</a:t>
            </a:r>
          </a:p>
          <a:p>
            <a:r>
              <a:rPr lang="en-US" dirty="0"/>
              <a:t>Condition on data snapshot at time of SCED run:</a:t>
            </a:r>
          </a:p>
          <a:p>
            <a:pPr lvl="1"/>
            <a:r>
              <a:rPr lang="en-US" dirty="0"/>
              <a:t>Resource Status = OFFQS</a:t>
            </a:r>
          </a:p>
          <a:p>
            <a:pPr lvl="1"/>
            <a:r>
              <a:rPr lang="en-US" dirty="0"/>
              <a:t>Telemetered Output MW ≤ some small threshold value</a:t>
            </a:r>
          </a:p>
          <a:p>
            <a:pPr lvl="1"/>
            <a:r>
              <a:rPr lang="en-US" dirty="0"/>
              <a:t>Previous SCED execution BP = 0 MW</a:t>
            </a:r>
          </a:p>
          <a:p>
            <a:r>
              <a:rPr lang="en-US" dirty="0"/>
              <a:t>ECRS credit quantity would be minimum of:</a:t>
            </a:r>
          </a:p>
          <a:p>
            <a:pPr lvl="1"/>
            <a:r>
              <a:rPr lang="en-US" dirty="0"/>
              <a:t>Base Point</a:t>
            </a:r>
            <a:endParaRPr lang="en-US" sz="3200" dirty="0"/>
          </a:p>
          <a:p>
            <a:pPr lvl="1"/>
            <a:r>
              <a:rPr lang="en-US" dirty="0"/>
              <a:t>ECRS capability – SCED ECRS award</a:t>
            </a:r>
            <a:endParaRPr lang="en-US" sz="3200" dirty="0"/>
          </a:p>
          <a:p>
            <a:pPr lvl="1"/>
            <a:r>
              <a:rPr lang="en-US" dirty="0"/>
              <a:t>Quantity of ECRS offered at or below SCED ECRS MCPC</a:t>
            </a:r>
            <a:endParaRPr lang="en-US" sz="3200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D897F-9D5E-4AAA-943A-B843E6D8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0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Ex. 1: OFFQS Deployed to HSL (Offers ≤ MCPC)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5A1AC00-E17F-4C6A-A74A-77045EE868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985176"/>
              </p:ext>
            </p:extLst>
          </p:nvPr>
        </p:nvGraphicFramePr>
        <p:xfrm>
          <a:off x="1652588" y="1516153"/>
          <a:ext cx="8886825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Worksheet" r:id="rId3" imgW="8886548" imgH="4972050" progId="Excel.Sheet.12">
                  <p:embed/>
                </p:oleObj>
              </mc:Choice>
              <mc:Fallback>
                <p:oleObj name="Worksheet" r:id="rId3" imgW="8886548" imgH="4972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2588" y="1516153"/>
                        <a:ext cx="8886825" cy="4972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DB69B-1611-4AAA-A00B-3896F8CF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29476D-CB07-4E29-A417-1A676786A27B}"/>
              </a:ext>
            </a:extLst>
          </p:cNvPr>
          <p:cNvSpPr/>
          <p:nvPr/>
        </p:nvSpPr>
        <p:spPr>
          <a:xfrm>
            <a:off x="7262949" y="1293223"/>
            <a:ext cx="979714" cy="54282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1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Ex. 2: OFFQS Deployed to HSL (Offers &gt; MCPC)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0922754-7A27-46D4-A340-C91E3B0EF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387300"/>
              </p:ext>
            </p:extLst>
          </p:nvPr>
        </p:nvGraphicFramePr>
        <p:xfrm>
          <a:off x="1652588" y="1516155"/>
          <a:ext cx="8886825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Worksheet" r:id="rId3" imgW="8886548" imgH="4972050" progId="Excel.Sheet.12">
                  <p:embed/>
                </p:oleObj>
              </mc:Choice>
              <mc:Fallback>
                <p:oleObj name="Worksheet" r:id="rId3" imgW="8886548" imgH="4972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2588" y="1516155"/>
                        <a:ext cx="8886825" cy="4972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F7FEB4-185D-4811-9814-2533DFFE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7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FA9854-5991-43F6-B22B-6DC86CB59511}"/>
              </a:ext>
            </a:extLst>
          </p:cNvPr>
          <p:cNvSpPr/>
          <p:nvPr/>
        </p:nvSpPr>
        <p:spPr>
          <a:xfrm>
            <a:off x="7262949" y="1293223"/>
            <a:ext cx="979714" cy="54282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28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Ex. 3: OFFQS Deployed &lt; HSL (Offers ≤ MCPC)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98AA981-B59F-4B7F-A498-17619C815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035289"/>
              </p:ext>
            </p:extLst>
          </p:nvPr>
        </p:nvGraphicFramePr>
        <p:xfrm>
          <a:off x="1652588" y="1516150"/>
          <a:ext cx="8886825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Worksheet" r:id="rId3" imgW="8886548" imgH="4972050" progId="Excel.Sheet.12">
                  <p:embed/>
                </p:oleObj>
              </mc:Choice>
              <mc:Fallback>
                <p:oleObj name="Worksheet" r:id="rId3" imgW="8886548" imgH="4972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2588" y="1516150"/>
                        <a:ext cx="8886825" cy="4972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DBB7E-FE1E-4B7B-A2B0-5519C992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8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32DD6A-874B-4F31-9F2B-9A890E9315C2}"/>
              </a:ext>
            </a:extLst>
          </p:cNvPr>
          <p:cNvSpPr/>
          <p:nvPr/>
        </p:nvSpPr>
        <p:spPr>
          <a:xfrm>
            <a:off x="7262949" y="1293223"/>
            <a:ext cx="979714" cy="54282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00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AE6A-A39B-4C65-BFDD-708608FB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Ex. 4: OFFQS Deployed &lt; HSL (Offers &gt; MCPC)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139BEF8-5AF2-4084-BE88-1550A3657B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252090"/>
              </p:ext>
            </p:extLst>
          </p:nvPr>
        </p:nvGraphicFramePr>
        <p:xfrm>
          <a:off x="1652588" y="1516154"/>
          <a:ext cx="8886825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Worksheet" r:id="rId3" imgW="8886548" imgH="4972050" progId="Excel.Sheet.12">
                  <p:embed/>
                </p:oleObj>
              </mc:Choice>
              <mc:Fallback>
                <p:oleObj name="Worksheet" r:id="rId3" imgW="8886548" imgH="4972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2588" y="1516154"/>
                        <a:ext cx="8886825" cy="4972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0D2BA-677D-4C2B-9880-24923BE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F7E-71ED-419A-A742-6EDA9340926D}" type="slidenum">
              <a:rPr lang="en-US" smtClean="0"/>
              <a:t>9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9EF301-966E-4222-8FA8-1B41A00B5234}"/>
              </a:ext>
            </a:extLst>
          </p:cNvPr>
          <p:cNvSpPr/>
          <p:nvPr/>
        </p:nvSpPr>
        <p:spPr>
          <a:xfrm>
            <a:off x="7262949" y="1293223"/>
            <a:ext cx="979714" cy="54282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74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313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Microsoft Excel Worksheet</vt:lpstr>
      <vt:lpstr>AS Settlement Treatment for QSGRs in Startup</vt:lpstr>
      <vt:lpstr>OFFQS Status</vt:lpstr>
      <vt:lpstr>QSGR Dispatch From OFFQS Status</vt:lpstr>
      <vt:lpstr>RTC OFFQS Dispatch Issues</vt:lpstr>
      <vt:lpstr>Solution for RTC OFFQS Dispatch Issues</vt:lpstr>
      <vt:lpstr>Ex. 1: OFFQS Deployed to HSL (Offers ≤ MCPC)</vt:lpstr>
      <vt:lpstr>Ex. 2: OFFQS Deployed to HSL (Offers &gt; MCPC)</vt:lpstr>
      <vt:lpstr>Ex. 3: OFFQS Deployed &lt; HSL (Offers ≤ MCPC)</vt:lpstr>
      <vt:lpstr>Ex. 4: OFFQS Deployed &lt; HSL (Offers &gt; MCPC)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OFFQS RTC Dispatch Gap</dc:title>
  <dc:creator>Ned Bonskowski</dc:creator>
  <cp:lastModifiedBy>Ned Bonskowski</cp:lastModifiedBy>
  <cp:revision>35</cp:revision>
  <dcterms:created xsi:type="dcterms:W3CDTF">2020-09-01T03:14:25Z</dcterms:created>
  <dcterms:modified xsi:type="dcterms:W3CDTF">2020-09-04T19:01:27Z</dcterms:modified>
</cp:coreProperties>
</file>