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0"/>
  </p:notesMasterIdLst>
  <p:handoutMasterIdLst>
    <p:handoutMasterId r:id="rId21"/>
  </p:handoutMasterIdLst>
  <p:sldIdLst>
    <p:sldId id="260" r:id="rId7"/>
    <p:sldId id="313" r:id="rId8"/>
    <p:sldId id="336" r:id="rId9"/>
    <p:sldId id="328" r:id="rId10"/>
    <p:sldId id="312" r:id="rId11"/>
    <p:sldId id="315" r:id="rId12"/>
    <p:sldId id="330" r:id="rId13"/>
    <p:sldId id="323" r:id="rId14"/>
    <p:sldId id="331" r:id="rId15"/>
    <p:sldId id="332" r:id="rId16"/>
    <p:sldId id="333" r:id="rId17"/>
    <p:sldId id="334" r:id="rId18"/>
    <p:sldId id="29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63" d="100"/>
          <a:sy n="63" d="100"/>
        </p:scale>
        <p:origin x="78" y="1608"/>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 Id="rId4" Type="http://schemas.openxmlformats.org/officeDocument/2006/relationships/hyperlink" Target="mailto:Mmereness@ercot.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Update to ROS</a:t>
            </a:r>
            <a:endParaRPr lang="en-US" sz="2000" b="1" dirty="0" smtClean="0">
              <a:solidFill>
                <a:schemeClr val="tx2"/>
              </a:solidFill>
            </a:endParaRP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r>
              <a:rPr lang="en-US" dirty="0" smtClean="0">
                <a:solidFill>
                  <a:schemeClr val="tx2"/>
                </a:solidFill>
              </a:rPr>
              <a:t>Chair</a:t>
            </a:r>
            <a:endParaRPr lang="en-US" dirty="0" smtClean="0">
              <a:solidFill>
                <a:schemeClr val="tx2"/>
              </a:solidFill>
            </a:endParaRPr>
          </a:p>
          <a:p>
            <a:r>
              <a:rPr lang="en-US" dirty="0" smtClean="0">
                <a:solidFill>
                  <a:schemeClr val="tx2"/>
                </a:solidFill>
              </a:rPr>
              <a:t>September 3, </a:t>
            </a:r>
            <a:r>
              <a:rPr lang="en-US" dirty="0" smtClean="0">
                <a:solidFill>
                  <a:schemeClr val="tx2"/>
                </a:solidFill>
              </a:rPr>
              <a:t>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5" name="Rectangle 4"/>
          <p:cNvSpPr/>
          <p:nvPr/>
        </p:nvSpPr>
        <p:spPr>
          <a:xfrm>
            <a:off x="381000" y="4800600"/>
            <a:ext cx="83058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20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RTCTF schedule </a:t>
            </a:r>
            <a:r>
              <a:rPr lang="en-US" sz="1800" dirty="0"/>
              <a:t>for reviewing the RTCRR language </a:t>
            </a:r>
            <a:r>
              <a:rPr lang="en-US" sz="1800" dirty="0" smtClean="0"/>
              <a:t>is posted </a:t>
            </a:r>
            <a:r>
              <a:rPr lang="en-US" sz="1800" dirty="0"/>
              <a:t>on the </a:t>
            </a:r>
            <a:r>
              <a:rPr lang="en-US" sz="1800" dirty="0">
                <a:hlinkClick r:id="rId2"/>
              </a:rPr>
              <a:t>RTCTF</a:t>
            </a:r>
            <a:r>
              <a:rPr lang="en-US" sz="1800" dirty="0"/>
              <a:t> </a:t>
            </a:r>
            <a:r>
              <a:rPr lang="en-US" sz="1800" dirty="0" smtClean="0"/>
              <a:t>page, and excerpt below.</a:t>
            </a:r>
          </a:p>
          <a:p>
            <a:endParaRPr lang="en-US" sz="1200" dirty="0" smtClean="0"/>
          </a:p>
          <a:p>
            <a:r>
              <a:rPr lang="en-US" sz="1800" dirty="0" smtClean="0"/>
              <a:t>Of the 193 </a:t>
            </a:r>
            <a:r>
              <a:rPr lang="en-US" sz="1800" dirty="0"/>
              <a:t>total </a:t>
            </a:r>
            <a:r>
              <a:rPr lang="en-US" sz="1800" dirty="0" smtClean="0"/>
              <a:t>Protocol/OBD sections </a:t>
            </a:r>
            <a:r>
              <a:rPr lang="en-US" sz="1800" dirty="0"/>
              <a:t>under </a:t>
            </a:r>
            <a:r>
              <a:rPr lang="en-US" sz="1800" dirty="0" smtClean="0"/>
              <a:t>review, </a:t>
            </a:r>
            <a:r>
              <a:rPr lang="en-US" sz="1800" dirty="0" smtClean="0"/>
              <a:t>84% are complete.</a:t>
            </a:r>
            <a:endParaRPr lang="en-US" sz="18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pic>
        <p:nvPicPr>
          <p:cNvPr id="5" name="Picture 4"/>
          <p:cNvPicPr>
            <a:picLocks noChangeAspect="1"/>
          </p:cNvPicPr>
          <p:nvPr/>
        </p:nvPicPr>
        <p:blipFill>
          <a:blip r:embed="rId3"/>
          <a:stretch>
            <a:fillRect/>
          </a:stretch>
        </p:blipFill>
        <p:spPr>
          <a:xfrm>
            <a:off x="152399" y="2514600"/>
            <a:ext cx="8807141" cy="2590800"/>
          </a:xfrm>
          <a:prstGeom prst="rect">
            <a:avLst/>
          </a:prstGeom>
        </p:spPr>
      </p:pic>
    </p:spTree>
    <p:extLst>
      <p:ext uri="{BB962C8B-B14F-4D97-AF65-F5344CB8AC3E}">
        <p14:creationId xmlns:p14="http://schemas.microsoft.com/office/powerpoint/2010/main" val="1985980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t>Mar. 11 – RTCTF (Plan and logistics for RR review)  </a:t>
            </a:r>
          </a:p>
          <a:p>
            <a:pPr marL="682625">
              <a:buFont typeface="Courier New" panose="02070309020205020404" pitchFamily="49" charset="0"/>
              <a:buChar char="o"/>
            </a:pPr>
            <a:r>
              <a:rPr lang="en-US" sz="1400" dirty="0"/>
              <a:t>Apr</a:t>
            </a:r>
            <a:r>
              <a:rPr lang="en-US" sz="1400" dirty="0" smtClean="0"/>
              <a:t>.   </a:t>
            </a:r>
            <a:r>
              <a:rPr lang="en-US" sz="1400" dirty="0"/>
              <a:t>8 – RTCTF (Review detailed plan, and begin review </a:t>
            </a:r>
            <a:r>
              <a:rPr lang="en-US" sz="1400" dirty="0" smtClean="0"/>
              <a:t>process)</a:t>
            </a:r>
            <a:endParaRPr lang="en-US" sz="1400" dirty="0"/>
          </a:p>
          <a:p>
            <a:pPr marL="682625">
              <a:buFont typeface="Courier New" panose="02070309020205020404" pitchFamily="49" charset="0"/>
              <a:buChar char="o"/>
            </a:pPr>
            <a:r>
              <a:rPr lang="en-US" sz="1400" dirty="0"/>
              <a:t>Apr. 30 – RTCTF </a:t>
            </a:r>
          </a:p>
          <a:p>
            <a:pPr marL="682625">
              <a:buFont typeface="Courier New" panose="02070309020205020404" pitchFamily="49" charset="0"/>
              <a:buChar char="o"/>
            </a:pPr>
            <a:r>
              <a:rPr lang="en-US" sz="1400" i="1" dirty="0"/>
              <a:t>May 11 – Special RTCTF for Potential Design Flaw- AS Price Cap discussion </a:t>
            </a:r>
          </a:p>
          <a:p>
            <a:pPr marL="682625">
              <a:buFont typeface="Courier New" panose="02070309020205020404" pitchFamily="49" charset="0"/>
              <a:buChar char="o"/>
            </a:pPr>
            <a:r>
              <a:rPr lang="en-US" sz="1400" dirty="0"/>
              <a:t>May 20 – RTCTF </a:t>
            </a:r>
          </a:p>
          <a:p>
            <a:pPr marL="682625">
              <a:buFont typeface="Courier New" panose="02070309020205020404" pitchFamily="49" charset="0"/>
              <a:buChar char="o"/>
            </a:pPr>
            <a:r>
              <a:rPr lang="en-US" sz="1400" dirty="0"/>
              <a:t>Jun. 10 – RTCTF </a:t>
            </a:r>
          </a:p>
          <a:p>
            <a:pPr marL="682625">
              <a:buFont typeface="Courier New" panose="02070309020205020404" pitchFamily="49" charset="0"/>
              <a:buChar char="o"/>
            </a:pPr>
            <a:r>
              <a:rPr lang="en-US" sz="1400" i="1" dirty="0"/>
              <a:t>Jun. 22 – Special RTCTF for Ancillary Service Deployments</a:t>
            </a:r>
          </a:p>
          <a:p>
            <a:pPr marL="682625">
              <a:buFont typeface="Courier New" panose="02070309020205020404" pitchFamily="49" charset="0"/>
              <a:buChar char="o"/>
            </a:pPr>
            <a:r>
              <a:rPr lang="en-US" sz="1400" dirty="0"/>
              <a:t>Jun. 29 – RTCTF </a:t>
            </a:r>
            <a:endParaRPr lang="en-US" sz="1400" dirty="0" smtClean="0"/>
          </a:p>
          <a:p>
            <a:pPr marL="682625">
              <a:buFont typeface="Courier New" panose="02070309020205020404" pitchFamily="49" charset="0"/>
              <a:buChar char="o"/>
            </a:pPr>
            <a:r>
              <a:rPr lang="en-US" sz="1400" i="1" dirty="0" smtClean="0"/>
              <a:t>Jul. 15 </a:t>
            </a:r>
            <a:r>
              <a:rPr lang="en-US" sz="1400" i="1" dirty="0"/>
              <a:t>– Special RTCTF for </a:t>
            </a:r>
            <a:r>
              <a:rPr lang="en-US" sz="1400" i="1" dirty="0" smtClean="0"/>
              <a:t>AS Deployment Expectations &amp; Durations</a:t>
            </a:r>
            <a:endParaRPr lang="en-US" sz="1400" dirty="0"/>
          </a:p>
          <a:p>
            <a:pPr marL="682625">
              <a:buFont typeface="Courier New" panose="02070309020205020404" pitchFamily="49" charset="0"/>
              <a:buChar char="o"/>
            </a:pPr>
            <a:r>
              <a:rPr lang="en-US" sz="1400" dirty="0"/>
              <a:t>Jul. 22  –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FF0000"/>
                </a:solidFill>
              </a:rPr>
              <a:t>Nov. 5 – </a:t>
            </a:r>
            <a:r>
              <a:rPr lang="en-US" sz="1400" dirty="0" smtClean="0">
                <a:solidFill>
                  <a:srgbClr val="FF0000"/>
                </a:solidFill>
              </a:rPr>
              <a:t>ROS </a:t>
            </a:r>
            <a:endParaRPr lang="en-US" sz="1400" dirty="0">
              <a:solidFill>
                <a:srgbClr val="FF0000"/>
              </a:solidFill>
            </a:endParaRP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4"/>
          <p:cNvSpPr/>
          <p:nvPr/>
        </p:nvSpPr>
        <p:spPr>
          <a:xfrm>
            <a:off x="3810000" y="4419600"/>
            <a:ext cx="3352800" cy="990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Request ROS Vote for NOGRR211 at November 5, 2020 meeting</a:t>
            </a:r>
            <a:endParaRPr lang="en-US" dirty="0"/>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RTCTF is still completing NOGRR211 discussions 9/9, 9/28, 10/21</a:t>
            </a:r>
          </a:p>
          <a:p>
            <a:pPr lvl="1"/>
            <a:r>
              <a:rPr lang="en-US" sz="1800" dirty="0" smtClean="0"/>
              <a:t>TAC direction for MPs to participate at RTCTF.</a:t>
            </a:r>
          </a:p>
          <a:p>
            <a:pPr lvl="1"/>
            <a:r>
              <a:rPr lang="en-US" sz="1800" dirty="0" smtClean="0"/>
              <a:t>MPs can send </a:t>
            </a:r>
            <a:r>
              <a:rPr lang="en-US" sz="1800" dirty="0" smtClean="0"/>
              <a:t>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a:t>
            </a:r>
            <a:r>
              <a:rPr lang="en-US" sz="1800" dirty="0" smtClean="0"/>
              <a:t>subsequent RTCTF meetings.  </a:t>
            </a:r>
            <a:endParaRPr lang="en-US" sz="1800" dirty="0" smtClean="0"/>
          </a:p>
          <a:p>
            <a:endParaRPr lang="en-US" sz="1100" dirty="0" smtClean="0"/>
          </a:p>
          <a:p>
            <a:r>
              <a:rPr lang="en-US" sz="2000" dirty="0" smtClean="0"/>
              <a:t>Any </a:t>
            </a:r>
            <a:r>
              <a:rPr lang="en-US" sz="2000" dirty="0" smtClean="0"/>
              <a:t>RTCTF </a:t>
            </a:r>
            <a:r>
              <a:rPr lang="en-US" sz="2000" dirty="0" smtClean="0"/>
              <a:t>changes will be filed as cumulative ERCOT Comments to NOGRR211 and will be ready for ROS approval at the November 5 ROS meeting.</a:t>
            </a:r>
          </a:p>
          <a:p>
            <a:endParaRPr lang="en-US" sz="2000" dirty="0"/>
          </a:p>
          <a:p>
            <a:r>
              <a:rPr lang="en-US" sz="2000" dirty="0" smtClean="0"/>
              <a:t>Any questions?  </a:t>
            </a:r>
          </a:p>
          <a:p>
            <a:pPr lvl="1"/>
            <a:r>
              <a:rPr lang="en-US" sz="1800" dirty="0" smtClean="0"/>
              <a:t>Can also email </a:t>
            </a:r>
            <a:r>
              <a:rPr lang="en-US" sz="1800" dirty="0" smtClean="0">
                <a:hlinkClick r:id="rId4"/>
              </a:rPr>
              <a:t>MMereness@ercot.com</a:t>
            </a:r>
            <a:r>
              <a:rPr lang="en-US" sz="1800" dirty="0" smtClean="0"/>
              <a:t> </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a:t>RTCRR Review Process </a:t>
            </a:r>
          </a:p>
          <a:p>
            <a:pPr>
              <a:spcBef>
                <a:spcPts val="1000"/>
              </a:spcBef>
            </a:pPr>
            <a:r>
              <a:rPr lang="en-US" sz="2000" dirty="0" smtClean="0"/>
              <a:t>Updates </a:t>
            </a:r>
            <a:r>
              <a:rPr lang="en-US" sz="2000" dirty="0"/>
              <a:t>to Telemetry From/To QSE in RTC</a:t>
            </a:r>
          </a:p>
          <a:p>
            <a:pPr>
              <a:spcBef>
                <a:spcPts val="1000"/>
              </a:spcBef>
            </a:pPr>
            <a:r>
              <a:rPr lang="en-US" sz="2000" dirty="0" smtClean="0"/>
              <a:t>TAC </a:t>
            </a:r>
            <a:r>
              <a:rPr lang="en-US" sz="2000" dirty="0"/>
              <a:t>Direction on RR changes different from Key Principles </a:t>
            </a:r>
            <a:endParaRPr lang="en-US" sz="2000" dirty="0" smtClean="0"/>
          </a:p>
          <a:p>
            <a:pPr>
              <a:spcBef>
                <a:spcPts val="1000"/>
              </a:spcBef>
            </a:pPr>
            <a:r>
              <a:rPr lang="en-US" sz="2000" dirty="0"/>
              <a:t>Harmonizing RTC and Battery Energy Storage</a:t>
            </a:r>
          </a:p>
          <a:p>
            <a:pPr>
              <a:spcBef>
                <a:spcPts val="1000"/>
              </a:spcBef>
            </a:pPr>
            <a:r>
              <a:rPr lang="en-US" sz="2000" dirty="0" smtClean="0"/>
              <a:t>Overall </a:t>
            </a:r>
            <a:r>
              <a:rPr lang="en-US" sz="2000" dirty="0"/>
              <a:t>RTC Delivery </a:t>
            </a:r>
            <a:r>
              <a:rPr lang="en-US" sz="2000" dirty="0" smtClean="0"/>
              <a:t>Schedule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62128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8</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5528</TotalTime>
  <Words>1626</Words>
  <Application>Microsoft Office PowerPoint</Application>
  <PresentationFormat>On-screen Show (4:3)</PresentationFormat>
  <Paragraphs>256</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1_Custom Design</vt:lpstr>
      <vt:lpstr>Office Theme</vt:lpstr>
      <vt:lpstr>1_Office Theme</vt:lpstr>
      <vt:lpstr>PowerPoint Presentation</vt:lpstr>
      <vt:lpstr>RTC Revision Requests (RTCRRs) Summary</vt:lpstr>
      <vt:lpstr>RTCRR Review Schedule &amp; Progress to Date</vt:lpstr>
      <vt:lpstr>RTCRR Review Schedule &amp; Progress to Date</vt:lpstr>
      <vt:lpstr>Next Steps</vt:lpstr>
      <vt:lpstr>Appendix</vt:lpstr>
      <vt:lpstr>RTCRR Review  Schedule and Process</vt:lpstr>
      <vt:lpstr>Updates to Telemetry From/To QSE in RTC  (Updated 5/7/2020)</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340</cp:revision>
  <cp:lastPrinted>2016-01-21T20:53:15Z</cp:lastPrinted>
  <dcterms:created xsi:type="dcterms:W3CDTF">2016-01-21T15:20:31Z</dcterms:created>
  <dcterms:modified xsi:type="dcterms:W3CDTF">2020-09-02T19:10:55Z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