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0" r:id="rId3"/>
    <p:sldId id="257" r:id="rId4"/>
    <p:sldId id="261" r:id="rId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/>
    <p:restoredTop sz="90449" autoAdjust="0"/>
  </p:normalViewPr>
  <p:slideViewPr>
    <p:cSldViewPr snapToGrid="0" snapToObjects="1" showGuides="1">
      <p:cViewPr varScale="1">
        <p:scale>
          <a:sx n="105" d="100"/>
          <a:sy n="105" d="100"/>
        </p:scale>
        <p:origin x="1794" y="108"/>
      </p:cViewPr>
      <p:guideLst>
        <p:guide orient="horz" pos="2160"/>
        <p:guide pos="2880"/>
      </p:guideLst>
    </p:cSldViewPr>
  </p:slideViewPr>
  <p:notesTextViewPr>
    <p:cViewPr>
      <p:scale>
        <a:sx n="400" d="100"/>
        <a:sy n="4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2786C05-57C9-4724-93C0-68ED9777C446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E5CBF0D-2278-4763-BBBB-CC339D2432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7294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81FCE7A-B874-7643-A810-A41E7D46AA20}" type="datetimeFigureOut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977F8D5-2277-D641-BB43-4D0CBACC326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08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7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7F8D5-2277-D641-BB43-4D0CBACC326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343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7F8D5-2277-D641-BB43-4D0CBACC326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167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7F8D5-2277-D641-BB43-4D0CBACC326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939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7F8D5-2277-D641-BB43-4D0CBACC326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9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rc_PPT.png"/>
          <p:cNvPicPr>
            <a:picLocks noChangeAspect="1"/>
          </p:cNvPicPr>
          <p:nvPr userDrawn="1"/>
        </p:nvPicPr>
        <p:blipFill>
          <a:blip r:embed="rId2"/>
          <a:srcRect r="18855" b="64878"/>
          <a:stretch>
            <a:fillRect/>
          </a:stretch>
        </p:blipFill>
        <p:spPr>
          <a:xfrm>
            <a:off x="183634" y="2146274"/>
            <a:ext cx="8960366" cy="47069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-1"/>
            <a:ext cx="7428457" cy="2768031"/>
          </a:xfrm>
        </p:spPr>
        <p:txBody>
          <a:bodyPr lIns="365760" tIns="347472" rIns="0" bIns="0" anchor="t" anchorCtr="0">
            <a:noAutofit/>
          </a:bodyPr>
          <a:lstStyle>
            <a:lvl1pPr algn="l">
              <a:defRPr sz="3200" b="1" i="0">
                <a:latin typeface="Helvetica"/>
                <a:cs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-1" y="2768030"/>
            <a:ext cx="7428457" cy="1752600"/>
          </a:xfrm>
        </p:spPr>
        <p:txBody>
          <a:bodyPr lIns="365760" tIns="0" rIns="0" bIns="0">
            <a:norm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600">
                <a:solidFill>
                  <a:srgbClr val="717073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9840" y="6161796"/>
            <a:ext cx="505560" cy="347472"/>
          </a:xfrm>
        </p:spPr>
        <p:txBody>
          <a:bodyPr lIns="0" tIns="0" rIns="0" bIns="0" anchor="b"/>
          <a:lstStyle>
            <a:lvl1pPr>
              <a:defRPr sz="700" b="0" i="0">
                <a:solidFill>
                  <a:schemeClr val="accent1"/>
                </a:solidFill>
                <a:latin typeface="Helvetica"/>
                <a:cs typeface="Helvetica"/>
              </a:defRPr>
            </a:lvl1pPr>
          </a:lstStyle>
          <a:p>
            <a:fld id="{7D0C747A-336A-40FA-AE6B-0E7B121FA805}" type="datetime1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7950" y="6161796"/>
            <a:ext cx="3194050" cy="347472"/>
          </a:xfrm>
        </p:spPr>
        <p:txBody>
          <a:bodyPr lIns="0" tIns="0" rIns="0" bIns="0" anchor="b"/>
          <a:lstStyle>
            <a:lvl1pPr algn="l">
              <a:defRPr sz="700">
                <a:solidFill>
                  <a:srgbClr val="717073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 smtClean="0"/>
              <a:t>PGDTF May 16, 2019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3943" y="6161796"/>
            <a:ext cx="347472" cy="347472"/>
          </a:xfrm>
        </p:spPr>
        <p:txBody>
          <a:bodyPr lIns="0" tIns="0" rIns="0" bIns="0" anchor="b"/>
          <a:lstStyle>
            <a:lvl1pPr algn="ctr">
              <a:defRPr sz="800" b="1" i="0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fld id="{666D27A2-659E-8546-933E-F4C0977B1F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8034835" y="6161796"/>
            <a:ext cx="1109165" cy="6962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 descr="Oncor_2color_RGB.jpg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41008" y="5724144"/>
            <a:ext cx="2602992" cy="11338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32804-3D4A-40C1-AFE7-9C48B13D5E9F}" type="datetime1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PGDTF May 16, 2019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27A2-659E-8546-933E-F4C0977B1F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" y="1600200"/>
            <a:ext cx="3814186" cy="4525963"/>
          </a:xfrm>
        </p:spPr>
        <p:txBody>
          <a:bodyPr lIns="18288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31126" y="1600200"/>
            <a:ext cx="3840258" cy="4525963"/>
          </a:xfrm>
        </p:spPr>
        <p:txBody>
          <a:bodyPr lIns="182880"/>
          <a:lstStyle>
            <a:lvl1pPr>
              <a:defRPr sz="22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22A12-6F8C-435A-B213-03C9BF739A46}" type="datetime1">
              <a:rPr lang="en-US" smtClean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PGDTF May 16, 2019 Meeting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27A2-659E-8546-933E-F4C0977B1F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918" y="1535113"/>
            <a:ext cx="3657600" cy="639762"/>
          </a:xfrm>
        </p:spPr>
        <p:txBody>
          <a:bodyPr lIns="0"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918" y="2174875"/>
            <a:ext cx="3657600" cy="3951288"/>
          </a:xfrm>
        </p:spPr>
        <p:txBody>
          <a:bodyPr lIns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01656" y="1535113"/>
            <a:ext cx="3657600" cy="639762"/>
          </a:xfrm>
        </p:spPr>
        <p:txBody>
          <a:bodyPr lIns="0"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01656" y="2174875"/>
            <a:ext cx="3657600" cy="3951288"/>
          </a:xfrm>
        </p:spPr>
        <p:txBody>
          <a:bodyPr lIns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C7E9-A2D3-4BBE-B9C2-5F8CBC9F0507}" type="datetime1">
              <a:rPr lang="en-US" smtClean="0"/>
              <a:t>9/1/2020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PGDTF May 16, 2019 Meeting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27A2-659E-8546-933E-F4C0977B1F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DF1E3-8C3C-4F22-81BC-5E70D3780A5A}" type="datetime1">
              <a:rPr lang="en-US" smtClean="0"/>
              <a:t>9/1/2020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PGDTF May 16, 2019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27A2-659E-8546-933E-F4C0977B1F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B8C6C-C6C2-42FB-8FD9-90DA17F775AB}" type="datetime1">
              <a:rPr lang="en-US" smtClean="0"/>
              <a:t>9/1/2020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PGDTF May 16, 2019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27A2-659E-8546-933E-F4C0977B1F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97543-CA05-48A5-A740-805D8F116513}" type="datetime1">
              <a:rPr lang="en-US" smtClean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PGDTF May 16, 2019 Meeting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27A2-659E-8546-933E-F4C0977B1F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472" y="4800600"/>
            <a:ext cx="5486400" cy="566738"/>
          </a:xfrm>
        </p:spPr>
        <p:txBody>
          <a:bodyPr lIns="0" tIns="0"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7471" y="400150"/>
            <a:ext cx="7750567" cy="4327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472" y="5367338"/>
            <a:ext cx="5486400" cy="804862"/>
          </a:xfrm>
        </p:spPr>
        <p:txBody>
          <a:bodyPr lIns="0" tIns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9D7B-BD4F-4573-B967-F8B60338D2BE}" type="datetime1">
              <a:rPr lang="en-US" smtClean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PGDTF May 16, 2019 Meeting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27A2-659E-8546-933E-F4C0977B1F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ncor_Arcs_PPT_WG11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870988" y="4866048"/>
            <a:ext cx="4273011" cy="198716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80" y="-1"/>
            <a:ext cx="8059256" cy="1408439"/>
          </a:xfrm>
          <a:prstGeom prst="rect">
            <a:avLst/>
          </a:prstGeom>
        </p:spPr>
        <p:txBody>
          <a:bodyPr vert="horz" lIns="182880" tIns="347472" rIns="0" bIns="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" y="1408438"/>
            <a:ext cx="8059256" cy="4690286"/>
          </a:xfrm>
          <a:prstGeom prst="rect">
            <a:avLst/>
          </a:prstGeom>
        </p:spPr>
        <p:txBody>
          <a:bodyPr vert="horz" lIns="18288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9067" y="6340475"/>
            <a:ext cx="50292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700">
                <a:solidFill>
                  <a:schemeClr val="accent1"/>
                </a:solidFill>
                <a:latin typeface="Helvetica"/>
                <a:cs typeface="Helvetica"/>
              </a:defRPr>
            </a:lvl1pPr>
          </a:lstStyle>
          <a:p>
            <a:fld id="{B531309B-1045-4FCF-A7D1-5C367D4E8D04}" type="datetime1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87926" y="6340475"/>
            <a:ext cx="27432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700">
                <a:solidFill>
                  <a:srgbClr val="717073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 smtClean="0"/>
              <a:t>PGDTF May 16, 2019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7472" y="6340475"/>
            <a:ext cx="36576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ctr">
              <a:defRPr sz="800" b="1" i="0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fld id="{666D27A2-659E-8546-933E-F4C0977B1F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Oncor_2color_RGB.jpg"/>
          <p:cNvPicPr>
            <a:picLocks noChangeAspect="1"/>
          </p:cNvPicPr>
          <p:nvPr/>
        </p:nvPicPr>
        <p:blipFill>
          <a:blip r:embed="rId11"/>
          <a:srcRect l="37373"/>
          <a:stretch>
            <a:fillRect/>
          </a:stretch>
        </p:blipFill>
        <p:spPr>
          <a:xfrm>
            <a:off x="8059256" y="6098724"/>
            <a:ext cx="1084743" cy="7544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400" b="1" i="0" kern="1200">
          <a:solidFill>
            <a:schemeClr val="tx1"/>
          </a:solidFill>
          <a:latin typeface="Helvetica"/>
          <a:ea typeface="+mj-ea"/>
          <a:cs typeface="Helvetica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Tx/>
        <a:buNone/>
        <a:defRPr sz="2200" b="1" kern="1200">
          <a:solidFill>
            <a:srgbClr val="717073"/>
          </a:solidFill>
          <a:latin typeface="Helvetica"/>
          <a:ea typeface="+mn-ea"/>
          <a:cs typeface="Helvetica"/>
        </a:defRPr>
      </a:lvl1pPr>
      <a:lvl2pPr marL="171450" indent="-171450" algn="l" defTabSz="457200" rtl="0" eaLnBrk="1" latinLnBrk="0" hangingPunct="1">
        <a:spcBef>
          <a:spcPct val="20000"/>
        </a:spcBef>
        <a:buClr>
          <a:schemeClr val="tx1"/>
        </a:buClr>
        <a:buFont typeface="Arial"/>
        <a:buChar char="•"/>
        <a:defRPr sz="2000" kern="1200">
          <a:solidFill>
            <a:srgbClr val="717073"/>
          </a:solidFill>
          <a:latin typeface="Helvetica"/>
          <a:ea typeface="+mn-ea"/>
          <a:cs typeface="Helvetica"/>
        </a:defRPr>
      </a:lvl2pPr>
      <a:lvl3pPr marL="341313" indent="-169863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1900" kern="1200">
          <a:solidFill>
            <a:srgbClr val="717073"/>
          </a:solidFill>
          <a:latin typeface="Helvetica"/>
          <a:ea typeface="+mn-ea"/>
          <a:cs typeface="Helvetica"/>
        </a:defRPr>
      </a:lvl3pPr>
      <a:lvl4pPr marL="512763" indent="-17145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717073"/>
          </a:solidFill>
          <a:latin typeface="Helvetica"/>
          <a:ea typeface="+mn-ea"/>
          <a:cs typeface="Helvetica"/>
        </a:defRPr>
      </a:lvl4pPr>
      <a:lvl5pPr marL="741363" indent="-228600" algn="l" defTabSz="457200" rtl="0" eaLnBrk="1" latinLnBrk="0" hangingPunct="1">
        <a:spcBef>
          <a:spcPct val="20000"/>
        </a:spcBef>
        <a:buFont typeface="Arial"/>
        <a:buChar char="•"/>
        <a:defRPr sz="1700" kern="1200">
          <a:solidFill>
            <a:srgbClr val="717073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luis@lmarticonsulting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GMD@nerc.ne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" y="1473619"/>
            <a:ext cx="7428457" cy="1270661"/>
          </a:xfrm>
        </p:spPr>
        <p:txBody>
          <a:bodyPr/>
          <a:lstStyle/>
          <a:p>
            <a:r>
              <a:rPr lang="en-US" dirty="0" smtClean="0"/>
              <a:t>GMD Federal and State Activities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Amjed Kandah</a:t>
            </a:r>
          </a:p>
          <a:p>
            <a:r>
              <a:rPr lang="en-US" dirty="0" smtClean="0"/>
              <a:t>September </a:t>
            </a:r>
            <a:r>
              <a:rPr lang="en-US" dirty="0" smtClean="0"/>
              <a:t>01, 2020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880" y="0"/>
            <a:ext cx="8059256" cy="961902"/>
          </a:xfrm>
        </p:spPr>
        <p:txBody>
          <a:bodyPr/>
          <a:lstStyle/>
          <a:p>
            <a:r>
              <a:rPr lang="en-US" dirty="0" smtClean="0"/>
              <a:t>IEEE GMD Working Group – 8/11/2020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82880" y="961902"/>
            <a:ext cx="8747364" cy="4536373"/>
          </a:xfrm>
        </p:spPr>
        <p:txBody>
          <a:bodyPr>
            <a:normAutofit/>
          </a:bodyPr>
          <a:lstStyle/>
          <a:p>
            <a:r>
              <a:rPr lang="en-US" sz="2000" b="0" dirty="0" smtClean="0"/>
              <a:t>IEEE </a:t>
            </a:r>
            <a:r>
              <a:rPr lang="en-US" sz="2000" b="0" dirty="0"/>
              <a:t>is looking to establish </a:t>
            </a:r>
            <a:r>
              <a:rPr lang="en-US" sz="2000" b="0" dirty="0" smtClean="0"/>
              <a:t>a task force\s </a:t>
            </a:r>
            <a:r>
              <a:rPr lang="en-US" sz="2000" b="0" dirty="0"/>
              <a:t>for various GMD and GIC related topics. They are looking for </a:t>
            </a:r>
            <a:r>
              <a:rPr lang="en-US" sz="2000" b="0" dirty="0" smtClean="0"/>
              <a:t>active </a:t>
            </a:r>
            <a:r>
              <a:rPr lang="en-US" sz="2000" b="0" dirty="0"/>
              <a:t>contributors to the research. </a:t>
            </a:r>
            <a:endParaRPr lang="en-US" sz="2000" b="0" dirty="0" smtClean="0"/>
          </a:p>
          <a:p>
            <a:r>
              <a:rPr lang="en-US" sz="2000" b="0" dirty="0" smtClean="0"/>
              <a:t>Some </a:t>
            </a:r>
            <a:r>
              <a:rPr lang="en-US" sz="2000" b="0" dirty="0"/>
              <a:t>topics were mentioned during the meeting to be considered in the task forces are:</a:t>
            </a:r>
          </a:p>
          <a:p>
            <a:pPr marL="342900" indent="-342900" fontAlgn="ctr">
              <a:buFont typeface="Arial" panose="020B0604020202020204" pitchFamily="34" charset="0"/>
              <a:buChar char="•"/>
            </a:pPr>
            <a:r>
              <a:rPr lang="en-US" sz="2000" b="0" dirty="0"/>
              <a:t>Incorporating the Coastal effect in modeling GIC – </a:t>
            </a:r>
            <a:r>
              <a:rPr lang="en-US" sz="2000" b="0" dirty="0" smtClean="0"/>
              <a:t>David </a:t>
            </a:r>
            <a:r>
              <a:rPr lang="en-US" sz="2000" b="0" dirty="0" err="1" smtClean="0"/>
              <a:t>Boteler</a:t>
            </a:r>
            <a:endParaRPr lang="en-US" sz="2000" b="0" dirty="0" smtClean="0"/>
          </a:p>
          <a:p>
            <a:pPr marL="342900" indent="-342900" fontAlgn="ctr">
              <a:buFont typeface="Arial" panose="020B0604020202020204" pitchFamily="34" charset="0"/>
              <a:buChar char="•"/>
            </a:pPr>
            <a:r>
              <a:rPr lang="en-US" sz="2000" b="0" dirty="0"/>
              <a:t>Utility Grade Magnetometers </a:t>
            </a:r>
            <a:r>
              <a:rPr lang="en-US" sz="2000" b="0" dirty="0" smtClean="0"/>
              <a:t>– Jennifer Gannon</a:t>
            </a:r>
            <a:endParaRPr lang="en-US" sz="2000" b="0" dirty="0"/>
          </a:p>
          <a:p>
            <a:pPr marL="342900" indent="-342900" fontAlgn="ctr">
              <a:buFont typeface="Arial" panose="020B0604020202020204" pitchFamily="34" charset="0"/>
              <a:buChar char="•"/>
            </a:pPr>
            <a:r>
              <a:rPr lang="en-US" sz="2000" b="0" dirty="0" smtClean="0"/>
              <a:t>GIC </a:t>
            </a:r>
            <a:r>
              <a:rPr lang="en-US" sz="2000" b="0" dirty="0"/>
              <a:t>model validation and Operation mitigation </a:t>
            </a:r>
            <a:r>
              <a:rPr lang="en-US" sz="2000" b="0" dirty="0" smtClean="0"/>
              <a:t>techniques</a:t>
            </a:r>
            <a:r>
              <a:rPr lang="en-US" sz="2000" b="0" dirty="0"/>
              <a:t> – </a:t>
            </a:r>
            <a:r>
              <a:rPr lang="en-US" sz="2000" b="0" dirty="0" err="1" smtClean="0"/>
              <a:t>Komal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Shetye</a:t>
            </a:r>
            <a:endParaRPr lang="en-US" sz="2000" b="0" dirty="0"/>
          </a:p>
          <a:p>
            <a:pPr marL="342900" indent="-342900" fontAlgn="ctr">
              <a:buFont typeface="Arial" panose="020B0604020202020204" pitchFamily="34" charset="0"/>
              <a:buChar char="•"/>
            </a:pPr>
            <a:r>
              <a:rPr lang="en-US" sz="2000" b="0" dirty="0"/>
              <a:t>Alternatives to the moving box</a:t>
            </a:r>
          </a:p>
          <a:p>
            <a:endParaRPr lang="en-US" sz="2400" dirty="0" smtClean="0"/>
          </a:p>
          <a:p>
            <a:r>
              <a:rPr lang="en-US" sz="2000" b="0" dirty="0" smtClean="0"/>
              <a:t>If interested </a:t>
            </a:r>
            <a:r>
              <a:rPr lang="en-US" sz="2000" b="0" dirty="0"/>
              <a:t>please contact </a:t>
            </a:r>
            <a:r>
              <a:rPr lang="en-US" sz="2000" b="0" dirty="0" smtClean="0"/>
              <a:t>Dr. Luis Marti </a:t>
            </a:r>
            <a:r>
              <a:rPr lang="en-US" sz="2000" b="0" dirty="0"/>
              <a:t>– </a:t>
            </a:r>
            <a:r>
              <a:rPr lang="en-US" sz="2000" b="0" u="sng" dirty="0" smtClean="0">
                <a:hlinkClick r:id="rId3"/>
              </a:rPr>
              <a:t>luis@lmarticonsulting.com</a:t>
            </a:r>
            <a:endParaRPr lang="en-US" sz="2000" b="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September 01, 2020 Meeting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27A2-659E-8546-933E-F4C0977B1FC0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NERC GMDTF – 8/26/2020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27A2-659E-8546-933E-F4C0977B1FC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6" name="Content Placeholder 4"/>
          <p:cNvSpPr>
            <a:spLocks noGrp="1"/>
          </p:cNvSpPr>
          <p:nvPr>
            <p:ph idx="1"/>
          </p:nvPr>
        </p:nvSpPr>
        <p:spPr>
          <a:xfrm>
            <a:off x="182879" y="854524"/>
            <a:ext cx="8665845" cy="5212901"/>
          </a:xfrm>
        </p:spPr>
        <p:txBody>
          <a:bodyPr>
            <a:normAutofit/>
          </a:bodyPr>
          <a:lstStyle/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800" b="1" u="sng" dirty="0" smtClean="0"/>
              <a:t>Reporting GIC monitors and Magnetometer Data 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800" b="1" u="sng" dirty="0" smtClean="0"/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700" dirty="0" smtClean="0"/>
              <a:t>NERC </a:t>
            </a:r>
            <a:r>
              <a:rPr lang="en-US" sz="1700" dirty="0"/>
              <a:t>s</a:t>
            </a:r>
            <a:r>
              <a:rPr lang="en-US" sz="1700" dirty="0" smtClean="0"/>
              <a:t>taff </a:t>
            </a:r>
            <a:r>
              <a:rPr lang="en-US" sz="1700" dirty="0"/>
              <a:t>is completing development of the GMD Data Portal for implementation in October </a:t>
            </a:r>
            <a:r>
              <a:rPr lang="en-US" sz="1700" dirty="0" smtClean="0"/>
              <a:t>2020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700" dirty="0"/>
              <a:t>Reporting entities must report data annually by June 30</a:t>
            </a:r>
          </a:p>
          <a:p>
            <a:pPr lvl="3">
              <a:spcBef>
                <a:spcPts val="0"/>
              </a:spcBef>
              <a:spcAft>
                <a:spcPts val="600"/>
              </a:spcAft>
            </a:pPr>
            <a:r>
              <a:rPr lang="en-US" sz="1700" dirty="0" smtClean="0"/>
              <a:t>First </a:t>
            </a:r>
            <a:r>
              <a:rPr lang="en-US" sz="1700" dirty="0"/>
              <a:t>collection deadline June 30, </a:t>
            </a:r>
            <a:r>
              <a:rPr lang="en-US" sz="1700" dirty="0" smtClean="0"/>
              <a:t>2021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700" dirty="0"/>
              <a:t>NERC will also collect historical GIC data for K-7 events dating back to May 2013 (one-time collection</a:t>
            </a:r>
            <a:r>
              <a:rPr lang="en-US" sz="1700" dirty="0" smtClean="0"/>
              <a:t>)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700" dirty="0" smtClean="0"/>
              <a:t>Everyone </a:t>
            </a:r>
            <a:r>
              <a:rPr lang="en-US" sz="1700" dirty="0"/>
              <a:t>providing or requesting GMD data will be required to have a ERO Portal </a:t>
            </a:r>
            <a:r>
              <a:rPr lang="en-US" sz="1700" dirty="0" smtClean="0"/>
              <a:t>account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700" u="sng" dirty="0">
                <a:hlinkClick r:id="rId3"/>
              </a:rPr>
              <a:t>GMD@nerc.net</a:t>
            </a:r>
            <a:r>
              <a:rPr lang="en-US" sz="1700" dirty="0"/>
              <a:t> has been created </a:t>
            </a:r>
            <a:r>
              <a:rPr lang="en-US" sz="1700" dirty="0" smtClean="0"/>
              <a:t>for GMD related </a:t>
            </a:r>
            <a:r>
              <a:rPr lang="en-US" sz="1700" dirty="0"/>
              <a:t>questions </a:t>
            </a:r>
            <a:endParaRPr lang="en-US" sz="1700" dirty="0" smtClean="0"/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700" dirty="0" smtClean="0"/>
              <a:t>The </a:t>
            </a:r>
            <a:r>
              <a:rPr lang="en-US" sz="1700" dirty="0"/>
              <a:t>presentation includes a demo on how to upload and download data into NERC ERO portal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700" dirty="0"/>
              <a:t>There will be data reporting training sessions – </a:t>
            </a:r>
            <a:r>
              <a:rPr lang="en-US" sz="1700" dirty="0" smtClean="0"/>
              <a:t>late </a:t>
            </a:r>
            <a:r>
              <a:rPr lang="en-US" sz="1700" dirty="0"/>
              <a:t>September to mid </a:t>
            </a:r>
            <a:r>
              <a:rPr lang="en-US" sz="1700" dirty="0" smtClean="0"/>
              <a:t>October</a:t>
            </a:r>
            <a:endParaRPr lang="en-US" dirty="0"/>
          </a:p>
          <a:p>
            <a:pPr lvl="2"/>
            <a:r>
              <a:rPr lang="en-US" sz="1700" dirty="0" smtClean="0"/>
              <a:t>You can submit a request for confidential information </a:t>
            </a:r>
            <a:r>
              <a:rPr lang="en-US" sz="1700" dirty="0"/>
              <a:t>treatment </a:t>
            </a:r>
            <a:r>
              <a:rPr lang="en-US" sz="1700" dirty="0" smtClean="0"/>
              <a:t>in </a:t>
            </a:r>
            <a:r>
              <a:rPr lang="en-US" sz="1700" dirty="0"/>
              <a:t>accordance with FERC’s guidance in Order No. </a:t>
            </a:r>
            <a:r>
              <a:rPr lang="en-US" sz="1700" dirty="0" smtClean="0"/>
              <a:t>830</a:t>
            </a:r>
          </a:p>
          <a:p>
            <a:pPr lvl="2"/>
            <a:endParaRPr lang="en-US" sz="17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dirty="0"/>
          </a:p>
          <a:p>
            <a:pPr lvl="2">
              <a:spcBef>
                <a:spcPts val="0"/>
              </a:spcBef>
              <a:spcAft>
                <a:spcPts val="600"/>
              </a:spcAft>
            </a:pPr>
            <a:endParaRPr lang="en-US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2700" y="189238"/>
            <a:ext cx="8775700" cy="5741662"/>
          </a:xfrm>
        </p:spPr>
        <p:txBody>
          <a:bodyPr/>
          <a:lstStyle/>
          <a:p>
            <a:pPr lvl="1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1800" b="1" u="sng" dirty="0" smtClean="0"/>
              <a:t> EPRI updates</a:t>
            </a:r>
          </a:p>
          <a:p>
            <a:pPr lvl="2"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 smtClean="0"/>
              <a:t>EPRI </a:t>
            </a:r>
            <a:r>
              <a:rPr lang="en-US" sz="1800" dirty="0"/>
              <a:t>starting a new project to improve the harmonics program, and they are looking for TSPs to join the project</a:t>
            </a:r>
            <a:r>
              <a:rPr lang="en-US" sz="1800" dirty="0" smtClean="0"/>
              <a:t>.</a:t>
            </a:r>
          </a:p>
          <a:p>
            <a:pPr lvl="3"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T</a:t>
            </a:r>
            <a:r>
              <a:rPr lang="en-US" sz="1600" dirty="0" smtClean="0"/>
              <a:t>he </a:t>
            </a:r>
            <a:r>
              <a:rPr lang="en-US" sz="1600" dirty="0"/>
              <a:t>purpose is to further improve the understanding of how harmonics impact assets during GMD events</a:t>
            </a:r>
            <a:r>
              <a:rPr lang="en-US" sz="1600" dirty="0" smtClean="0"/>
              <a:t>.</a:t>
            </a:r>
          </a:p>
          <a:p>
            <a:pPr lvl="3"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convert participating utility model data into a format compatible with EPRI’s </a:t>
            </a:r>
            <a:r>
              <a:rPr lang="en-US" sz="1600" dirty="0" err="1"/>
              <a:t>GICHArm</a:t>
            </a:r>
            <a:r>
              <a:rPr lang="en-US" sz="1600" dirty="0"/>
              <a:t> </a:t>
            </a:r>
            <a:r>
              <a:rPr lang="en-US" sz="1600" dirty="0" smtClean="0"/>
              <a:t>tool</a:t>
            </a:r>
          </a:p>
          <a:p>
            <a:pPr lvl="3"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2"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700" dirty="0" smtClean="0"/>
              <a:t>EPRI is also starting a project </a:t>
            </a:r>
            <a:r>
              <a:rPr lang="en-US" sz="1700" dirty="0"/>
              <a:t>to improve earth models, and are looking for TSPs to join the </a:t>
            </a:r>
            <a:r>
              <a:rPr lang="en-US" sz="1700" dirty="0" smtClean="0"/>
              <a:t>project.</a:t>
            </a:r>
          </a:p>
          <a:p>
            <a:pPr marL="171450" lvl="2" indent="0">
              <a:buClr>
                <a:schemeClr val="tx2">
                  <a:lumMod val="50000"/>
                </a:schemeClr>
              </a:buClr>
              <a:buNone/>
            </a:pPr>
            <a:endParaRPr lang="en-US" sz="1700" dirty="0" smtClean="0"/>
          </a:p>
          <a:p>
            <a:pPr lvl="1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1800" b="1" u="sng" dirty="0"/>
              <a:t>NOAA discussed their project to interpolate geomagnetic field data.  They displayed samples of the visual depiction of the field data</a:t>
            </a:r>
            <a:r>
              <a:rPr lang="en-US" sz="1800" b="1" u="sng" dirty="0" smtClean="0"/>
              <a:t>.</a:t>
            </a:r>
          </a:p>
          <a:p>
            <a:pPr lvl="1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en-US" sz="1800" b="1" u="sng" dirty="0" smtClean="0"/>
          </a:p>
          <a:p>
            <a:pPr lvl="1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1800" b="1" u="sng" dirty="0"/>
              <a:t>Oregon State provided a status update of their project to develop new earth models using actual measurements. They expect to move into Texas in 2021.</a:t>
            </a:r>
          </a:p>
          <a:p>
            <a:pPr lvl="1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en-US" sz="1800" b="1" u="sng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PGDTF May 16, 2019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27A2-659E-8546-933E-F4C0977B1FC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622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7">
      <a:dk1>
        <a:srgbClr val="860038"/>
      </a:dk1>
      <a:lt1>
        <a:sysClr val="window" lastClr="FFFFFF"/>
      </a:lt1>
      <a:dk2>
        <a:srgbClr val="EF3E42"/>
      </a:dk2>
      <a:lt2>
        <a:srgbClr val="EEECE1"/>
      </a:lt2>
      <a:accent1>
        <a:srgbClr val="007698"/>
      </a:accent1>
      <a:accent2>
        <a:srgbClr val="003D83"/>
      </a:accent2>
      <a:accent3>
        <a:srgbClr val="717073"/>
      </a:accent3>
      <a:accent4>
        <a:srgbClr val="49A942"/>
      </a:accent4>
      <a:accent5>
        <a:srgbClr val="F58025"/>
      </a:accent5>
      <a:accent6>
        <a:srgbClr val="FDB924"/>
      </a:accent6>
      <a:hlink>
        <a:srgbClr val="0000FF"/>
      </a:hlink>
      <a:folHlink>
        <a:srgbClr val="372C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26316</TotalTime>
  <Words>335</Words>
  <Application>Microsoft Office PowerPoint</Application>
  <PresentationFormat>On-screen Show (4:3)</PresentationFormat>
  <Paragraphs>48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Helvetica</vt:lpstr>
      <vt:lpstr>Wingdings</vt:lpstr>
      <vt:lpstr>Office Theme</vt:lpstr>
      <vt:lpstr>GMD Federal and State Activities</vt:lpstr>
      <vt:lpstr>IEEE GMD Working Group – 8/11/2020</vt:lpstr>
      <vt:lpstr>NERC GMDTF – 8/26/2020</vt:lpstr>
      <vt:lpstr>PowerPoint Presentation</vt:lpstr>
    </vt:vector>
  </TitlesOfParts>
  <Company>FD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Robbins</dc:creator>
  <cp:lastModifiedBy>Kandah, Amjed</cp:lastModifiedBy>
  <cp:revision>121</cp:revision>
  <cp:lastPrinted>2019-05-29T18:59:39Z</cp:lastPrinted>
  <dcterms:created xsi:type="dcterms:W3CDTF">2011-10-26T13:46:17Z</dcterms:created>
  <dcterms:modified xsi:type="dcterms:W3CDTF">2020-09-01T13:23:07Z</dcterms:modified>
</cp:coreProperties>
</file>