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sldIdLst>
    <p:sldId id="259" r:id="rId5"/>
    <p:sldId id="336" r:id="rId6"/>
    <p:sldId id="323" r:id="rId7"/>
    <p:sldId id="331" r:id="rId8"/>
    <p:sldId id="314" r:id="rId9"/>
    <p:sldId id="337" r:id="rId10"/>
    <p:sldId id="330" r:id="rId11"/>
    <p:sldId id="338" r:id="rId1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7" autoAdjust="0"/>
    <p:restoredTop sz="94689" autoAdjust="0"/>
  </p:normalViewPr>
  <p:slideViewPr>
    <p:cSldViewPr>
      <p:cViewPr varScale="1">
        <p:scale>
          <a:sx n="92" d="100"/>
          <a:sy n="92" d="100"/>
        </p:scale>
        <p:origin x="1248" y="4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5" tIns="47107" rIns="94215" bIns="47107"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15" tIns="47107" rIns="94215" bIns="47107" rtlCol="0"/>
          <a:lstStyle>
            <a:lvl1pPr algn="r">
              <a:defRPr sz="1200"/>
            </a:lvl1pPr>
          </a:lstStyle>
          <a:p>
            <a:fld id="{FD72825D-FAD1-44C9-A936-D3B05620559B}" type="datetimeFigureOut">
              <a:rPr lang="en-US" smtClean="0"/>
              <a:t>8/31/2020</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15" tIns="47107" rIns="94215" bIns="47107"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5" tIns="47107" rIns="94215" bIns="471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15" tIns="47107" rIns="94215"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15" tIns="47107" rIns="94215" bIns="47107"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a:t>
            </a:fld>
            <a:endParaRPr lang="en-US" dirty="0"/>
          </a:p>
        </p:txBody>
      </p:sp>
    </p:spTree>
    <p:extLst>
      <p:ext uri="{BB962C8B-B14F-4D97-AF65-F5344CB8AC3E}">
        <p14:creationId xmlns:p14="http://schemas.microsoft.com/office/powerpoint/2010/main" val="2191562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2</a:t>
            </a:fld>
            <a:endParaRPr lang="en-US" dirty="0"/>
          </a:p>
        </p:txBody>
      </p:sp>
    </p:spTree>
    <p:extLst>
      <p:ext uri="{BB962C8B-B14F-4D97-AF65-F5344CB8AC3E}">
        <p14:creationId xmlns:p14="http://schemas.microsoft.com/office/powerpoint/2010/main" val="3492288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3</a:t>
            </a:fld>
            <a:endParaRPr lang="en-US" dirty="0"/>
          </a:p>
        </p:txBody>
      </p:sp>
    </p:spTree>
    <p:extLst>
      <p:ext uri="{BB962C8B-B14F-4D97-AF65-F5344CB8AC3E}">
        <p14:creationId xmlns:p14="http://schemas.microsoft.com/office/powerpoint/2010/main" val="513249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4</a:t>
            </a:fld>
            <a:endParaRPr lang="en-US" dirty="0"/>
          </a:p>
        </p:txBody>
      </p:sp>
    </p:spTree>
    <p:extLst>
      <p:ext uri="{BB962C8B-B14F-4D97-AF65-F5344CB8AC3E}">
        <p14:creationId xmlns:p14="http://schemas.microsoft.com/office/powerpoint/2010/main" val="27834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5</a:t>
            </a:fld>
            <a:endParaRPr lang="en-US" dirty="0"/>
          </a:p>
        </p:txBody>
      </p:sp>
    </p:spTree>
    <p:extLst>
      <p:ext uri="{BB962C8B-B14F-4D97-AF65-F5344CB8AC3E}">
        <p14:creationId xmlns:p14="http://schemas.microsoft.com/office/powerpoint/2010/main" val="4017058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6</a:t>
            </a:fld>
            <a:endParaRPr lang="en-US" dirty="0"/>
          </a:p>
        </p:txBody>
      </p:sp>
    </p:spTree>
    <p:extLst>
      <p:ext uri="{BB962C8B-B14F-4D97-AF65-F5344CB8AC3E}">
        <p14:creationId xmlns:p14="http://schemas.microsoft.com/office/powerpoint/2010/main" val="1005000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8/31/2020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content/wcm/key_documents_lists/195751/Probabilistic_SARA_Model_5-22-2020_Public_NoMacro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sz="3600"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3624" y="2971800"/>
            <a:ext cx="8077200" cy="914401"/>
          </a:xfrm>
        </p:spPr>
        <p:txBody>
          <a:bodyPr>
            <a:normAutofit/>
          </a:bodyPr>
          <a:lstStyle/>
          <a:p>
            <a:pPr marL="0" indent="0" algn="ctr">
              <a:buNone/>
            </a:pPr>
            <a:r>
              <a:rPr lang="en-US" sz="2800" dirty="0">
                <a:solidFill>
                  <a:schemeClr val="tx1">
                    <a:lumMod val="50000"/>
                    <a:lumOff val="50000"/>
                  </a:schemeClr>
                </a:solidFill>
                <a:latin typeface="Arial" panose="020B0604020202020204" pitchFamily="34" charset="0"/>
                <a:cs typeface="Arial" panose="020B0604020202020204" pitchFamily="34" charset="0"/>
              </a:rPr>
              <a:t>September 2, 2020 </a:t>
            </a:r>
          </a:p>
          <a:p>
            <a:pPr marL="0" indent="0" algn="ctr">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Caitlin Smith,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Pete Warnken, Vice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Ian Haley, Vice Chair </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SAWG August Meeting  – Discussions Following Gibbons Creek Inclusion in CDR</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143000"/>
            <a:ext cx="8229600" cy="5562600"/>
          </a:xfrm>
        </p:spPr>
        <p:txBody>
          <a:bodyPr>
            <a:normAutofit/>
          </a:bodyPr>
          <a:lstStyle/>
          <a:p>
            <a:r>
              <a:rPr lang="en-US" sz="2000" dirty="0">
                <a:solidFill>
                  <a:schemeClr val="bg1">
                    <a:lumMod val="50000"/>
                  </a:schemeClr>
                </a:solidFill>
                <a:latin typeface="Arial" panose="020B0604020202020204" pitchFamily="34" charset="0"/>
                <a:cs typeface="Arial" panose="020B0604020202020204" pitchFamily="34" charset="0"/>
              </a:rPr>
              <a:t>May SAWG: ERCOT described that Gibbons Creek met the requirements in Planning Guide Section 5.4.9 Proof of Site Control</a:t>
            </a:r>
          </a:p>
          <a:p>
            <a:pPr marL="57150" indent="0">
              <a:buNone/>
            </a:pPr>
            <a:endParaRPr lang="en-US" sz="2000" dirty="0">
              <a:solidFill>
                <a:schemeClr val="bg1">
                  <a:lumMod val="50000"/>
                </a:schemeClr>
              </a:solidFill>
              <a:latin typeface="Arial" panose="020B0604020202020204" pitchFamily="34" charset="0"/>
              <a:cs typeface="Arial" panose="020B0604020202020204" pitchFamily="34" charset="0"/>
            </a:endParaRPr>
          </a:p>
          <a:p>
            <a:r>
              <a:rPr lang="en-US" sz="20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Planning Guide 5.4.9</a:t>
            </a:r>
            <a:r>
              <a:rPr lang="en-US" sz="2000" dirty="0">
                <a:solidFill>
                  <a:schemeClr val="bg1">
                    <a:lumMod val="50000"/>
                  </a:schemeClr>
                </a:solidFill>
                <a:latin typeface="Arial" panose="020B0604020202020204" pitchFamily="34" charset="0"/>
                <a:ea typeface="Times New Roman" panose="02020603050405020304" pitchFamily="18" charset="0"/>
                <a:cs typeface="Arial" panose="020B0604020202020204" pitchFamily="34" charset="0"/>
              </a:rPr>
              <a:t> </a:t>
            </a:r>
            <a:r>
              <a:rPr lang="en-US" sz="20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Proof of Site Control Requirements:</a:t>
            </a:r>
          </a:p>
          <a:p>
            <a:pPr lvl="1" algn="just"/>
            <a:r>
              <a:rPr lang="en-US" sz="1700" i="1"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(1) Before ERCOT will proceed with the initiation of an FIS, the IE must submit to ERCOT proof of site control.  To establish proof of site control, the IE must demonstrate through an affiliated company, through a trustee, or directly in its name that:</a:t>
            </a:r>
          </a:p>
          <a:p>
            <a:pPr lvl="2" algn="just"/>
            <a:r>
              <a:rPr lang="en-US" sz="1700" i="1"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(a)The IE is the owner in fee simple of the real property to be utilized by the facilities for which any new generation interconnection is sought;</a:t>
            </a:r>
          </a:p>
          <a:p>
            <a:pPr lvl="2" algn="just"/>
            <a:r>
              <a:rPr lang="en-US" sz="1700" i="1"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(b)The IE holds a valid written leasehold interest in the real property to be utilized by the facilities for which new generation interconnection is sought;</a:t>
            </a:r>
          </a:p>
          <a:p>
            <a:pPr lvl="2" algn="just"/>
            <a:r>
              <a:rPr lang="en-US" sz="1700" i="1"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(c)The IE holds a valid written option to purchase or obtain a leasehold interest in the real property to be utilized by the facilities for which new generation interconnection is sought; or</a:t>
            </a:r>
          </a:p>
          <a:p>
            <a:pPr lvl="2" algn="just"/>
            <a:r>
              <a:rPr lang="en-US" sz="1700" i="1"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rPr>
              <a:t>(d)The IE holds a duly executed written contract to purchase or obtain a leasehold interest in the real property to be utilized by the facilities for which new generation interconnection is sought.</a:t>
            </a:r>
          </a:p>
          <a:p>
            <a:pPr marL="457200" lvl="1" indent="0">
              <a:buNone/>
            </a:pPr>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139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SAWG August Meeting  – Discussions Following Gibbons Creek Inclusion in CDR</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19200"/>
            <a:ext cx="8229600" cy="5486400"/>
          </a:xfrm>
        </p:spPr>
        <p:txBody>
          <a:bodyPr>
            <a:normAutofit/>
          </a:bodyPr>
          <a:lstStyle/>
          <a:p>
            <a:pPr indent="-285750"/>
            <a:r>
              <a:rPr lang="en-US" sz="2000" dirty="0">
                <a:solidFill>
                  <a:schemeClr val="tx1">
                    <a:lumMod val="50000"/>
                    <a:lumOff val="50000"/>
                  </a:schemeClr>
                </a:solidFill>
                <a:latin typeface="Arial" panose="020B0604020202020204" pitchFamily="34" charset="0"/>
                <a:cs typeface="Arial" panose="020B0604020202020204" pitchFamily="34" charset="0"/>
              </a:rPr>
              <a:t>June SAWG, discussed options for addressing this:</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Discussed items to increase transparency to Planning Guide Section 5.4.9, including: ERCOT internal change request to add already public information to the GIS:</a:t>
            </a:r>
          </a:p>
          <a:p>
            <a:pPr lvl="2"/>
            <a:r>
              <a:rPr lang="en-US" sz="2000" dirty="0">
                <a:solidFill>
                  <a:schemeClr val="tx1">
                    <a:lumMod val="50000"/>
                    <a:lumOff val="50000"/>
                  </a:schemeClr>
                </a:solidFill>
                <a:latin typeface="Arial" panose="020B0604020202020204" pitchFamily="34" charset="0"/>
                <a:cs typeface="Arial" panose="020B0604020202020204" pitchFamily="34" charset="0"/>
              </a:rPr>
              <a:t>To GIS Report, added column "Approval Date for Submission of Proof of Site Control." This approval (from Planning Guides 5.4.9) is a prerequisite for proceeding with a Full Interconnection Study</a:t>
            </a:r>
          </a:p>
          <a:p>
            <a:pPr lvl="2"/>
            <a:r>
              <a:rPr lang="en-US" sz="2000" dirty="0">
                <a:solidFill>
                  <a:schemeClr val="tx1">
                    <a:lumMod val="50000"/>
                    <a:lumOff val="50000"/>
                  </a:schemeClr>
                </a:solidFill>
                <a:latin typeface="Arial" panose="020B0604020202020204" pitchFamily="34" charset="0"/>
                <a:cs typeface="Arial" panose="020B0604020202020204" pitchFamily="34" charset="0"/>
              </a:rPr>
              <a:t>The Site Control Date is the date when ERCOT determines that the "proof of site control" requirement has been met according to ERCOT Planning Guide Section 5.4.9. The prerequisite for this determination is the uploading, via the RIOO-IS system, of a copy of a valid contract, deed, lease or agreement of the four conveyance types listed in the Section.</a:t>
            </a:r>
          </a:p>
          <a:p>
            <a:pPr lvl="2"/>
            <a:r>
              <a:rPr lang="en-US" sz="2000" dirty="0">
                <a:solidFill>
                  <a:schemeClr val="tx1">
                    <a:lumMod val="50000"/>
                    <a:lumOff val="50000"/>
                  </a:schemeClr>
                </a:solidFill>
                <a:latin typeface="Arial" panose="020B0604020202020204" pitchFamily="34" charset="0"/>
                <a:cs typeface="Arial" panose="020B0604020202020204" pitchFamily="34" charset="0"/>
              </a:rPr>
              <a:t>Added to GIS by ERCOT in August </a:t>
            </a:r>
          </a:p>
          <a:p>
            <a:pPr lvl="1"/>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lvl="3"/>
            <a:endParaRPr lang="en-US" sz="1500" dirty="0">
              <a:solidFill>
                <a:schemeClr val="tx1">
                  <a:lumMod val="50000"/>
                  <a:lumOff val="50000"/>
                </a:schemeClr>
              </a:solidFill>
              <a:latin typeface="Arial" panose="020B0604020202020204" pitchFamily="34" charset="0"/>
              <a:cs typeface="Arial" panose="020B0604020202020204" pitchFamily="34" charset="0"/>
            </a:endParaRPr>
          </a:p>
          <a:p>
            <a:pPr lvl="2"/>
            <a:endParaRPr lang="en-US" sz="19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1800" dirty="0">
              <a:solidFill>
                <a:schemeClr val="tx1">
                  <a:lumMod val="50000"/>
                  <a:lumOff val="50000"/>
                </a:schemeClr>
              </a:solidFill>
              <a:latin typeface="Arial" panose="020B0604020202020204" pitchFamily="34" charset="0"/>
              <a:cs typeface="Arial" panose="020B0604020202020204" pitchFamily="34" charset="0"/>
            </a:endParaRPr>
          </a:p>
          <a:p>
            <a:endParaRPr lang="en-US" sz="2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4844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SAWG August Meeting  – Discussions Following Gibbons Creek Inclusion in CDR</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066800"/>
            <a:ext cx="8229600" cy="5410200"/>
          </a:xfrm>
        </p:spPr>
        <p:txBody>
          <a:bodyPr>
            <a:normAutofit/>
          </a:bodyPr>
          <a:lstStyle/>
          <a:p>
            <a:pPr lvl="2"/>
            <a:endParaRPr lang="en-US" sz="600" dirty="0">
              <a:solidFill>
                <a:schemeClr val="tx1">
                  <a:lumMod val="50000"/>
                  <a:lumOff val="50000"/>
                </a:schemeClr>
              </a:solidFill>
              <a:latin typeface="Arial" panose="020B0604020202020204" pitchFamily="34" charset="0"/>
              <a:cs typeface="Arial" panose="020B0604020202020204" pitchFamily="34" charset="0"/>
            </a:endParaRPr>
          </a:p>
          <a:p>
            <a:r>
              <a:rPr lang="en-US" sz="2000" dirty="0">
                <a:solidFill>
                  <a:schemeClr val="tx1">
                    <a:lumMod val="50000"/>
                    <a:lumOff val="50000"/>
                  </a:schemeClr>
                </a:solidFill>
                <a:latin typeface="Arial" panose="020B0604020202020204" pitchFamily="34" charset="0"/>
                <a:cs typeface="Arial" panose="020B0604020202020204" pitchFamily="34" charset="0"/>
              </a:rPr>
              <a:t>June &amp; August SAWG, discussed NPRR language that would change how planned restarts of retired/mothballed resources are handled in the CDR</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Change to Protocol Section 3.2.6.2.2 Total Capacity Estimate </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Exclude resource previously mothballed or retired, unless proof of site control is verified by ERCOT, excluding the Planning Guide 5.4.9(c) “option to purchase or lease”</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NPPR 1042 “Planned Capacity Adjustment in the CDR” filed by Reliant</a:t>
            </a:r>
          </a:p>
          <a:p>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3803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06475"/>
          </a:xfrm>
        </p:spPr>
        <p:txBody>
          <a:bodyPr>
            <a:normAutofit/>
          </a:bodyPr>
          <a:lstStyle/>
          <a:p>
            <a:pPr algn="l"/>
            <a:r>
              <a:rPr lang="en-US" sz="2800" b="1" dirty="0">
                <a:latin typeface="Arial" panose="020B0604020202020204" pitchFamily="34" charset="0"/>
                <a:cs typeface="Arial" panose="020B0604020202020204" pitchFamily="34" charset="0"/>
              </a:rPr>
              <a:t>SAWG August Meeting – CONE Methodology Documents</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143000"/>
            <a:ext cx="8229600" cy="5578475"/>
          </a:xfrm>
        </p:spPr>
        <p:txBody>
          <a:bodyPr>
            <a:normAutofit fontScale="77500" lnSpcReduction="20000"/>
          </a:bodyPr>
          <a:lstStyle/>
          <a:p>
            <a:r>
              <a:rPr lang="en-US" sz="2600" dirty="0">
                <a:solidFill>
                  <a:schemeClr val="tx1">
                    <a:lumMod val="50000"/>
                    <a:lumOff val="50000"/>
                  </a:schemeClr>
                </a:solidFill>
                <a:latin typeface="Arial" panose="020B0604020202020204" pitchFamily="34" charset="0"/>
                <a:cs typeface="Arial" panose="020B0604020202020204" pitchFamily="34" charset="0"/>
              </a:rPr>
              <a:t>Background:</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TAC Assignment: Develop and implement updated methodology used to determine cost of new entry (CONE)</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ERCOT previously presented a timeline for the study to be done in coordination with every other LTSA (= every 4 years) and to feed into the Reserve Margin Study</a:t>
            </a:r>
          </a:p>
          <a:p>
            <a:pPr lvl="2"/>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August SAWG Meeting: 	</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Reviewed “Cost of New Entry and Peaker Net Margin Threshold Estimation” OBD, to be filed with NPRR</a:t>
            </a:r>
          </a:p>
          <a:p>
            <a:pPr lvl="2"/>
            <a:r>
              <a:rPr lang="en-US" sz="2200" dirty="0">
                <a:solidFill>
                  <a:schemeClr val="tx1">
                    <a:lumMod val="50000"/>
                    <a:lumOff val="50000"/>
                  </a:schemeClr>
                </a:solidFill>
                <a:latin typeface="Arial" panose="020B0604020202020204" pitchFamily="34" charset="0"/>
                <a:cs typeface="Arial" panose="020B0604020202020204" pitchFamily="34" charset="0"/>
              </a:rPr>
              <a:t>Previously ERCOT presented as “Study Process and Methodology Manual: Estimating Economically Optimum and Market Equilibrium Reserve Margins (EORM and MERM)” with updated language for 8.3.Generator Cost of New Entry (CONE) based on previous feedback to SAWG</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CONE Studies NPRR to Protocols Section 4.4.11 has been reviewed since 2019</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Consensus on these documents at SAWG, with no outstanding feedback</a:t>
            </a:r>
          </a:p>
          <a:p>
            <a:pPr lvl="1"/>
            <a:endParaRPr lang="en-US" sz="22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2200" dirty="0">
                <a:solidFill>
                  <a:schemeClr val="tx1">
                    <a:lumMod val="50000"/>
                    <a:lumOff val="50000"/>
                  </a:schemeClr>
                </a:solidFill>
                <a:latin typeface="Arial" panose="020B0604020202020204" pitchFamily="34" charset="0"/>
                <a:cs typeface="Arial" panose="020B0604020202020204" pitchFamily="34" charset="0"/>
              </a:rPr>
              <a:t>ERCOT to move forward with drafts/filing</a:t>
            </a:r>
          </a:p>
          <a:p>
            <a:pPr lvl="2"/>
            <a:endParaRPr lang="en-US" sz="2200" dirty="0">
              <a:solidFill>
                <a:schemeClr val="tx1">
                  <a:lumMod val="50000"/>
                  <a:lumOff val="50000"/>
                </a:schemeClr>
              </a:solidFill>
              <a:latin typeface="Arial" panose="020B0604020202020204" pitchFamily="34" charset="0"/>
              <a:cs typeface="Arial" panose="020B0604020202020204" pitchFamily="34" charset="0"/>
            </a:endParaRPr>
          </a:p>
          <a:p>
            <a:pPr marL="914400" lvl="2"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38132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06475"/>
          </a:xfrm>
        </p:spPr>
        <p:txBody>
          <a:bodyPr>
            <a:normAutofit/>
          </a:bodyPr>
          <a:lstStyle/>
          <a:p>
            <a:pPr algn="l"/>
            <a:r>
              <a:rPr lang="en-US" sz="2800" b="1" dirty="0">
                <a:latin typeface="Arial" panose="020B0604020202020204" pitchFamily="34" charset="0"/>
                <a:cs typeface="Arial" panose="020B0604020202020204" pitchFamily="34" charset="0"/>
              </a:rPr>
              <a:t>SAWG August Meeting – NERC LTRA Update &amp; CDR Date Discussion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143000"/>
            <a:ext cx="8229600" cy="5578475"/>
          </a:xfrm>
        </p:spPr>
        <p:txBody>
          <a:bodyPr>
            <a:normAutofit/>
          </a:bodyPr>
          <a:lstStyle/>
          <a:p>
            <a:r>
              <a:rPr lang="en-US" sz="2600" dirty="0">
                <a:solidFill>
                  <a:schemeClr val="tx1">
                    <a:lumMod val="50000"/>
                    <a:lumOff val="50000"/>
                  </a:schemeClr>
                </a:solidFill>
                <a:latin typeface="Arial" panose="020B0604020202020204" pitchFamily="34" charset="0"/>
                <a:cs typeface="Arial" panose="020B0604020202020204" pitchFamily="34" charset="0"/>
              </a:rPr>
              <a:t>ERCOT presented an update on NERC 2020 LTRA Preparation</a:t>
            </a:r>
          </a:p>
          <a:p>
            <a:pPr marL="0" indent="0">
              <a:buNone/>
            </a:pPr>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bg1">
                    <a:lumMod val="50000"/>
                  </a:schemeClr>
                </a:solidFill>
                <a:latin typeface="Arial" panose="020B0604020202020204" pitchFamily="34" charset="0"/>
                <a:cs typeface="Arial" panose="020B0604020202020204" pitchFamily="34" charset="0"/>
              </a:rPr>
              <a:t>Noted that July 15th is the summer cut-off date for including planned resources in NERC LTRA </a:t>
            </a:r>
          </a:p>
          <a:p>
            <a:endParaRPr lang="en-US" sz="2600" dirty="0">
              <a:solidFill>
                <a:schemeClr val="bg1">
                  <a:lumMod val="50000"/>
                </a:schemeClr>
              </a:solidFill>
              <a:latin typeface="Arial" panose="020B0604020202020204" pitchFamily="34" charset="0"/>
              <a:cs typeface="Arial" panose="020B0604020202020204" pitchFamily="34" charset="0"/>
            </a:endParaRPr>
          </a:p>
          <a:p>
            <a:r>
              <a:rPr lang="en-US" sz="2600" dirty="0">
                <a:solidFill>
                  <a:schemeClr val="bg1">
                    <a:lumMod val="50000"/>
                  </a:schemeClr>
                </a:solidFill>
                <a:latin typeface="Arial" panose="020B0604020202020204" pitchFamily="34" charset="0"/>
                <a:cs typeface="Arial" panose="020B0604020202020204" pitchFamily="34" charset="0"/>
              </a:rPr>
              <a:t>Stakeholder question/discussion around moving CDR cut-off from June 1 to July 1 or July 15 </a:t>
            </a:r>
          </a:p>
          <a:p>
            <a:endParaRPr lang="en-US" sz="2600" dirty="0">
              <a:solidFill>
                <a:schemeClr val="tx1">
                  <a:lumMod val="50000"/>
                  <a:lumOff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2600" dirty="0">
                <a:solidFill>
                  <a:schemeClr val="tx1">
                    <a:lumMod val="50000"/>
                    <a:lumOff val="50000"/>
                  </a:schemeClr>
                </a:solidFill>
                <a:latin typeface="Arial" panose="020B0604020202020204" pitchFamily="34" charset="0"/>
                <a:cs typeface="Arial" panose="020B0604020202020204" pitchFamily="34" charset="0"/>
              </a:rPr>
              <a:t>ERCOT will bring back proposed topics to continue this discussion at September SAWG</a:t>
            </a:r>
          </a:p>
          <a:p>
            <a:endParaRPr lang="en-US" sz="3000" dirty="0">
              <a:solidFill>
                <a:schemeClr val="tx1">
                  <a:lumMod val="50000"/>
                  <a:lumOff val="50000"/>
                </a:schemeClr>
              </a:solidFill>
              <a:latin typeface="Arial" panose="020B0604020202020204" pitchFamily="34" charset="0"/>
              <a:cs typeface="Arial" panose="020B0604020202020204" pitchFamily="34" charset="0"/>
            </a:endParaRPr>
          </a:p>
          <a:p>
            <a:pPr marL="914400" lvl="2"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44722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685800"/>
          </a:xfrm>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Update on Probabilistic SARA</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19200"/>
            <a:ext cx="8229600" cy="5638800"/>
          </a:xfrm>
        </p:spPr>
        <p:txBody>
          <a:bodyPr>
            <a:normAutofit/>
          </a:bodyPr>
          <a:lstStyle/>
          <a:p>
            <a:r>
              <a:rPr lang="en-US" sz="2000" dirty="0">
                <a:solidFill>
                  <a:schemeClr val="tx1">
                    <a:lumMod val="50000"/>
                    <a:lumOff val="50000"/>
                  </a:schemeClr>
                </a:solidFill>
                <a:latin typeface="Arial" panose="020B0604020202020204" pitchFamily="34" charset="0"/>
                <a:cs typeface="Arial" panose="020B0604020202020204" pitchFamily="34" charset="0"/>
              </a:rPr>
              <a:t>Background:</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TAC Assignment: Development of probabilistic SARA and net load forecast. Review of Resource Adequacy forecasts with evaluation and possible implementation of probabilistic SARA and net load forecast as supplements to current Resource Adequacy reports.” </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Completed and posted Probabilistic SARA Model </a:t>
            </a:r>
          </a:p>
          <a:p>
            <a:pPr lvl="2"/>
            <a:r>
              <a:rPr lang="en-US" sz="2000" dirty="0">
                <a:solidFill>
                  <a:schemeClr val="tx1">
                    <a:lumMod val="50000"/>
                    <a:lumOff val="50000"/>
                  </a:schemeClr>
                </a:solidFill>
                <a:latin typeface="Arial" panose="020B0604020202020204" pitchFamily="34" charset="0"/>
                <a:cs typeface="Arial" panose="020B0604020202020204" pitchFamily="34" charset="0"/>
              </a:rPr>
              <a:t>Final Model posted </a:t>
            </a:r>
            <a:r>
              <a:rPr lang="en-US" sz="2000" dirty="0">
                <a:solidFill>
                  <a:schemeClr val="tx1">
                    <a:lumMod val="50000"/>
                    <a:lumOff val="50000"/>
                  </a:schemeClr>
                </a:solidFill>
                <a:latin typeface="Arial" panose="020B0604020202020204" pitchFamily="34" charset="0"/>
                <a:cs typeface="Arial" panose="020B0604020202020204" pitchFamily="34" charset="0"/>
                <a:hlinkClick r:id="rId2"/>
              </a:rPr>
              <a:t>http://www.ercot.com/content/wcm/key_documents_lists/195751/Probabilistic_SARA_Model_5-22-2020_Public_NoMacros.xlsx</a:t>
            </a:r>
            <a:r>
              <a:rPr lang="en-US" sz="2000" dirty="0">
                <a:solidFill>
                  <a:schemeClr val="tx1">
                    <a:lumMod val="50000"/>
                    <a:lumOff val="50000"/>
                  </a:schemeClr>
                </a:solidFill>
                <a:latin typeface="Arial" panose="020B0604020202020204" pitchFamily="34" charset="0"/>
                <a:cs typeface="Arial" panose="020B0604020202020204" pitchFamily="34" charset="0"/>
              </a:rPr>
              <a:t> </a:t>
            </a:r>
          </a:p>
          <a:p>
            <a:pPr lvl="2"/>
            <a:endParaRPr lang="en-US" sz="2000" dirty="0">
              <a:solidFill>
                <a:schemeClr val="tx1">
                  <a:lumMod val="50000"/>
                  <a:lumOff val="50000"/>
                </a:schemeClr>
              </a:solidFill>
              <a:latin typeface="Arial" panose="020B0604020202020204" pitchFamily="34" charset="0"/>
              <a:cs typeface="Arial" panose="020B0604020202020204" pitchFamily="34" charset="0"/>
            </a:endParaRPr>
          </a:p>
          <a:p>
            <a:r>
              <a:rPr lang="en-US" sz="2000" dirty="0">
                <a:solidFill>
                  <a:schemeClr val="tx1">
                    <a:lumMod val="50000"/>
                    <a:lumOff val="50000"/>
                  </a:schemeClr>
                </a:solidFill>
                <a:latin typeface="Arial" panose="020B0604020202020204" pitchFamily="34" charset="0"/>
                <a:cs typeface="Arial" panose="020B0604020202020204" pitchFamily="34" charset="0"/>
              </a:rPr>
              <a:t>ERCOT presented to IEEE’s Resource Adequacy Working Group and got very positive feedback, especially from other ISOs who wanted to use a similar model </a:t>
            </a:r>
          </a:p>
          <a:p>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1513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685800"/>
          </a:xfrm>
        </p:spPr>
        <p:txBody>
          <a:bodyPr>
            <a:normAutofit fontScale="90000"/>
          </a:bodyPr>
          <a:lstStyle/>
          <a:p>
            <a:pPr algn="l"/>
            <a:r>
              <a:rPr lang="en-US" sz="3100" b="1" dirty="0">
                <a:latin typeface="Arial" panose="020B0604020202020204" pitchFamily="34" charset="0"/>
                <a:cs typeface="Arial" panose="020B0604020202020204" pitchFamily="34" charset="0"/>
              </a:rPr>
              <a:t>SAWG August Meeting – Update on Probabilistic SARA</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066800"/>
            <a:ext cx="8229600" cy="5791200"/>
          </a:xfrm>
        </p:spPr>
        <p:txBody>
          <a:bodyPr>
            <a:normAutofit/>
          </a:bodyPr>
          <a:lstStyle/>
          <a:p>
            <a:r>
              <a:rPr lang="en-US" sz="2000" dirty="0">
                <a:solidFill>
                  <a:schemeClr val="tx1">
                    <a:lumMod val="50000"/>
                    <a:lumOff val="50000"/>
                  </a:schemeClr>
                </a:solidFill>
                <a:latin typeface="Arial" panose="020B0604020202020204" pitchFamily="34" charset="0"/>
                <a:cs typeface="Arial" panose="020B0604020202020204" pitchFamily="34" charset="0"/>
              </a:rPr>
              <a:t>Next Steps:</a:t>
            </a: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Post Summer 2020, ERCOT to analyze:</a:t>
            </a:r>
          </a:p>
          <a:p>
            <a:pPr lvl="2"/>
            <a:r>
              <a:rPr lang="en-US" sz="2000" dirty="0">
                <a:solidFill>
                  <a:schemeClr val="tx1">
                    <a:lumMod val="50000"/>
                    <a:lumOff val="50000"/>
                  </a:schemeClr>
                </a:solidFill>
                <a:latin typeface="Arial" panose="020B0604020202020204" pitchFamily="34" charset="0"/>
                <a:cs typeface="Arial" panose="020B0604020202020204" pitchFamily="34" charset="0"/>
              </a:rPr>
              <a:t>Model forecast compared to performance of high scarcity days with a variability in load (price responsive demand), wind, and solar</a:t>
            </a:r>
          </a:p>
          <a:p>
            <a:pPr lvl="2"/>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Present that analysis to SAWG, then WMS</a:t>
            </a:r>
          </a:p>
          <a:p>
            <a:pPr lvl="1"/>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lvl="1"/>
            <a:r>
              <a:rPr lang="en-US" sz="2000" dirty="0">
                <a:solidFill>
                  <a:schemeClr val="tx1">
                    <a:lumMod val="50000"/>
                    <a:lumOff val="50000"/>
                  </a:schemeClr>
                </a:solidFill>
                <a:latin typeface="Arial" panose="020B0604020202020204" pitchFamily="34" charset="0"/>
                <a:cs typeface="Arial" panose="020B0604020202020204" pitchFamily="34" charset="0"/>
              </a:rPr>
              <a:t>Discuss possible communications and reporting of a probabilistic model </a:t>
            </a:r>
          </a:p>
          <a:p>
            <a:pPr lvl="1"/>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97517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2F5E0E-2CBD-45B1-B655-24315E7D52AD}">
  <ds:schemaRef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ace0c983-095b-4ab2-a133-4fa3e902b0fc"/>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AE2ECC2F-A9D3-446E-81C4-139727DC3535}">
  <ds:schemaRefs>
    <ds:schemaRef ds:uri="http://schemas.microsoft.com/sharepoint/v3/contenttype/forms"/>
  </ds:schemaRefs>
</ds:datastoreItem>
</file>

<file path=customXml/itemProps3.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14976</TotalTime>
  <Words>909</Words>
  <Application>Microsoft Office PowerPoint</Application>
  <PresentationFormat>On-screen Show (4:3)</PresentationFormat>
  <Paragraphs>86</Paragraphs>
  <Slides>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Supply Analysis Working Group Report to WMS</vt:lpstr>
      <vt:lpstr>SAWG August Meeting  – Discussions Following Gibbons Creek Inclusion in CDR</vt:lpstr>
      <vt:lpstr>SAWG August Meeting  – Discussions Following Gibbons Creek Inclusion in CDR</vt:lpstr>
      <vt:lpstr>SAWG August Meeting  – Discussions Following Gibbons Creek Inclusion in CDR</vt:lpstr>
      <vt:lpstr>SAWG August Meeting – CONE Methodology Documents</vt:lpstr>
      <vt:lpstr>SAWG August Meeting – NERC LTRA Update &amp; CDR Date Discussion </vt:lpstr>
      <vt:lpstr>SAWG August Meeting – Update on Probabilistic SARA </vt:lpstr>
      <vt:lpstr>SAWG August Meeting – Update on Probabilistic SARA </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200</cp:revision>
  <cp:lastPrinted>2020-09-01T02:46:55Z</cp:lastPrinted>
  <dcterms:created xsi:type="dcterms:W3CDTF">2018-10-08T15:17:08Z</dcterms:created>
  <dcterms:modified xsi:type="dcterms:W3CDTF">2020-09-01T02:46:58Z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