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2"/>
  </p:sldMasterIdLst>
  <p:notesMasterIdLst>
    <p:notesMasterId r:id="rId12"/>
  </p:notesMasterIdLst>
  <p:handoutMasterIdLst>
    <p:handoutMasterId r:id="rId13"/>
  </p:handoutMasterIdLst>
  <p:sldIdLst>
    <p:sldId id="262" r:id="rId3"/>
    <p:sldId id="258" r:id="rId4"/>
    <p:sldId id="256" r:id="rId5"/>
    <p:sldId id="263" r:id="rId6"/>
    <p:sldId id="264" r:id="rId7"/>
    <p:sldId id="265" r:id="rId8"/>
    <p:sldId id="266" r:id="rId9"/>
    <p:sldId id="267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F2B80-4AA8-47C8-A064-88ABE9838E86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EBDF2-7187-4CEC-A131-BCDF3DCC5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DA3B9-0098-4F77-AB72-FEB4B91D5BE5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9973-ABD9-4C6F-9A15-CA21BD56F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57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88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84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05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15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45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6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0ED982F-42D9-4144-B4C0-B15723CFE9C0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F2F67C3-E579-BF4E-A83C-736487B824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undlessEnergyWh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166" y="514349"/>
            <a:ext cx="4584700" cy="10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6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1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77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48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2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979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656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03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9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48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06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90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ED982F-42D9-4144-B4C0-B15723CFE9C0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BoundlessEnergy.eps"/>
          <p:cNvPicPr>
            <a:picLocks noChangeAspect="1"/>
          </p:cNvPicPr>
          <p:nvPr userDrawn="1"/>
        </p:nvPicPr>
        <p:blipFill>
          <a:blip r:embed="rId21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6" y="6105864"/>
            <a:ext cx="5833902" cy="500972"/>
          </a:xfrm>
          <a:prstGeom prst="rect">
            <a:avLst/>
          </a:prstGeom>
        </p:spPr>
      </p:pic>
      <p:pic>
        <p:nvPicPr>
          <p:cNvPr id="13" name="Picture 12" descr="AEP_2C_RG.eps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778527" cy="98636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457200" y="1710268"/>
            <a:ext cx="8001000" cy="457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September 2, 2020</a:t>
            </a:r>
          </a:p>
          <a:p>
            <a:r>
              <a:rPr lang="en-US" dirty="0" smtClean="0"/>
              <a:t>Presented by:  Gabriel Godinez</a:t>
            </a:r>
          </a:p>
          <a:p>
            <a:r>
              <a:rPr lang="en-US" dirty="0" smtClean="0"/>
              <a:t>MWG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SMOGRR 023: Instrument Transformer Nameplate Photos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Submitted to WMS for consideration with MWG consent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– Concept Discussion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amongst MWG members to achieve philosophical agreement and to hone in on details</a:t>
            </a:r>
          </a:p>
          <a:p>
            <a:r>
              <a:rPr lang="en-US" dirty="0"/>
              <a:t>Update provided by TNMP on work with </a:t>
            </a:r>
            <a:r>
              <a:rPr lang="en-US" dirty="0" smtClean="0"/>
              <a:t>Tesla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Implementation – Incorporate Aux Load Telemetry Signal into an EPS Meter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through details for provision of telemetry signal to the EPS meter</a:t>
            </a:r>
          </a:p>
          <a:p>
            <a:r>
              <a:rPr lang="en-US" dirty="0" smtClean="0"/>
              <a:t>Working through details for EPS meter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Implementation – Review of Forms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EPS Meter Design Proposal</a:t>
            </a:r>
          </a:p>
          <a:p>
            <a:pPr lvl="1"/>
            <a:r>
              <a:rPr lang="en-US" dirty="0" smtClean="0"/>
              <a:t>Adding sheet to document aux load calculation</a:t>
            </a:r>
          </a:p>
          <a:p>
            <a:pPr lvl="1"/>
            <a:r>
              <a:rPr lang="en-US" dirty="0" smtClean="0"/>
              <a:t>Standardization of forms to be included with the design proposal submittal</a:t>
            </a:r>
            <a:endParaRPr lang="en-US" dirty="0"/>
          </a:p>
          <a:p>
            <a:r>
              <a:rPr lang="en-US" dirty="0" smtClean="0"/>
              <a:t>EPS Meter Test Report – Site Certification Form – MDAS Form</a:t>
            </a:r>
          </a:p>
          <a:p>
            <a:pPr lvl="1"/>
            <a:r>
              <a:rPr lang="en-US" dirty="0" smtClean="0"/>
              <a:t>Options in the implementation path impact changes – stay tuned</a:t>
            </a:r>
          </a:p>
          <a:p>
            <a:r>
              <a:rPr lang="en-US" dirty="0" smtClean="0"/>
              <a:t>Resource Entity Access to Auxiliary Load Telemetry Systems Notification Form</a:t>
            </a:r>
          </a:p>
          <a:p>
            <a:pPr lvl="1"/>
            <a:r>
              <a:rPr lang="en-US" dirty="0" smtClean="0"/>
              <a:t>Submitted by Resource Entity for access to equipment involved in providing the telemetry signal to the EPS </a:t>
            </a:r>
            <a:r>
              <a:rPr lang="en-US" dirty="0" smtClean="0"/>
              <a:t>meter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6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Implementation – Review of SMOG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First pass through Settlement Metering Operating Guide</a:t>
            </a:r>
          </a:p>
          <a:p>
            <a:r>
              <a:rPr lang="en-US" dirty="0" smtClean="0"/>
              <a:t>Some revisions identified</a:t>
            </a:r>
          </a:p>
          <a:p>
            <a:r>
              <a:rPr lang="en-US" dirty="0" smtClean="0"/>
              <a:t>Questions left as placeholders to review</a:t>
            </a:r>
          </a:p>
          <a:p>
            <a:r>
              <a:rPr lang="en-US" dirty="0" smtClean="0"/>
              <a:t>Add Appendix D – Resource Entity Affidavit for Calculation and Telemetry of ESR Auxiliary Load Values</a:t>
            </a:r>
          </a:p>
          <a:p>
            <a:r>
              <a:rPr lang="en-US" dirty="0" smtClean="0"/>
              <a:t>MWG members to provide thoughts on additional edits prior to September MWG meeting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Implementation – Items Identified for Further Discussion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Options for performing the netting of auxiliary and WSL load</a:t>
            </a:r>
          </a:p>
          <a:p>
            <a:pPr lvl="1"/>
            <a:r>
              <a:rPr lang="en-US" dirty="0" smtClean="0"/>
              <a:t>Performing in the EPS meter</a:t>
            </a:r>
          </a:p>
          <a:p>
            <a:pPr lvl="1"/>
            <a:r>
              <a:rPr lang="en-US" dirty="0" smtClean="0"/>
              <a:t>Calculate in the ERCOT data aggregation system</a:t>
            </a:r>
          </a:p>
          <a:p>
            <a:pPr lvl="1"/>
            <a:r>
              <a:rPr lang="en-US" dirty="0" smtClean="0"/>
              <a:t>Enable both options</a:t>
            </a:r>
          </a:p>
          <a:p>
            <a:r>
              <a:rPr lang="en-US" dirty="0" smtClean="0"/>
              <a:t>Discussion on which EPS meter to use</a:t>
            </a:r>
          </a:p>
          <a:p>
            <a:pPr lvl="1"/>
            <a:r>
              <a:rPr lang="en-US" dirty="0" smtClean="0"/>
              <a:t>Generation EPS meter which would also capture telemetered auxiliary load in additional meter recorder channels</a:t>
            </a:r>
            <a:endParaRPr lang="en-US" dirty="0" smtClean="0"/>
          </a:p>
          <a:p>
            <a:pPr lvl="1"/>
            <a:r>
              <a:rPr lang="en-US" dirty="0" smtClean="0"/>
              <a:t>Install a separate EPS meter for the telemetered auxiliary load</a:t>
            </a:r>
          </a:p>
          <a:p>
            <a:pPr lvl="1"/>
            <a:r>
              <a:rPr lang="en-US" dirty="0" smtClean="0"/>
              <a:t>Enable both options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NPRR 1020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Working documents posted to the MWG August meeting page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42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 </a:t>
            </a:r>
            <a:r>
              <a:rPr lang="en-US" dirty="0"/>
              <a:t>S</a:t>
            </a:r>
            <a:r>
              <a:rPr lang="en-US" dirty="0" smtClean="0"/>
              <a:t>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15</a:t>
            </a:r>
            <a:r>
              <a:rPr lang="en-US" baseline="30000" dirty="0" smtClean="0"/>
              <a:t>th</a:t>
            </a:r>
            <a:r>
              <a:rPr lang="en-US" dirty="0" smtClean="0"/>
              <a:t> – 9:00 am – 3:00 pm</a:t>
            </a:r>
          </a:p>
          <a:p>
            <a:r>
              <a:rPr lang="en-US" dirty="0" smtClean="0"/>
              <a:t>October - TBD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50c31824-0780-4910-87d1-eaaffd182d42" value=""/>
</sisl>
</file>

<file path=customXml/itemProps1.xml><?xml version="1.0" encoding="utf-8"?>
<ds:datastoreItem xmlns:ds="http://schemas.openxmlformats.org/officeDocument/2006/customXml" ds:itemID="{3C83E085-AB3D-4C3F-A938-1F532E4081F3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464</TotalTime>
  <Words>323</Words>
  <Application>Microsoft Office PowerPoint</Application>
  <PresentationFormat>On-screen Show (4:3)</PresentationFormat>
  <Paragraphs>49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Garamond</vt:lpstr>
      <vt:lpstr>Organic</vt:lpstr>
      <vt:lpstr>MWG Update to WMS</vt:lpstr>
      <vt:lpstr>SMOGRR 023: Instrument Transformer Nameplate Photos</vt:lpstr>
      <vt:lpstr>NPRR 1020 – Concept Discussion</vt:lpstr>
      <vt:lpstr>NPRR 1020 Implementation – Incorporate Aux Load Telemetry Signal into an EPS Meter</vt:lpstr>
      <vt:lpstr>NPRR 1020 Implementation – Review of Forms</vt:lpstr>
      <vt:lpstr>NPRR 1020 Implementation – Review of SMOG</vt:lpstr>
      <vt:lpstr>NPRR 1020 Implementation – Items Identified for Further Discussion</vt:lpstr>
      <vt:lpstr>NPRR 1020 Implementation</vt:lpstr>
      <vt:lpstr>Upcoming Meetings Scheduled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Kielty</dc:creator>
  <cp:keywords/>
  <cp:lastModifiedBy>s192258</cp:lastModifiedBy>
  <cp:revision>27</cp:revision>
  <dcterms:created xsi:type="dcterms:W3CDTF">2017-03-03T19:19:36Z</dcterms:created>
  <dcterms:modified xsi:type="dcterms:W3CDTF">2020-09-01T15:38:43Z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1b8e043c-349f-40c5-b74c-6f55658f4fe7</vt:lpwstr>
  </property>
  <property fmtid="{D5CDD505-2E9C-101B-9397-08002B2CF9AE}" pid="3" name="bjSaver">
    <vt:lpwstr>MXadodMbwZUD0l7DkhUI9+xqnWRHB1f7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uid="50c31824-0780-4910-87d1-eaaffd182d42" value="" /&gt;&lt;/sisl&gt;</vt:lpwstr>
  </property>
  <property fmtid="{D5CDD505-2E9C-101B-9397-08002B2CF9AE}" pid="6" name="bjDocumentSecurityLabel">
    <vt:lpwstr>AEP Internal</vt:lpwstr>
  </property>
</Properties>
</file>