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0"/>
  </p:notesMasterIdLst>
  <p:sldIdLst>
    <p:sldId id="370" r:id="rId2"/>
    <p:sldId id="404" r:id="rId3"/>
    <p:sldId id="406" r:id="rId4"/>
    <p:sldId id="400" r:id="rId5"/>
    <p:sldId id="405" r:id="rId6"/>
    <p:sldId id="385" r:id="rId7"/>
    <p:sldId id="380" r:id="rId8"/>
    <p:sldId id="381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24">
          <p15:clr>
            <a:srgbClr val="A4A3A4"/>
          </p15:clr>
        </p15:guide>
        <p15:guide id="2" pos="15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294171"/>
    <a:srgbClr val="40949A"/>
    <a:srgbClr val="DDDDDD"/>
    <a:srgbClr val="FF3300"/>
    <a:srgbClr val="FF9900"/>
    <a:srgbClr val="5469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36" autoAdjust="0"/>
    <p:restoredTop sz="94660"/>
  </p:normalViewPr>
  <p:slideViewPr>
    <p:cSldViewPr>
      <p:cViewPr varScale="1">
        <p:scale>
          <a:sx n="95" d="100"/>
          <a:sy n="95" d="100"/>
        </p:scale>
        <p:origin x="1042" y="67"/>
      </p:cViewPr>
      <p:guideLst>
        <p:guide orient="horz" pos="4224"/>
        <p:guide pos="153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1E67AEE-8CC1-4A0B-A9B6-7A0EA26C251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41852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F4E91-82B0-4B0A-B027-BD0D9A9E2F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E63C12-58CE-4440-A1BF-0B7C561A99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686800" cy="685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066800"/>
            <a:ext cx="8229600" cy="47244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6B53AA-B243-4AFA-AE7D-A4D34BCED2E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85C669-FB09-4A92-913B-0BA846DAB37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09CC92-127D-4848-9213-EA7DAAA412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1EDB76-CD43-480E-8EA0-CC06EF22C0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66B115-F29F-48A1-9E11-9E3CE3F393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FD4DE-F1B7-4669-99F6-06BC1BE774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5D72C-229D-4F03-A50E-FE97AACDD8E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9E0F6C-C800-4268-B636-BF74DBEF15B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1CB72A-E33B-43FC-913A-F3DE954CEE9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EE74527-A6B7-4978-8CA2-A96E52BABC2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3559" name="Rectangle 7"/>
          <p:cNvSpPr>
            <a:spLocks noChangeArrowheads="1"/>
          </p:cNvSpPr>
          <p:nvPr userDrawn="1"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23563" name="Line 11"/>
          <p:cNvSpPr>
            <a:spLocks noChangeShapeType="1"/>
          </p:cNvSpPr>
          <p:nvPr userDrawn="1"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  <p:sp>
        <p:nvSpPr>
          <p:cNvPr id="23564" name="Line 12"/>
          <p:cNvSpPr>
            <a:spLocks noChangeShapeType="1"/>
          </p:cNvSpPr>
          <p:nvPr userDrawn="1"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fld id="{30AE3F6D-6E55-4F4D-8DFA-3811BE74B05E}" type="slidenum">
              <a:rPr lang="en-US" sz="1200"/>
              <a:pPr algn="ctr">
                <a:defRPr/>
              </a:pPr>
              <a:t>‹#›</a:t>
            </a:fld>
            <a:endParaRPr 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  <p:sldLayoutId id="2147483651" r:id="rId12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cot.com/services/training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5"/>
          <p:cNvSpPr txBox="1">
            <a:spLocks noGrp="1" noChangeArrowheads="1"/>
          </p:cNvSpPr>
          <p:nvPr/>
        </p:nvSpPr>
        <p:spPr bwMode="auto">
          <a:xfrm>
            <a:off x="1981200" y="5067300"/>
            <a:ext cx="44196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b="1" dirty="0"/>
          </a:p>
        </p:txBody>
      </p:sp>
      <p:sp>
        <p:nvSpPr>
          <p:cNvPr id="1536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3581400"/>
            <a:ext cx="6324600" cy="1143000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b="0" dirty="0">
                <a:latin typeface="Calibri" panose="020F0502020204030204" pitchFamily="34" charset="0"/>
              </a:rPr>
              <a:t>Update to RMS</a:t>
            </a:r>
          </a:p>
          <a:p>
            <a:pPr marL="0" indent="0" algn="ctr">
              <a:buNone/>
            </a:pPr>
            <a:r>
              <a:rPr lang="en-US" sz="2800" dirty="0">
                <a:latin typeface="Calibri" panose="020F0502020204030204" pitchFamily="34" charset="0"/>
              </a:rPr>
              <a:t>Tuesday, </a:t>
            </a:r>
            <a:r>
              <a:rPr lang="en-US" sz="2800" dirty="0" smtClean="0">
                <a:latin typeface="Calibri" panose="020F0502020204030204" pitchFamily="34" charset="0"/>
              </a:rPr>
              <a:t>September 1, </a:t>
            </a:r>
            <a:r>
              <a:rPr lang="en-US" sz="2800" dirty="0">
                <a:latin typeface="Calibri" panose="020F0502020204030204" pitchFamily="34" charset="0"/>
              </a:rPr>
              <a:t>2020</a:t>
            </a:r>
            <a:endParaRPr lang="en-US" sz="2800" b="0" dirty="0">
              <a:latin typeface="Calibri" panose="020F0502020204030204" pitchFamily="34" charset="0"/>
            </a:endParaRPr>
          </a:p>
        </p:txBody>
      </p:sp>
      <p:sp>
        <p:nvSpPr>
          <p:cNvPr id="15363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762000" y="1295400"/>
            <a:ext cx="7543800" cy="1828800"/>
          </a:xfrm>
        </p:spPr>
        <p:txBody>
          <a:bodyPr/>
          <a:lstStyle/>
          <a:p>
            <a:pPr algn="ctr" eaLnBrk="1" hangingPunct="1"/>
            <a:r>
              <a:rPr lang="en-US" sz="4400" b="1" dirty="0">
                <a:latin typeface="Calibri" panose="020F0502020204030204" pitchFamily="34" charset="0"/>
              </a:rPr>
              <a:t>ERCOT</a:t>
            </a:r>
            <a:br>
              <a:rPr lang="en-US" sz="4400" b="1" dirty="0">
                <a:latin typeface="Calibri" panose="020F0502020204030204" pitchFamily="34" charset="0"/>
              </a:rPr>
            </a:br>
            <a:r>
              <a:rPr lang="en-US" sz="4400" b="1" dirty="0">
                <a:latin typeface="Calibri" panose="020F0502020204030204" pitchFamily="34" charset="0"/>
              </a:rPr>
              <a:t> Retail Market Training</a:t>
            </a:r>
            <a:br>
              <a:rPr lang="en-US" sz="4400" b="1" dirty="0">
                <a:latin typeface="Calibri" panose="020F0502020204030204" pitchFamily="34" charset="0"/>
              </a:rPr>
            </a:br>
            <a:r>
              <a:rPr lang="en-US" sz="4400" b="1" dirty="0">
                <a:latin typeface="Calibri" panose="020F0502020204030204" pitchFamily="34" charset="0"/>
              </a:rPr>
              <a:t> Task Force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380999" y="5410200"/>
            <a:ext cx="8305801" cy="476250"/>
          </a:xfrm>
        </p:spPr>
        <p:txBody>
          <a:bodyPr/>
          <a:lstStyle/>
          <a:p>
            <a:pPr>
              <a:defRPr/>
            </a:pPr>
            <a:r>
              <a:rPr lang="en-US" sz="1400" dirty="0">
                <a:solidFill>
                  <a:schemeClr val="accent5">
                    <a:lumMod val="50000"/>
                  </a:schemeClr>
                </a:solidFill>
              </a:rPr>
              <a:t>Debbie McKeever, Oncor               Tomas Fernandez, NRG            Sheri Wiegand, TXU Energy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3D108E0-F376-4CC9-A51F-AE578A0B9F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Recent 2020 Retail </a:t>
            </a:r>
            <a:r>
              <a:rPr lang="en-US" dirty="0"/>
              <a:t>Training </a:t>
            </a:r>
            <a:r>
              <a:rPr lang="en-US" dirty="0" smtClean="0"/>
              <a:t>Classes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52712751-15F8-4AA5-999B-34629B35D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3249018-8AED-4130-A010-DBA9D9A187BB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 to RMS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xmlns="" id="{FCDCA581-3BAD-4EE6-A237-C96427E11D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7838742"/>
              </p:ext>
            </p:extLst>
          </p:nvPr>
        </p:nvGraphicFramePr>
        <p:xfrm>
          <a:off x="1062789" y="990600"/>
          <a:ext cx="7014411" cy="388620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2818901">
                  <a:extLst>
                    <a:ext uri="{9D8B030D-6E8A-4147-A177-3AD203B41FA5}">
                      <a16:colId xmlns:a16="http://schemas.microsoft.com/office/drawing/2014/main" xmlns="" val="397020503"/>
                    </a:ext>
                  </a:extLst>
                </a:gridCol>
                <a:gridCol w="4195510">
                  <a:extLst>
                    <a:ext uri="{9D8B030D-6E8A-4147-A177-3AD203B41FA5}">
                      <a16:colId xmlns:a16="http://schemas.microsoft.com/office/drawing/2014/main" xmlns="" val="1171185"/>
                    </a:ext>
                  </a:extLst>
                </a:gridCol>
              </a:tblGrid>
              <a:tr h="422728">
                <a:tc gridSpan="2"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2020 Retail Training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70747192"/>
                  </a:ext>
                </a:extLst>
              </a:tr>
              <a:tr h="422728">
                <a:tc gridSpan="2">
                  <a:txBody>
                    <a:bodyPr/>
                    <a:lstStyle/>
                    <a:p>
                      <a:r>
                        <a:rPr lang="en-US" sz="2400" b="1" i="1" u="sng" dirty="0" smtClean="0"/>
                        <a:t>Retail </a:t>
                      </a:r>
                      <a:r>
                        <a:rPr lang="en-US" sz="2400" b="1" i="1" u="sng" dirty="0"/>
                        <a:t>101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22896073"/>
                  </a:ext>
                </a:extLst>
              </a:tr>
              <a:tr h="386502">
                <a:tc>
                  <a:txBody>
                    <a:bodyPr/>
                    <a:lstStyle/>
                    <a:p>
                      <a:r>
                        <a:rPr lang="en-US" sz="2000" dirty="0"/>
                        <a:t>WebEx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Held Thursday, </a:t>
                      </a:r>
                      <a:r>
                        <a:rPr lang="en-US" sz="2000" dirty="0"/>
                        <a:t>August </a:t>
                      </a:r>
                      <a:r>
                        <a:rPr lang="en-US" sz="2000" dirty="0" smtClean="0"/>
                        <a:t>6</a:t>
                      </a:r>
                      <a:r>
                        <a:rPr lang="en-US" sz="2000" baseline="30000" dirty="0" smtClean="0"/>
                        <a:t>th</a:t>
                      </a:r>
                      <a:endParaRPr lang="en-US" sz="2000" dirty="0" smtClean="0"/>
                    </a:p>
                    <a:p>
                      <a:r>
                        <a:rPr lang="en-US" sz="2000" dirty="0" smtClean="0"/>
                        <a:t>60 Attendees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68429615"/>
                  </a:ext>
                </a:extLst>
              </a:tr>
              <a:tr h="422728">
                <a:tc gridSpan="2">
                  <a:txBody>
                    <a:bodyPr/>
                    <a:lstStyle/>
                    <a:p>
                      <a:endParaRPr lang="en-US" sz="2400" b="1" i="1" u="sng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65194597"/>
                  </a:ext>
                </a:extLst>
              </a:tr>
              <a:tr h="386502">
                <a:tc gridSpan="2"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37903948"/>
                  </a:ext>
                </a:extLst>
              </a:tr>
              <a:tr h="422728">
                <a:tc gridSpan="2">
                  <a:txBody>
                    <a:bodyPr/>
                    <a:lstStyle/>
                    <a:p>
                      <a:r>
                        <a:rPr lang="en-US" sz="2400" b="1" i="1" u="sng" dirty="0" err="1"/>
                        <a:t>MarkeTrak</a:t>
                      </a:r>
                      <a:r>
                        <a:rPr lang="en-US" sz="2400" b="1" i="1" u="sng" dirty="0"/>
                        <a:t> &amp; Inadvertent Gain Training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33902733"/>
                  </a:ext>
                </a:extLst>
              </a:tr>
              <a:tr h="969858">
                <a:tc>
                  <a:txBody>
                    <a:bodyPr/>
                    <a:lstStyle/>
                    <a:p>
                      <a:r>
                        <a:rPr lang="en-US" sz="2000" b="0" i="0" u="none" dirty="0"/>
                        <a:t>WebEx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i="0" u="none" dirty="0" smtClean="0"/>
                        <a:t>Held Wednesday, </a:t>
                      </a:r>
                      <a:r>
                        <a:rPr lang="en-US" sz="2000" b="0" i="0" u="none" dirty="0"/>
                        <a:t>August </a:t>
                      </a:r>
                      <a:r>
                        <a:rPr lang="en-US" sz="2000" b="0" i="0" u="none" dirty="0" smtClean="0"/>
                        <a:t>12</a:t>
                      </a:r>
                      <a:r>
                        <a:rPr lang="en-US" sz="2000" b="0" i="0" u="none" baseline="30000" dirty="0" smtClean="0"/>
                        <a:t>th</a:t>
                      </a:r>
                      <a:endParaRPr lang="en-US" sz="2000" b="0" i="0" u="none" dirty="0" smtClean="0"/>
                    </a:p>
                    <a:p>
                      <a:r>
                        <a:rPr lang="en-US" sz="2000" b="0" i="0" u="none" dirty="0" smtClean="0"/>
                        <a:t>31 Attendees</a:t>
                      </a:r>
                      <a:endParaRPr lang="en-US" sz="2000" b="0" i="0" u="non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33238765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7161460F-B0F8-488F-A220-CCB3217077BF}"/>
              </a:ext>
            </a:extLst>
          </p:cNvPr>
          <p:cNvSpPr txBox="1"/>
          <p:nvPr/>
        </p:nvSpPr>
        <p:spPr>
          <a:xfrm>
            <a:off x="228600" y="5159514"/>
            <a:ext cx="8686800" cy="707886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</a:rPr>
              <a:t>RMTTF will continue to monitor ERCOT and market participant COVID-19 guidelines to determine </a:t>
            </a:r>
            <a:r>
              <a:rPr lang="en-US" sz="2000" b="1" dirty="0" smtClean="0">
                <a:solidFill>
                  <a:schemeClr val="bg1"/>
                </a:solidFill>
              </a:rPr>
              <a:t>when in person </a:t>
            </a:r>
            <a:r>
              <a:rPr lang="en-US" sz="2000" b="1" dirty="0">
                <a:solidFill>
                  <a:schemeClr val="bg1"/>
                </a:solidFill>
              </a:rPr>
              <a:t>classes </a:t>
            </a:r>
            <a:r>
              <a:rPr lang="en-US" sz="2000" b="1" dirty="0" smtClean="0">
                <a:solidFill>
                  <a:schemeClr val="bg1"/>
                </a:solidFill>
              </a:rPr>
              <a:t>may resume. </a:t>
            </a:r>
            <a:endParaRPr 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864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HIGHLIGHTS FROM RECENT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914400"/>
            <a:ext cx="4267200" cy="52578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/>
              <a:t>RETAIL </a:t>
            </a:r>
            <a:r>
              <a:rPr lang="en-US" sz="2400" dirty="0" smtClean="0"/>
              <a:t>101</a:t>
            </a:r>
            <a:endParaRPr lang="en-US" sz="2400" dirty="0" smtClean="0"/>
          </a:p>
          <a:p>
            <a:r>
              <a:rPr lang="en-US" sz="2400" dirty="0" smtClean="0"/>
              <a:t>All surveys received were very positive</a:t>
            </a:r>
          </a:p>
          <a:p>
            <a:r>
              <a:rPr lang="en-US" sz="2400" dirty="0" smtClean="0"/>
              <a:t>Good interaction through “chat”</a:t>
            </a:r>
          </a:p>
          <a:p>
            <a:r>
              <a:rPr lang="en-US" sz="2400" dirty="0" smtClean="0"/>
              <a:t>Popular </a:t>
            </a:r>
            <a:r>
              <a:rPr lang="en-US" sz="2400" dirty="0" smtClean="0"/>
              <a:t>topics of interest included;</a:t>
            </a:r>
          </a:p>
          <a:p>
            <a:pPr lvl="1"/>
            <a:r>
              <a:rPr lang="en-US" sz="2000" dirty="0" smtClean="0"/>
              <a:t>TX SET Transactions</a:t>
            </a:r>
          </a:p>
          <a:p>
            <a:pPr lvl="1"/>
            <a:r>
              <a:rPr lang="en-US" sz="2000" dirty="0" smtClean="0"/>
              <a:t>Retail Market Processes</a:t>
            </a:r>
          </a:p>
          <a:p>
            <a:pPr lvl="1"/>
            <a:r>
              <a:rPr lang="en-US" sz="2000" dirty="0" smtClean="0"/>
              <a:t>Hierarchy of Market rules (what trumps what)</a:t>
            </a:r>
          </a:p>
          <a:p>
            <a:pPr lvl="1"/>
            <a:r>
              <a:rPr lang="en-US" sz="2000" dirty="0" smtClean="0"/>
              <a:t>Market Participant roles</a:t>
            </a:r>
          </a:p>
          <a:p>
            <a:pPr lvl="1"/>
            <a:r>
              <a:rPr lang="en-US" sz="2000" dirty="0" smtClean="0"/>
              <a:t>AMS metering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smtClean="0"/>
              <a:t>                                                      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914400"/>
            <a:ext cx="4267200" cy="53340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/>
              <a:t>MARKETRAK-IAG</a:t>
            </a:r>
          </a:p>
          <a:p>
            <a:r>
              <a:rPr lang="en-US" sz="2400" dirty="0" smtClean="0"/>
              <a:t>Surveys will be reviewed at our next RMTTF meeting</a:t>
            </a:r>
          </a:p>
          <a:p>
            <a:r>
              <a:rPr lang="en-US" sz="2400" dirty="0" smtClean="0"/>
              <a:t>Good interaction through “chat”</a:t>
            </a:r>
          </a:p>
          <a:p>
            <a:r>
              <a:rPr lang="en-US" sz="2400" dirty="0" smtClean="0"/>
              <a:t>Popular </a:t>
            </a:r>
            <a:r>
              <a:rPr lang="en-US" sz="2400" dirty="0" smtClean="0"/>
              <a:t>topics of interest included;</a:t>
            </a:r>
          </a:p>
          <a:p>
            <a:pPr lvl="1"/>
            <a:r>
              <a:rPr lang="en-US" sz="2000" dirty="0" smtClean="0"/>
              <a:t>Understanding “Day to Day” type issues</a:t>
            </a:r>
          </a:p>
          <a:p>
            <a:pPr lvl="1"/>
            <a:r>
              <a:rPr lang="en-US" sz="2000" dirty="0" smtClean="0"/>
              <a:t>Marketrak system navigation</a:t>
            </a:r>
          </a:p>
          <a:p>
            <a:pPr lvl="1"/>
            <a:r>
              <a:rPr lang="en-US" sz="2000" dirty="0" smtClean="0"/>
              <a:t>Initiation of IAGs</a:t>
            </a:r>
          </a:p>
          <a:p>
            <a:pPr lvl="1"/>
            <a:r>
              <a:rPr lang="en-US" sz="2000" dirty="0" smtClean="0"/>
              <a:t>IAG work flow process</a:t>
            </a:r>
          </a:p>
          <a:p>
            <a:pPr lvl="1"/>
            <a:r>
              <a:rPr lang="en-US" sz="2000" dirty="0" smtClean="0"/>
              <a:t>Switch Hold processing</a:t>
            </a:r>
            <a:endParaRPr lang="en-US" sz="2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Update to RMS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2343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r>
              <a:rPr lang="en-US" sz="2200" b="1" dirty="0">
                <a:latin typeface="Arial Black" panose="020B0A04020102020204" pitchFamily="34" charset="0"/>
              </a:rPr>
              <a:t>MarkeTrak On-line Training Modules Available </a:t>
            </a:r>
            <a:endParaRPr lang="en-US" sz="22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762000"/>
            <a:ext cx="8534400" cy="5638800"/>
          </a:xfrm>
        </p:spPr>
        <p:txBody>
          <a:bodyPr/>
          <a:lstStyle/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Marketrak Overview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Switch Hold Removal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Cancel With/Without  Approvals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Inadvertent Gains/Losses &amp; Rescissions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Usage and Billing</a:t>
            </a:r>
            <a:endParaRPr lang="en-US" sz="2400" i="1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Other D2D Subtypes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Bulk Insert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 err="1">
                <a:latin typeface="Calibri" panose="020F0502020204030204" pitchFamily="34" charset="0"/>
              </a:rPr>
              <a:t>MarkeTrak</a:t>
            </a:r>
            <a:r>
              <a:rPr lang="en-US" sz="2400" dirty="0">
                <a:latin typeface="Calibri" panose="020F0502020204030204" pitchFamily="34" charset="0"/>
              </a:rPr>
              <a:t> Admin Functionality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Data Extract Variances (DEV) LSE Subtypes 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Data Extract Variances (DEV) Non-LSE Subtypes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Emails and Notifications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Reporting – Background &amp; GUI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Retail Market Training Task Force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 to RMS</a:t>
            </a:r>
          </a:p>
        </p:txBody>
      </p:sp>
    </p:spTree>
    <p:extLst>
      <p:ext uri="{BB962C8B-B14F-4D97-AF65-F5344CB8AC3E}">
        <p14:creationId xmlns:p14="http://schemas.microsoft.com/office/powerpoint/2010/main" val="33522325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A8C625E-53ED-48D4-BE4E-7F69CC7AF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Management System On-line Training Statistics &amp; New Mass Transition Module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BAACF92B-8280-43F2-9637-BB1D7A34B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AD4876F-C4F0-4F0A-954A-C595581233DE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 to RMS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xmlns="" id="{37853D23-1CBC-4374-A9B1-3D44D6CFFB3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7734921"/>
              </p:ext>
            </p:extLst>
          </p:nvPr>
        </p:nvGraphicFramePr>
        <p:xfrm>
          <a:off x="495300" y="914400"/>
          <a:ext cx="8153399" cy="265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xmlns="" val="2939779415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xmlns="" val="1821526445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xmlns="" val="3020326276"/>
                    </a:ext>
                  </a:extLst>
                </a:gridCol>
                <a:gridCol w="1600199">
                  <a:extLst>
                    <a:ext uri="{9D8B030D-6E8A-4147-A177-3AD203B41FA5}">
                      <a16:colId xmlns:a16="http://schemas.microsoft.com/office/drawing/2014/main" xmlns="" val="2961936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LMS Stats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In Progress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Complete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Total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314335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/>
                        <a:t>MarkeTrak</a:t>
                      </a:r>
                      <a:r>
                        <a:rPr lang="en-US" sz="2400" dirty="0"/>
                        <a:t> - YTD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25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56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81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683819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/>
                        <a:t>MarkeTrak</a:t>
                      </a:r>
                      <a:r>
                        <a:rPr lang="en-US" sz="2400" dirty="0"/>
                        <a:t>- All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326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775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1101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172697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Retail 101 - YTD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122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72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194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236422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Retail 101 – All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703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317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1020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79803264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2862430A-9E17-4677-A5A9-6DF04C2CA03D}"/>
              </a:ext>
            </a:extLst>
          </p:cNvPr>
          <p:cNvSpPr txBox="1"/>
          <p:nvPr/>
        </p:nvSpPr>
        <p:spPr>
          <a:xfrm>
            <a:off x="571499" y="4038600"/>
            <a:ext cx="8001000" cy="193899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</a:rPr>
              <a:t>Development of a Mass Transition on line module is </a:t>
            </a:r>
            <a:r>
              <a:rPr lang="en-US" sz="2000" b="1" dirty="0" smtClean="0">
                <a:solidFill>
                  <a:schemeClr val="bg1"/>
                </a:solidFill>
              </a:rPr>
              <a:t>near completion with </a:t>
            </a:r>
            <a:r>
              <a:rPr lang="en-US" sz="2000" b="1" dirty="0">
                <a:solidFill>
                  <a:schemeClr val="bg1"/>
                </a:solidFill>
              </a:rPr>
              <a:t>a </a:t>
            </a:r>
            <a:r>
              <a:rPr lang="en-US" sz="2000" b="1" dirty="0" smtClean="0">
                <a:solidFill>
                  <a:schemeClr val="bg1"/>
                </a:solidFill>
              </a:rPr>
              <a:t>mid Fall launch </a:t>
            </a:r>
            <a:r>
              <a:rPr lang="en-US" sz="2000" b="1" dirty="0">
                <a:solidFill>
                  <a:schemeClr val="bg1"/>
                </a:solidFill>
              </a:rPr>
              <a:t>planned.  </a:t>
            </a:r>
            <a:endParaRPr lang="en-US" sz="2000" b="1" dirty="0" smtClean="0">
              <a:solidFill>
                <a:schemeClr val="bg1"/>
              </a:solidFill>
            </a:endParaRPr>
          </a:p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Goals </a:t>
            </a:r>
            <a:r>
              <a:rPr lang="en-US" sz="2000" b="1" dirty="0">
                <a:solidFill>
                  <a:schemeClr val="bg1"/>
                </a:solidFill>
              </a:rPr>
              <a:t>of the module include: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bg1"/>
                </a:solidFill>
              </a:rPr>
              <a:t>What a Mass Transition is and why it occurs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bg1"/>
                </a:solidFill>
              </a:rPr>
              <a:t>How a Mass Transition is executed and completed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bg1"/>
                </a:solidFill>
              </a:rPr>
              <a:t>The roles and requirements of market participants involved </a:t>
            </a:r>
          </a:p>
        </p:txBody>
      </p:sp>
    </p:spTree>
    <p:extLst>
      <p:ext uri="{BB962C8B-B14F-4D97-AF65-F5344CB8AC3E}">
        <p14:creationId xmlns:p14="http://schemas.microsoft.com/office/powerpoint/2010/main" val="13563632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>
                <a:latin typeface="Arial Black" panose="020B0A04020102020204" pitchFamily="34" charset="0"/>
              </a:rPr>
              <a:t>Retail Market Training - Registration</a:t>
            </a:r>
            <a:endParaRPr lang="en-US" sz="28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5715000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>
                <a:latin typeface="Calibri" panose="020F0502020204030204" pitchFamily="34" charset="0"/>
              </a:rPr>
              <a:t>How do I register for Training?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Go to the ERCOT Training Website at </a:t>
            </a:r>
            <a:r>
              <a:rPr lang="en-US" sz="2100" b="0" dirty="0">
                <a:latin typeface="Calibri" panose="020F0502020204030204" pitchFamily="34" charset="0"/>
                <a:hlinkClick r:id="rId2"/>
              </a:rPr>
              <a:t>http://www.ercot.com/services/training/</a:t>
            </a:r>
            <a:endParaRPr lang="en-US" sz="2100" b="0" dirty="0">
              <a:latin typeface="Calibri" panose="020F0502020204030204" pitchFamily="34" charset="0"/>
            </a:endParaRP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Select the course you are interested in attending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On the ‘Schedule/Registration’ tab, select the ‘enroll online’ link under ‘Registration’ to register for the course.</a:t>
            </a:r>
          </a:p>
          <a:p>
            <a:pPr marL="0" indent="0">
              <a:spcBef>
                <a:spcPts val="0"/>
              </a:spcBef>
              <a:buNone/>
            </a:pPr>
            <a:endParaRPr lang="en-US" sz="2100" b="0" dirty="0"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500" dirty="0">
                <a:latin typeface="Calibri" panose="020F0502020204030204" pitchFamily="34" charset="0"/>
              </a:rPr>
              <a:t>If you find the course is not listed under the Web-based training…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Go to ERCOT Training Website as shown above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Select the ‘ERCOT Learning Management System’ (LMS) link in the upper right hand corner under RELATED CONTENT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If necessary, set up a log on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Once in LMS, follow drop downs for ‘web-based training’ and ‘retail market’.  Available modules will appear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Select ‘start course’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latin typeface="Calibri" panose="020F0502020204030204" pitchFamily="34" charset="0"/>
              </a:rPr>
              <a:t>Note! Most modules are able to be completed in less than 30 minutes.  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b="0" dirty="0"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800" b="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sz="2800" dirty="0">
              <a:latin typeface="Calibri" panose="020F0502020204030204" pitchFamily="34" charset="0"/>
            </a:endParaRPr>
          </a:p>
          <a:p>
            <a:pPr marL="914400" lvl="2" indent="0">
              <a:buNone/>
            </a:pPr>
            <a:endParaRPr lang="en-US" sz="2800" dirty="0">
              <a:latin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sz="2400" b="0" dirty="0">
              <a:latin typeface="Calibri" panose="020F050202020403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Retail Market Training Task Force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Update to RMS</a:t>
            </a:r>
          </a:p>
        </p:txBody>
      </p:sp>
    </p:spTree>
    <p:extLst>
      <p:ext uri="{BB962C8B-B14F-4D97-AF65-F5344CB8AC3E}">
        <p14:creationId xmlns:p14="http://schemas.microsoft.com/office/powerpoint/2010/main" val="12447599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1981200"/>
            <a:ext cx="6248400" cy="3124200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en-US" sz="3600" b="1" dirty="0" smtClean="0">
                <a:latin typeface="Calibri" panose="020F0502020204030204" pitchFamily="34" charset="0"/>
              </a:rPr>
              <a:t>September 3, </a:t>
            </a:r>
            <a:r>
              <a:rPr lang="en-US" sz="3600" b="1" dirty="0">
                <a:latin typeface="Calibri" panose="020F0502020204030204" pitchFamily="34" charset="0"/>
              </a:rPr>
              <a:t>2020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3600" dirty="0">
                <a:latin typeface="Calibri" panose="020F0502020204030204" pitchFamily="34" charset="0"/>
              </a:rPr>
              <a:t>9:30 AM</a:t>
            </a:r>
          </a:p>
          <a:p>
            <a:pPr algn="ctr"/>
            <a:r>
              <a:rPr lang="en-US" sz="3600" dirty="0">
                <a:latin typeface="Calibri" panose="020F0502020204030204" pitchFamily="34" charset="0"/>
              </a:rPr>
              <a:t>WebEx only</a:t>
            </a:r>
          </a:p>
          <a:p>
            <a:pPr algn="ctr"/>
            <a:endParaRPr lang="en-US" sz="3600" dirty="0">
              <a:latin typeface="Calibri" panose="020F0502020204030204" pitchFamily="34" charset="0"/>
            </a:endParaRPr>
          </a:p>
          <a:p>
            <a:pPr marL="457200" indent="-457200" algn="ctr">
              <a:buAutoNum type="arabicPeriod"/>
            </a:pPr>
            <a:endParaRPr lang="en-US" dirty="0">
              <a:latin typeface="Calibri" panose="020F0502020204030204" pitchFamily="34" charset="0"/>
            </a:endParaRPr>
          </a:p>
          <a:p>
            <a:pPr marL="457200" indent="-457200" algn="ctr">
              <a:buAutoNum type="arabicPeriod"/>
            </a:pPr>
            <a:endParaRPr lang="en-US" dirty="0">
              <a:latin typeface="Calibri" panose="020F0502020204030204" pitchFamily="34" charset="0"/>
            </a:endParaRPr>
          </a:p>
          <a:p>
            <a:pPr algn="ctr"/>
            <a:endParaRPr lang="en-US" sz="3600" dirty="0">
              <a:latin typeface="Calibri" panose="020F0502020204030204" pitchFamily="34" charset="0"/>
            </a:endParaRPr>
          </a:p>
          <a:p>
            <a:pPr algn="ctr"/>
            <a:endParaRPr lang="en-US" sz="2600" dirty="0">
              <a:latin typeface="Calibri" panose="020F0502020204030204" pitchFamily="34" charset="0"/>
            </a:endParaRPr>
          </a:p>
          <a:p>
            <a:pPr algn="ctr"/>
            <a:endParaRPr lang="en-US" sz="2600" dirty="0">
              <a:latin typeface="Calibri" panose="020F050202020403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en-US" sz="2600" b="0" dirty="0"/>
          </a:p>
        </p:txBody>
      </p:sp>
      <p:sp>
        <p:nvSpPr>
          <p:cNvPr id="15363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1828800" y="685800"/>
            <a:ext cx="5486400" cy="914400"/>
          </a:xfrm>
        </p:spPr>
        <p:txBody>
          <a:bodyPr/>
          <a:lstStyle/>
          <a:p>
            <a:pPr algn="ctr" eaLnBrk="1" hangingPunct="1"/>
            <a:r>
              <a:rPr lang="en-US" sz="3600" b="1" dirty="0">
                <a:latin typeface="Calibri" panose="020F0502020204030204" pitchFamily="34" charset="0"/>
              </a:rPr>
              <a:t>Upcoming</a:t>
            </a:r>
            <a:br>
              <a:rPr lang="en-US" sz="3600" b="1" dirty="0">
                <a:latin typeface="Calibri" panose="020F0502020204030204" pitchFamily="34" charset="0"/>
              </a:rPr>
            </a:br>
            <a:r>
              <a:rPr lang="en-US" sz="3600" b="1" dirty="0">
                <a:latin typeface="Calibri" panose="020F0502020204030204" pitchFamily="34" charset="0"/>
              </a:rPr>
              <a:t> RMTTF Meeting</a:t>
            </a:r>
          </a:p>
        </p:txBody>
      </p:sp>
    </p:spTree>
    <p:extLst>
      <p:ext uri="{BB962C8B-B14F-4D97-AF65-F5344CB8AC3E}">
        <p14:creationId xmlns:p14="http://schemas.microsoft.com/office/powerpoint/2010/main" val="14297889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493579" y="2996625"/>
            <a:ext cx="4191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Calibri" panose="020F0502020204030204" pitchFamily="34" charset="0"/>
              </a:rPr>
              <a:t>Thank you!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 to RMS</a:t>
            </a:r>
          </a:p>
        </p:txBody>
      </p:sp>
    </p:spTree>
    <p:extLst>
      <p:ext uri="{BB962C8B-B14F-4D97-AF65-F5344CB8AC3E}">
        <p14:creationId xmlns:p14="http://schemas.microsoft.com/office/powerpoint/2010/main" val="2483464183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8182</TotalTime>
  <Words>512</Words>
  <Application>Microsoft Office PowerPoint</Application>
  <PresentationFormat>On-screen Show (4:3)</PresentationFormat>
  <Paragraphs>113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Arial Black</vt:lpstr>
      <vt:lpstr>Calibri</vt:lpstr>
      <vt:lpstr>Wingdings</vt:lpstr>
      <vt:lpstr>Custom Design</vt:lpstr>
      <vt:lpstr>ERCOT  Retail Market Training  Task Force</vt:lpstr>
      <vt:lpstr>Recent 2020 Retail Training Classes</vt:lpstr>
      <vt:lpstr>HIGHLIGHTS FROM RECENT CLASSES</vt:lpstr>
      <vt:lpstr>MarkeTrak On-line Training Modules Available </vt:lpstr>
      <vt:lpstr>Learning Management System On-line Training Statistics &amp; New Mass Transition Module</vt:lpstr>
      <vt:lpstr>Retail Market Training - Registration</vt:lpstr>
      <vt:lpstr>Upcoming  RMTTF Meeting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</dc:title>
  <dc:creator>Mckeever, Deborah</dc:creator>
  <cp:lastModifiedBy>Mckeever, Deborah</cp:lastModifiedBy>
  <cp:revision>442</cp:revision>
  <cp:lastPrinted>2016-02-12T19:29:41Z</cp:lastPrinted>
  <dcterms:created xsi:type="dcterms:W3CDTF">2005-04-21T14:28:35Z</dcterms:created>
  <dcterms:modified xsi:type="dcterms:W3CDTF">2020-08-28T20:45:36Z</dcterms:modified>
</cp:coreProperties>
</file>