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4" r:id="rId3"/>
    <p:sldId id="406" r:id="rId4"/>
    <p:sldId id="400" r:id="rId5"/>
    <p:sldId id="405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67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September 1, </a:t>
            </a:r>
            <a:r>
              <a:rPr lang="en-US" sz="2800" dirty="0">
                <a:latin typeface="Calibri" panose="020F0502020204030204" pitchFamily="34" charset="0"/>
              </a:rPr>
              <a:t>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2020 Retail </a:t>
            </a:r>
            <a:r>
              <a:rPr lang="en-US" dirty="0"/>
              <a:t>Training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38742"/>
              </p:ext>
            </p:extLst>
          </p:nvPr>
        </p:nvGraphicFramePr>
        <p:xfrm>
          <a:off x="1062789" y="990600"/>
          <a:ext cx="7014411" cy="3886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xmlns="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xmlns="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smtClean="0"/>
                        <a:t>Retail </a:t>
                      </a:r>
                      <a:r>
                        <a:rPr lang="en-US" sz="2400" b="1" i="1" u="sng" dirty="0"/>
                        <a:t>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Held Thursday, </a:t>
                      </a:r>
                      <a:r>
                        <a:rPr lang="en-US" sz="2000" dirty="0"/>
                        <a:t>August </a:t>
                      </a:r>
                      <a:r>
                        <a:rPr lang="en-US" sz="2000" dirty="0" smtClean="0"/>
                        <a:t>6</a:t>
                      </a:r>
                      <a:r>
                        <a:rPr lang="en-US" sz="2000" baseline="30000" dirty="0" smtClean="0"/>
                        <a:t>th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60 Attendees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429615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endParaRPr lang="en-US" sz="2400" b="1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3902733"/>
                  </a:ext>
                </a:extLst>
              </a:tr>
              <a:tr h="969858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 smtClean="0"/>
                        <a:t>Held Wednesday, </a:t>
                      </a:r>
                      <a:r>
                        <a:rPr lang="en-US" sz="2000" b="0" i="0" u="none" dirty="0"/>
                        <a:t>August </a:t>
                      </a:r>
                      <a:r>
                        <a:rPr lang="en-US" sz="2000" b="0" i="0" u="none" dirty="0" smtClean="0"/>
                        <a:t>12</a:t>
                      </a:r>
                      <a:r>
                        <a:rPr lang="en-US" sz="2000" b="0" i="0" u="none" baseline="30000" dirty="0" smtClean="0"/>
                        <a:t>th</a:t>
                      </a:r>
                      <a:endParaRPr lang="en-US" sz="2000" b="0" i="0" u="none" dirty="0" smtClean="0"/>
                    </a:p>
                    <a:p>
                      <a:r>
                        <a:rPr lang="en-US" sz="2000" b="0" i="0" u="none" dirty="0" smtClean="0"/>
                        <a:t>31 Attendees</a:t>
                      </a:r>
                      <a:endParaRPr lang="en-US" sz="2000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61460F-B0F8-488F-A220-CCB3217077BF}"/>
              </a:ext>
            </a:extLst>
          </p:cNvPr>
          <p:cNvSpPr txBox="1"/>
          <p:nvPr/>
        </p:nvSpPr>
        <p:spPr>
          <a:xfrm>
            <a:off x="228600" y="5159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</a:t>
            </a:r>
            <a:r>
              <a:rPr lang="en-US" sz="2000" b="1" dirty="0" smtClean="0">
                <a:solidFill>
                  <a:schemeClr val="bg1"/>
                </a:solidFill>
              </a:rPr>
              <a:t>when in person </a:t>
            </a:r>
            <a:r>
              <a:rPr lang="en-US" sz="2000" b="1" dirty="0">
                <a:solidFill>
                  <a:schemeClr val="bg1"/>
                </a:solidFill>
              </a:rPr>
              <a:t>classes </a:t>
            </a:r>
            <a:r>
              <a:rPr lang="en-US" sz="2000" b="1" dirty="0" smtClean="0">
                <a:solidFill>
                  <a:schemeClr val="bg1"/>
                </a:solidFill>
              </a:rPr>
              <a:t>may resume.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RECENT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RETAIL </a:t>
            </a:r>
            <a:r>
              <a:rPr lang="en-US" sz="2400" dirty="0" smtClean="0"/>
              <a:t>101</a:t>
            </a:r>
            <a:endParaRPr lang="en-US" sz="2400" dirty="0" smtClean="0"/>
          </a:p>
          <a:p>
            <a:r>
              <a:rPr lang="en-US" sz="2400" dirty="0" smtClean="0"/>
              <a:t>All surveys received were very positive</a:t>
            </a:r>
          </a:p>
          <a:p>
            <a:r>
              <a:rPr lang="en-US" sz="2400" dirty="0" smtClean="0"/>
              <a:t>Good interaction through “chat”</a:t>
            </a:r>
          </a:p>
          <a:p>
            <a:r>
              <a:rPr lang="en-US" sz="2400" dirty="0" smtClean="0"/>
              <a:t>Popular </a:t>
            </a:r>
            <a:r>
              <a:rPr lang="en-US" sz="2400" dirty="0" smtClean="0"/>
              <a:t>topics of interest included;</a:t>
            </a:r>
          </a:p>
          <a:p>
            <a:pPr lvl="1"/>
            <a:r>
              <a:rPr lang="en-US" sz="2000" dirty="0" smtClean="0"/>
              <a:t>TX SET Transactions</a:t>
            </a:r>
          </a:p>
          <a:p>
            <a:pPr lvl="1"/>
            <a:r>
              <a:rPr lang="en-US" sz="2000" dirty="0" smtClean="0"/>
              <a:t>Retail Market Processes</a:t>
            </a:r>
          </a:p>
          <a:p>
            <a:pPr lvl="1"/>
            <a:r>
              <a:rPr lang="en-US" sz="2000" dirty="0" smtClean="0"/>
              <a:t>Hierarchy of Market rules (what trumps what)</a:t>
            </a:r>
          </a:p>
          <a:p>
            <a:pPr lvl="1"/>
            <a:r>
              <a:rPr lang="en-US" sz="2000" dirty="0" smtClean="0"/>
              <a:t>Market Participant roles</a:t>
            </a:r>
          </a:p>
          <a:p>
            <a:pPr lvl="1"/>
            <a:r>
              <a:rPr lang="en-US" sz="2000" dirty="0" smtClean="0"/>
              <a:t>AMS metering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              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14400"/>
            <a:ext cx="4267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MARKETRAK-IAG</a:t>
            </a:r>
          </a:p>
          <a:p>
            <a:r>
              <a:rPr lang="en-US" sz="2400" dirty="0" smtClean="0"/>
              <a:t>Surveys will be reviewed at our next RMTTF meeting</a:t>
            </a:r>
          </a:p>
          <a:p>
            <a:r>
              <a:rPr lang="en-US" sz="2400" dirty="0" smtClean="0"/>
              <a:t>Good interaction through “chat”</a:t>
            </a:r>
          </a:p>
          <a:p>
            <a:r>
              <a:rPr lang="en-US" sz="2400" dirty="0" smtClean="0"/>
              <a:t>Popular </a:t>
            </a:r>
            <a:r>
              <a:rPr lang="en-US" sz="2400" dirty="0" smtClean="0"/>
              <a:t>topics of interest included;</a:t>
            </a:r>
          </a:p>
          <a:p>
            <a:pPr lvl="1"/>
            <a:r>
              <a:rPr lang="en-US" sz="2000" dirty="0" smtClean="0"/>
              <a:t>Understanding “Day to Day” type issues</a:t>
            </a:r>
          </a:p>
          <a:p>
            <a:pPr lvl="1"/>
            <a:r>
              <a:rPr lang="en-US" sz="2000" dirty="0" smtClean="0"/>
              <a:t>Marketrak system navigation</a:t>
            </a:r>
          </a:p>
          <a:p>
            <a:pPr lvl="1"/>
            <a:r>
              <a:rPr lang="en-US" sz="2000" dirty="0" smtClean="0"/>
              <a:t>Initiation of IAGs</a:t>
            </a:r>
          </a:p>
          <a:p>
            <a:pPr lvl="1"/>
            <a:r>
              <a:rPr lang="en-US" sz="2000" dirty="0" smtClean="0"/>
              <a:t>IAG work flow process</a:t>
            </a:r>
          </a:p>
          <a:p>
            <a:pPr lvl="1"/>
            <a:r>
              <a:rPr lang="en-US" sz="2000" dirty="0" smtClean="0"/>
              <a:t>Switch Hold processing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3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734921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1020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98032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862430A-9E17-4677-A5A9-6DF04C2CA03D}"/>
              </a:ext>
            </a:extLst>
          </p:cNvPr>
          <p:cNvSpPr txBox="1"/>
          <p:nvPr/>
        </p:nvSpPr>
        <p:spPr>
          <a:xfrm>
            <a:off x="571499" y="4038600"/>
            <a:ext cx="80010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Development of a Mass Transition on line module is </a:t>
            </a:r>
            <a:r>
              <a:rPr lang="en-US" sz="2000" b="1" dirty="0" smtClean="0">
                <a:solidFill>
                  <a:schemeClr val="bg1"/>
                </a:solidFill>
              </a:rPr>
              <a:t>near completion with </a:t>
            </a:r>
            <a:r>
              <a:rPr lang="en-US" sz="2000" b="1" dirty="0">
                <a:solidFill>
                  <a:schemeClr val="bg1"/>
                </a:solidFill>
              </a:rPr>
              <a:t>a </a:t>
            </a:r>
            <a:r>
              <a:rPr lang="en-US" sz="2000" b="1" dirty="0" smtClean="0">
                <a:solidFill>
                  <a:schemeClr val="bg1"/>
                </a:solidFill>
              </a:rPr>
              <a:t>mid Fall launch </a:t>
            </a:r>
            <a:r>
              <a:rPr lang="en-US" sz="2000" b="1" dirty="0">
                <a:solidFill>
                  <a:schemeClr val="bg1"/>
                </a:solidFill>
              </a:rPr>
              <a:t>planned. 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Goals </a:t>
            </a:r>
            <a:r>
              <a:rPr lang="en-US" sz="2000" b="1" dirty="0">
                <a:solidFill>
                  <a:schemeClr val="bg1"/>
                </a:solidFill>
              </a:rPr>
              <a:t>of the module include: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What a Mass Transition is and why it occurs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How a Mass Transition is executed and completed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The roles and requirements of market participants involved </a:t>
            </a:r>
          </a:p>
        </p:txBody>
      </p:sp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September 3, </a:t>
            </a:r>
            <a:r>
              <a:rPr lang="en-US" sz="3600" b="1" dirty="0">
                <a:latin typeface="Calibri" panose="020F0502020204030204" pitchFamily="34" charset="0"/>
              </a:rPr>
              <a:t>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8182</TotalTime>
  <Words>512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Recent 2020 Retail Training Classes</vt:lpstr>
      <vt:lpstr>HIGHLIGHTS FROM RECENT CLASSES</vt:lpstr>
      <vt:lpstr>MarkeTrak On-line Training Modules Available </vt:lpstr>
      <vt:lpstr>Learning Management System On-line Training Statistics &amp; New Mass Transition Module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442</cp:revision>
  <cp:lastPrinted>2016-02-12T19:29:41Z</cp:lastPrinted>
  <dcterms:created xsi:type="dcterms:W3CDTF">2005-04-21T14:28:35Z</dcterms:created>
  <dcterms:modified xsi:type="dcterms:W3CDTF">2020-08-28T20:45:36Z</dcterms:modified>
</cp:coreProperties>
</file>